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9" r:id="rId2"/>
    <p:sldId id="267" r:id="rId3"/>
    <p:sldId id="269" r:id="rId4"/>
    <p:sldId id="260" r:id="rId5"/>
    <p:sldId id="258" r:id="rId6"/>
    <p:sldId id="272" r:id="rId7"/>
    <p:sldId id="273" r:id="rId8"/>
    <p:sldId id="270" r:id="rId9"/>
    <p:sldId id="271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4EA0E-F75D-4946-94C9-6F566AE81DF1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F193-3087-4B75-B5C6-01410046BD7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1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6">
            <a:extLst>
              <a:ext uri="{FF2B5EF4-FFF2-40B4-BE49-F238E27FC236}">
                <a16:creationId xmlns:a16="http://schemas.microsoft.com/office/drawing/2014/main" id="{B78F7A2C-D204-BD4D-8C67-9F60914ABB2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A42E0BB1-0880-4A7A-9085-8D9C3ED6C6B5}" type="slidenum">
              <a:rPr/>
              <a:pPr lvl="0"/>
              <a:t>5</a:t>
            </a:fld>
            <a:endParaRPr lang="fr-BE"/>
          </a:p>
        </p:txBody>
      </p:sp>
      <p:sp>
        <p:nvSpPr>
          <p:cNvPr id="2" name="Marcador de número de diapositiva 6">
            <a:extLst>
              <a:ext uri="{FF2B5EF4-FFF2-40B4-BE49-F238E27FC236}">
                <a16:creationId xmlns:a16="http://schemas.microsoft.com/office/drawing/2014/main" id="{841D2DDF-8D24-A7A2-E601-134D55DE1B43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F899108A-2D7F-46A4-A00E-66FAD735247F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t>5</a:t>
            </a:fld>
            <a:endParaRPr lang="fr-BE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Marcador de imagen de diapositiva 1">
            <a:extLst>
              <a:ext uri="{FF2B5EF4-FFF2-40B4-BE49-F238E27FC236}">
                <a16:creationId xmlns:a16="http://schemas.microsoft.com/office/drawing/2014/main" id="{DF9FC51D-C35A-05EE-9558-9EB01107D8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172C51"/>
            </a:solidFill>
            <a:prstDash val="solid"/>
            <a:miter/>
          </a:ln>
        </p:spPr>
      </p:sp>
      <p:sp>
        <p:nvSpPr>
          <p:cNvPr id="4" name="Marcador de notas 2">
            <a:extLst>
              <a:ext uri="{FF2B5EF4-FFF2-40B4-BE49-F238E27FC236}">
                <a16:creationId xmlns:a16="http://schemas.microsoft.com/office/drawing/2014/main" id="{834857D0-941C-C259-07A6-33B93FE313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6">
            <a:extLst>
              <a:ext uri="{FF2B5EF4-FFF2-40B4-BE49-F238E27FC236}">
                <a16:creationId xmlns:a16="http://schemas.microsoft.com/office/drawing/2014/main" id="{B78F7A2C-D204-BD4D-8C67-9F60914ABB2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A42E0BB1-0880-4A7A-9085-8D9C3ED6C6B5}" type="slidenum">
              <a:rPr/>
              <a:pPr lvl="0"/>
              <a:t>6</a:t>
            </a:fld>
            <a:endParaRPr lang="fr-BE"/>
          </a:p>
        </p:txBody>
      </p:sp>
      <p:sp>
        <p:nvSpPr>
          <p:cNvPr id="2" name="Marcador de número de diapositiva 6">
            <a:extLst>
              <a:ext uri="{FF2B5EF4-FFF2-40B4-BE49-F238E27FC236}">
                <a16:creationId xmlns:a16="http://schemas.microsoft.com/office/drawing/2014/main" id="{841D2DDF-8D24-A7A2-E601-134D55DE1B43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F899108A-2D7F-46A4-A00E-66FAD735247F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t>6</a:t>
            </a:fld>
            <a:endParaRPr lang="fr-BE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Marcador de imagen de diapositiva 1">
            <a:extLst>
              <a:ext uri="{FF2B5EF4-FFF2-40B4-BE49-F238E27FC236}">
                <a16:creationId xmlns:a16="http://schemas.microsoft.com/office/drawing/2014/main" id="{DF9FC51D-C35A-05EE-9558-9EB01107D8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172C51"/>
            </a:solidFill>
            <a:prstDash val="solid"/>
            <a:miter/>
          </a:ln>
        </p:spPr>
      </p:sp>
      <p:sp>
        <p:nvSpPr>
          <p:cNvPr id="4" name="Marcador de notas 2">
            <a:extLst>
              <a:ext uri="{FF2B5EF4-FFF2-40B4-BE49-F238E27FC236}">
                <a16:creationId xmlns:a16="http://schemas.microsoft.com/office/drawing/2014/main" id="{834857D0-941C-C259-07A6-33B93FE313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6">
            <a:extLst>
              <a:ext uri="{FF2B5EF4-FFF2-40B4-BE49-F238E27FC236}">
                <a16:creationId xmlns:a16="http://schemas.microsoft.com/office/drawing/2014/main" id="{B78F7A2C-D204-BD4D-8C67-9F60914ABB2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A42E0BB1-0880-4A7A-9085-8D9C3ED6C6B5}" type="slidenum">
              <a:rPr/>
              <a:pPr lvl="0"/>
              <a:t>7</a:t>
            </a:fld>
            <a:endParaRPr lang="fr-BE"/>
          </a:p>
        </p:txBody>
      </p:sp>
      <p:sp>
        <p:nvSpPr>
          <p:cNvPr id="2" name="Marcador de número de diapositiva 6">
            <a:extLst>
              <a:ext uri="{FF2B5EF4-FFF2-40B4-BE49-F238E27FC236}">
                <a16:creationId xmlns:a16="http://schemas.microsoft.com/office/drawing/2014/main" id="{841D2DDF-8D24-A7A2-E601-134D55DE1B43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F899108A-2D7F-46A4-A00E-66FAD735247F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t>7</a:t>
            </a:fld>
            <a:endParaRPr lang="fr-BE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Marcador de imagen de diapositiva 1">
            <a:extLst>
              <a:ext uri="{FF2B5EF4-FFF2-40B4-BE49-F238E27FC236}">
                <a16:creationId xmlns:a16="http://schemas.microsoft.com/office/drawing/2014/main" id="{DF9FC51D-C35A-05EE-9558-9EB01107D8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172C51"/>
            </a:solidFill>
            <a:prstDash val="solid"/>
            <a:miter/>
          </a:ln>
        </p:spPr>
      </p:sp>
      <p:sp>
        <p:nvSpPr>
          <p:cNvPr id="4" name="Marcador de notas 2">
            <a:extLst>
              <a:ext uri="{FF2B5EF4-FFF2-40B4-BE49-F238E27FC236}">
                <a16:creationId xmlns:a16="http://schemas.microsoft.com/office/drawing/2014/main" id="{834857D0-941C-C259-07A6-33B93FE313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6">
            <a:extLst>
              <a:ext uri="{FF2B5EF4-FFF2-40B4-BE49-F238E27FC236}">
                <a16:creationId xmlns:a16="http://schemas.microsoft.com/office/drawing/2014/main" id="{B78F7A2C-D204-BD4D-8C67-9F60914ABB2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A42E0BB1-0880-4A7A-9085-8D9C3ED6C6B5}" type="slidenum">
              <a:rPr/>
              <a:pPr lvl="0"/>
              <a:t>8</a:t>
            </a:fld>
            <a:endParaRPr lang="fr-BE"/>
          </a:p>
        </p:txBody>
      </p:sp>
      <p:sp>
        <p:nvSpPr>
          <p:cNvPr id="2" name="Marcador de número de diapositiva 6">
            <a:extLst>
              <a:ext uri="{FF2B5EF4-FFF2-40B4-BE49-F238E27FC236}">
                <a16:creationId xmlns:a16="http://schemas.microsoft.com/office/drawing/2014/main" id="{841D2DDF-8D24-A7A2-E601-134D55DE1B43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F899108A-2D7F-46A4-A00E-66FAD735247F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t>8</a:t>
            </a:fld>
            <a:endParaRPr lang="fr-BE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Marcador de imagen de diapositiva 1">
            <a:extLst>
              <a:ext uri="{FF2B5EF4-FFF2-40B4-BE49-F238E27FC236}">
                <a16:creationId xmlns:a16="http://schemas.microsoft.com/office/drawing/2014/main" id="{DF9FC51D-C35A-05EE-9558-9EB01107D8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172C51"/>
            </a:solidFill>
            <a:prstDash val="solid"/>
            <a:miter/>
          </a:ln>
        </p:spPr>
      </p:sp>
      <p:sp>
        <p:nvSpPr>
          <p:cNvPr id="4" name="Marcador de notas 2">
            <a:extLst>
              <a:ext uri="{FF2B5EF4-FFF2-40B4-BE49-F238E27FC236}">
                <a16:creationId xmlns:a16="http://schemas.microsoft.com/office/drawing/2014/main" id="{834857D0-941C-C259-07A6-33B93FE313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355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6">
            <a:extLst>
              <a:ext uri="{FF2B5EF4-FFF2-40B4-BE49-F238E27FC236}">
                <a16:creationId xmlns:a16="http://schemas.microsoft.com/office/drawing/2014/main" id="{B78F7A2C-D204-BD4D-8C67-9F60914ABB2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A42E0BB1-0880-4A7A-9085-8D9C3ED6C6B5}" type="slidenum">
              <a:rPr/>
              <a:pPr lvl="0"/>
              <a:t>9</a:t>
            </a:fld>
            <a:endParaRPr lang="fr-BE"/>
          </a:p>
        </p:txBody>
      </p:sp>
      <p:sp>
        <p:nvSpPr>
          <p:cNvPr id="2" name="Marcador de número de diapositiva 6">
            <a:extLst>
              <a:ext uri="{FF2B5EF4-FFF2-40B4-BE49-F238E27FC236}">
                <a16:creationId xmlns:a16="http://schemas.microsoft.com/office/drawing/2014/main" id="{841D2DDF-8D24-A7A2-E601-134D55DE1B43}"/>
              </a:ext>
            </a:extLst>
          </p:cNvPr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F899108A-2D7F-46A4-A00E-66FAD735247F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t>9</a:t>
            </a:fld>
            <a:endParaRPr lang="fr-BE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Marcador de imagen de diapositiva 1">
            <a:extLst>
              <a:ext uri="{FF2B5EF4-FFF2-40B4-BE49-F238E27FC236}">
                <a16:creationId xmlns:a16="http://schemas.microsoft.com/office/drawing/2014/main" id="{DF9FC51D-C35A-05EE-9558-9EB01107D8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172C51"/>
            </a:solidFill>
            <a:prstDash val="solid"/>
            <a:miter/>
          </a:ln>
        </p:spPr>
      </p:sp>
      <p:sp>
        <p:nvSpPr>
          <p:cNvPr id="4" name="Marcador de notas 2">
            <a:extLst>
              <a:ext uri="{FF2B5EF4-FFF2-40B4-BE49-F238E27FC236}">
                <a16:creationId xmlns:a16="http://schemas.microsoft.com/office/drawing/2014/main" id="{834857D0-941C-C259-07A6-33B93FE313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63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63A3A-DC5E-7E72-C56A-72B643D62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AADFE7-D15F-87B8-2796-CE6A0C392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714E69-6D6B-EF59-A693-8F481B66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D7DA67-BB5A-3A23-9ECF-D2A57BAA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5465F5-F680-132D-9DDF-19EC444C5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18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37076B-1142-E897-D9F2-8A8B54D8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7181B9-35A7-B644-D284-AB670D94C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6F14BB-59F4-71C7-7E34-DA48DB8F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225E87-8EE3-46CB-9551-5A6FC9222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605FE8-7F19-05AA-51E1-D30947CB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41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AE0E40D-B726-A06D-A8DF-D121DB55A5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13DC01A-A729-5F37-F27A-BD74F70D3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B4C273-E241-A7D4-1834-03B548ED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28DE49-8044-531C-DE79-57DB09E5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0C39F7-7C36-23A4-DCA0-8D63A565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533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DFE4EF-4595-11F2-196E-C7650890EA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5D198E4-E59D-5116-59CE-D6E9FFAAB0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67E81E-FF40-BC45-E348-AF64D5DED5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713BDD-0B6D-4614-A728-C255514453D6}" type="slidenum">
              <a:rPr/>
              <a:pPr lvl="0"/>
              <a:t>‹N°›</a:t>
            </a:fld>
            <a:endParaRPr lang="fr-BE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2240C64-34F2-14E3-8F6C-468FB73570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8691" y="272552"/>
            <a:ext cx="10972120" cy="1144631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62E21EC-0700-4C0C-A01E-FC79154F78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8691" y="1603528"/>
            <a:ext cx="10972120" cy="3977254"/>
          </a:xfrm>
        </p:spPr>
        <p:txBody>
          <a:bodyPr/>
          <a:lstStyle>
            <a:lvl1pPr>
              <a:spcBef>
                <a:spcPts val="1708"/>
              </a:spcBef>
              <a:defRPr lang="fr-FR" sz="3858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6548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4B90F-FFDE-D82C-9B5D-35479A68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B672D9-F996-B0EF-0C87-FA47E88FF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C529C9-9102-EC53-580A-7EEF2BEC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9DDEA3-5BD2-1EE2-8AC8-83C24173C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95E7AE-D9DD-00C9-F8F6-7ECCA075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17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23331F-86B6-F675-0091-1DC06217D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E215EF-F794-0B1B-5011-FF6900FE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AEA39F-0A03-E55D-AFA0-933785EC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A48EAB-AFF7-B907-450B-118C002E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CF203A-946A-CFD5-5ED7-008D0D553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42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30C51E-DF5F-19D1-1B34-24A8BA0F5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CACDB1-81D7-3904-5E28-5930EF218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3BD043-ABDC-1D09-7EEC-CEB47DC66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710A51-E350-B99C-317D-977D792D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769DB7-55D9-127A-A12D-397F2E50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D86619-117E-EED5-0F58-731FAA3CC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73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07E74-599D-C204-1DCD-33FEACAEE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991A77-4E29-FD03-9621-362B266F4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9F6C3C-BAB1-E097-1DDB-B20AA4097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BE4820-A42A-57D7-B53C-480CBD0AF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2F56E32-2BF5-303F-C606-663867E92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42D47F6-336B-44D1-90D9-A34370481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08E1969-22F3-7EC6-6204-EE18B685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401716-57D9-20B3-851D-37D30F87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60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814E2-B594-96A7-4EB5-2EB3F4B9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36FAB1D-D4A5-57DD-B2C5-02079BFF7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A03601-4932-C0FA-D2D7-8A773AEEA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CD4376-F497-B201-3A05-FAD1C4A0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22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279D3FC-7C8C-41B5-D7E5-EABAEB85E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3F6211-EFB5-B5DA-FB8D-E4B5CB928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DDA99F-A32D-C8F5-B640-CAB6CE530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04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96FB0-89BE-1658-AC11-41AF5C8D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5FFB9E-4DBF-4BCF-3378-63AEB2A8B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378A84-A0A9-27A3-F62D-78C620D9C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6A46AC-D6EF-03DE-16CD-1267EBA5B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713897-6735-1730-4F56-8F465F69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CF2B6C-F280-6FDF-30D6-125B0704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91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45B37-557F-72F1-15DC-72EA2968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13ADD4B-8F8C-3E4C-AFBD-61A995DF3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E031E3-DA4D-68E5-1CEB-3518C512A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B62C40-E8CA-5F46-7FA9-FF4451E0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6CED94-DF36-2A3D-DEB6-467D63ED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0E5E03-03C5-B372-1DCE-F7E985CA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81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0AD0A97-A10A-E113-FE28-89C94AD8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E56529-EAB1-6C8E-67E9-8314749DE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C78F6D-5474-9C8E-2858-08AE04014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84140-7A7F-446E-B7C2-51295AAB7AF7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FDBB09-0AE3-09D7-90B3-0BE5A43A9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2942C8-17B2-FFC5-CCCA-64CB6D109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7CB00-F746-4FAB-BC07-9D923FB69F4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52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3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4039" y="2784214"/>
            <a:ext cx="6283920" cy="15164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Nunito" pitchFamily="2" charset="0"/>
                <a:cs typeface="Arial" panose="020B0604020202020204" pitchFamily="34" charset="0"/>
              </a:rPr>
              <a:t>Le projet des Péniches</a:t>
            </a:r>
          </a:p>
        </p:txBody>
      </p:sp>
      <p:pic>
        <p:nvPicPr>
          <p:cNvPr id="3" name="Picture 2" descr="D:\Picojoule\Communication\Images\Logo\logoPicoJoule.png">
            <a:extLst>
              <a:ext uri="{FF2B5EF4-FFF2-40B4-BE49-F238E27FC236}">
                <a16:creationId xmlns:a16="http://schemas.microsoft.com/office/drawing/2014/main" id="{EDEE65F6-434C-AD22-2078-DB0F2AFC4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7"/>
          <a:stretch/>
        </p:blipFill>
        <p:spPr bwMode="auto">
          <a:xfrm>
            <a:off x="4001324" y="766495"/>
            <a:ext cx="4189351" cy="13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13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15612" y="5401543"/>
            <a:ext cx="1093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Rendre accessible la méthanisation </a:t>
            </a:r>
          </a:p>
        </p:txBody>
      </p:sp>
      <p:pic>
        <p:nvPicPr>
          <p:cNvPr id="9" name="Picture 2" descr="D:\Picojoule\Communication\Images\Logo\Schéma Biodigesteur v2.png">
            <a:extLst>
              <a:ext uri="{FF2B5EF4-FFF2-40B4-BE49-F238E27FC236}">
                <a16:creationId xmlns:a16="http://schemas.microsoft.com/office/drawing/2014/main" id="{5CAA89FF-4509-5340-BAF0-B3816FB2D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95" y="547346"/>
            <a:ext cx="5084286" cy="469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A39822-4C40-FC03-F342-F23034A09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1153941" y="43103"/>
            <a:ext cx="1037526" cy="10375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B1D2C6-4C50-D958-FD1C-823815F11D21}"/>
              </a:ext>
            </a:extLst>
          </p:cNvPr>
          <p:cNvSpPr/>
          <p:nvPr/>
        </p:nvSpPr>
        <p:spPr>
          <a:xfrm>
            <a:off x="13150" y="8160"/>
            <a:ext cx="3469789" cy="5082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bg1"/>
                </a:solidFill>
                <a:latin typeface="Nunito" pitchFamily="2" charset="0"/>
                <a:cs typeface="Arial" panose="020B0604020202020204" pitchFamily="34" charset="0"/>
              </a:rPr>
              <a:t>L’ASSOCIATION</a:t>
            </a:r>
          </a:p>
        </p:txBody>
      </p:sp>
    </p:spTree>
    <p:extLst>
      <p:ext uri="{BB962C8B-B14F-4D97-AF65-F5344CB8AC3E}">
        <p14:creationId xmlns:p14="http://schemas.microsoft.com/office/powerpoint/2010/main" val="125019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095B89-2EFD-3180-7066-9C71EBDBE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0" y="1887240"/>
            <a:ext cx="11263201" cy="239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570A7F-AD47-BA50-EDE5-5A10D78C2F15}"/>
              </a:ext>
            </a:extLst>
          </p:cNvPr>
          <p:cNvSpPr txBox="1"/>
          <p:nvPr/>
        </p:nvSpPr>
        <p:spPr>
          <a:xfrm>
            <a:off x="9035568" y="1208578"/>
            <a:ext cx="24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Nunito" pitchFamily="2" charset="0"/>
                <a:cs typeface="Arabic Typesetting" panose="020F0502020204030204" pitchFamily="66" charset="-78"/>
              </a:rPr>
              <a:t>R&amp;D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100B7E-DE9B-B649-DACE-84B6067B4A02}"/>
              </a:ext>
            </a:extLst>
          </p:cNvPr>
          <p:cNvSpPr txBox="1"/>
          <p:nvPr/>
        </p:nvSpPr>
        <p:spPr>
          <a:xfrm>
            <a:off x="4784090" y="1208578"/>
            <a:ext cx="24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Nunito" pitchFamily="2" charset="0"/>
                <a:cs typeface="Arabic Typesetting" panose="020F0502020204030204" pitchFamily="66" charset="-78"/>
              </a:rPr>
              <a:t>FORMATION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BC29702-9FFA-2000-0A82-E01EC6950251}"/>
              </a:ext>
            </a:extLst>
          </p:cNvPr>
          <p:cNvSpPr txBox="1"/>
          <p:nvPr/>
        </p:nvSpPr>
        <p:spPr>
          <a:xfrm>
            <a:off x="751232" y="1208578"/>
            <a:ext cx="24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Nunito" pitchFamily="2" charset="0"/>
                <a:cs typeface="Arabic Typesetting" panose="020F0502020204030204" pitchFamily="66" charset="-78"/>
              </a:rPr>
              <a:t>ANIMATION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37CED7-AD63-6BAB-A179-41CBDCC52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1153941" y="43103"/>
            <a:ext cx="1037526" cy="10375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D01168-18D4-6DB9-4DF6-4B3F08C6903B}"/>
              </a:ext>
            </a:extLst>
          </p:cNvPr>
          <p:cNvSpPr/>
          <p:nvPr/>
        </p:nvSpPr>
        <p:spPr>
          <a:xfrm>
            <a:off x="13151" y="8160"/>
            <a:ext cx="2844350" cy="5082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bg1"/>
                </a:solidFill>
                <a:latin typeface="Nunito" pitchFamily="2" charset="0"/>
                <a:cs typeface="Arial" panose="020B0604020202020204" pitchFamily="34" charset="0"/>
              </a:rPr>
              <a:t>LES ACTIONS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1910" y="4464388"/>
            <a:ext cx="27559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755" y="4367111"/>
            <a:ext cx="2925762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2756" y="4396294"/>
            <a:ext cx="230505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5935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54" y="1025541"/>
            <a:ext cx="8277546" cy="586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0668CA6-2ACC-12C1-3456-F522AA34A1E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16126" y="4431845"/>
            <a:ext cx="871559" cy="1168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70C078-5782-0A55-7CF1-78FE621B9B3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2919" y="5282118"/>
            <a:ext cx="1575881" cy="15758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160F50-4AA9-8950-2502-0A0D2AA8139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5185" y="983490"/>
            <a:ext cx="954536" cy="9545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9" descr="Une image contenant texte, Graphique, Police, graphisme&#10;&#10;Description générée automatiquement">
            <a:extLst>
              <a:ext uri="{FF2B5EF4-FFF2-40B4-BE49-F238E27FC236}">
                <a16:creationId xmlns:a16="http://schemas.microsoft.com/office/drawing/2014/main" id="{550E760D-984A-CD8D-4FD4-DC78A46217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8" y="1947794"/>
            <a:ext cx="1078642" cy="806312"/>
          </a:xfrm>
          <a:prstGeom prst="rect">
            <a:avLst/>
          </a:prstGeom>
        </p:spPr>
      </p:pic>
      <p:pic>
        <p:nvPicPr>
          <p:cNvPr id="12" name="Image 1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F6212F4-8D09-E03A-5C62-837A52C5AE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86" y="1128935"/>
            <a:ext cx="1294402" cy="629710"/>
          </a:xfrm>
          <a:prstGeom prst="rect">
            <a:avLst/>
          </a:prstGeom>
        </p:spPr>
      </p:pic>
      <p:pic>
        <p:nvPicPr>
          <p:cNvPr id="14" name="Image 13" descr="Une image contenant texte, mammifère, bétail, clipart&#10;&#10;Description générée automatiquement">
            <a:extLst>
              <a:ext uri="{FF2B5EF4-FFF2-40B4-BE49-F238E27FC236}">
                <a16:creationId xmlns:a16="http://schemas.microsoft.com/office/drawing/2014/main" id="{03F1E88A-EAA9-7E5C-94EB-CD3A727B6B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32" y="1888044"/>
            <a:ext cx="752208" cy="719250"/>
          </a:xfrm>
          <a:prstGeom prst="rect">
            <a:avLst/>
          </a:prstGeom>
        </p:spPr>
      </p:pic>
      <p:pic>
        <p:nvPicPr>
          <p:cNvPr id="17" name="Image 16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AE7E578-37EE-F514-D5E3-D4ED2F4A32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72" y="1804362"/>
            <a:ext cx="1189094" cy="58560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1E7BCD3-6299-D407-754B-5EA00829A1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lum/>
            <a:alphaModFix/>
          </a:blip>
          <a:srcRect/>
          <a:stretch>
            <a:fillRect/>
          </a:stretch>
        </p:blipFill>
        <p:spPr>
          <a:xfrm>
            <a:off x="11153941" y="-5537"/>
            <a:ext cx="1037526" cy="10375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8BC5AB3-2106-EBC7-F2B5-E78917CE5AF0}"/>
              </a:ext>
            </a:extLst>
          </p:cNvPr>
          <p:cNvSpPr/>
          <p:nvPr/>
        </p:nvSpPr>
        <p:spPr>
          <a:xfrm>
            <a:off x="13150" y="8160"/>
            <a:ext cx="5257493" cy="5082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bg1"/>
                </a:solidFill>
                <a:latin typeface="Nunito" pitchFamily="2" charset="0"/>
                <a:cs typeface="Arial" panose="020B0604020202020204" pitchFamily="34" charset="0"/>
              </a:rPr>
              <a:t>LE PROJET DES PENICHES</a:t>
            </a:r>
          </a:p>
        </p:txBody>
      </p:sp>
      <p:pic>
        <p:nvPicPr>
          <p:cNvPr id="15" name="Picture 4" descr="https://tse2.mm.bing.net/th?id=OIP.c4qrurUvuFAMXF2OWmk96gHaEv&amp;pid=Api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3394" y="3404682"/>
            <a:ext cx="1507857" cy="966575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145915" y="603115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latin typeface="Nunito"/>
              </a:rPr>
              <a:t>Parties prenantes :</a:t>
            </a:r>
            <a:endParaRPr lang="fr-FR" u="sng" dirty="0">
              <a:latin typeface="Nunito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20495" y="290532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latin typeface="Nunito"/>
              </a:rPr>
              <a:t>Financeurs :</a:t>
            </a:r>
            <a:endParaRPr lang="fr-FR" u="sng" dirty="0">
              <a:latin typeface="Nunito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062260" y="3570052"/>
            <a:ext cx="168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100 000 €</a:t>
            </a:r>
            <a:endParaRPr lang="fr-FR" sz="2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512331" y="4656309"/>
            <a:ext cx="168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15 000 €</a:t>
            </a:r>
            <a:endParaRPr lang="fr-FR" sz="2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2127112" y="5959814"/>
            <a:ext cx="168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17 500 €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10582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270C4AA-08C9-6FFD-7FB4-57B7A304D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1153941" y="43103"/>
            <a:ext cx="1037526" cy="10375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3F1F9-7E24-CFFC-6A38-466114E663DC}"/>
              </a:ext>
            </a:extLst>
          </p:cNvPr>
          <p:cNvSpPr/>
          <p:nvPr/>
        </p:nvSpPr>
        <p:spPr>
          <a:xfrm>
            <a:off x="13151" y="8160"/>
            <a:ext cx="3987349" cy="5082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bg1"/>
                </a:solidFill>
                <a:latin typeface="Nunito" pitchFamily="2" charset="0"/>
                <a:cs typeface="Arial" panose="020B0604020202020204" pitchFamily="34" charset="0"/>
              </a:rPr>
              <a:t>LES PERSPECTIVES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D92F7FCD-5CB5-AE1B-C34D-6444F5D74339}"/>
              </a:ext>
            </a:extLst>
          </p:cNvPr>
          <p:cNvSpPr/>
          <p:nvPr/>
        </p:nvSpPr>
        <p:spPr>
          <a:xfrm>
            <a:off x="780519" y="1347221"/>
            <a:ext cx="9540000" cy="360000"/>
          </a:xfrm>
          <a:custGeom>
            <a:avLst>
              <a:gd name="f0" fmla="val 20882"/>
              <a:gd name="f1" fmla="val 6002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808080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wrap="squar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Connecteur droit 11">
            <a:extLst>
              <a:ext uri="{FF2B5EF4-FFF2-40B4-BE49-F238E27FC236}">
                <a16:creationId xmlns:a16="http://schemas.microsoft.com/office/drawing/2014/main" id="{411B0B3C-46B6-27AA-9751-975402C1F7FE}"/>
              </a:ext>
            </a:extLst>
          </p:cNvPr>
          <p:cNvSpPr/>
          <p:nvPr/>
        </p:nvSpPr>
        <p:spPr>
          <a:xfrm>
            <a:off x="960519" y="1311221"/>
            <a:ext cx="0" cy="396000"/>
          </a:xfrm>
          <a:prstGeom prst="line">
            <a:avLst/>
          </a:prstGeom>
          <a:noFill/>
          <a:ln w="57240" cap="flat">
            <a:solidFill>
              <a:srgbClr val="000000"/>
            </a:solidFill>
            <a:prstDash val="solid"/>
            <a:miter/>
          </a:ln>
        </p:spPr>
        <p:txBody>
          <a:bodyPr wrap="square" lIns="118440" tIns="73440" rIns="118440" bIns="7344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3" name="Connecteur droit 12">
            <a:extLst>
              <a:ext uri="{FF2B5EF4-FFF2-40B4-BE49-F238E27FC236}">
                <a16:creationId xmlns:a16="http://schemas.microsoft.com/office/drawing/2014/main" id="{371C749A-1064-342D-8934-63F152E17E48}"/>
              </a:ext>
            </a:extLst>
          </p:cNvPr>
          <p:cNvSpPr/>
          <p:nvPr/>
        </p:nvSpPr>
        <p:spPr>
          <a:xfrm>
            <a:off x="5100519" y="1311221"/>
            <a:ext cx="0" cy="396000"/>
          </a:xfrm>
          <a:prstGeom prst="line">
            <a:avLst/>
          </a:prstGeom>
          <a:noFill/>
          <a:ln w="57240" cap="flat">
            <a:solidFill>
              <a:srgbClr val="000000"/>
            </a:solidFill>
            <a:prstDash val="solid"/>
            <a:miter/>
          </a:ln>
        </p:spPr>
        <p:txBody>
          <a:bodyPr wrap="square" lIns="118440" tIns="73440" rIns="118440" bIns="7344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" name="Connecteur droit 13">
            <a:extLst>
              <a:ext uri="{FF2B5EF4-FFF2-40B4-BE49-F238E27FC236}">
                <a16:creationId xmlns:a16="http://schemas.microsoft.com/office/drawing/2014/main" id="{B231132B-5E78-2ADB-995B-55C3FBB94E10}"/>
              </a:ext>
            </a:extLst>
          </p:cNvPr>
          <p:cNvSpPr/>
          <p:nvPr/>
        </p:nvSpPr>
        <p:spPr>
          <a:xfrm>
            <a:off x="7080518" y="1311221"/>
            <a:ext cx="0" cy="396000"/>
          </a:xfrm>
          <a:prstGeom prst="line">
            <a:avLst/>
          </a:prstGeom>
          <a:noFill/>
          <a:ln w="57240" cap="flat">
            <a:solidFill>
              <a:srgbClr val="000000"/>
            </a:solidFill>
            <a:prstDash val="solid"/>
            <a:miter/>
          </a:ln>
        </p:spPr>
        <p:txBody>
          <a:bodyPr wrap="square" lIns="118440" tIns="73440" rIns="118440" bIns="7344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Connecteur droit 14">
            <a:extLst>
              <a:ext uri="{FF2B5EF4-FFF2-40B4-BE49-F238E27FC236}">
                <a16:creationId xmlns:a16="http://schemas.microsoft.com/office/drawing/2014/main" id="{6B0BD45E-D90E-A5C4-2113-6B7C40D0D1DD}"/>
              </a:ext>
            </a:extLst>
          </p:cNvPr>
          <p:cNvSpPr/>
          <p:nvPr/>
        </p:nvSpPr>
        <p:spPr>
          <a:xfrm>
            <a:off x="9240519" y="1311221"/>
            <a:ext cx="0" cy="396000"/>
          </a:xfrm>
          <a:prstGeom prst="line">
            <a:avLst/>
          </a:prstGeom>
          <a:noFill/>
          <a:ln w="57240" cap="flat">
            <a:solidFill>
              <a:srgbClr val="000000"/>
            </a:solidFill>
            <a:prstDash val="solid"/>
            <a:miter/>
          </a:ln>
        </p:spPr>
        <p:txBody>
          <a:bodyPr wrap="square" lIns="118440" tIns="73440" rIns="118440" bIns="7344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6" name="Connecteur droit 15">
            <a:extLst>
              <a:ext uri="{FF2B5EF4-FFF2-40B4-BE49-F238E27FC236}">
                <a16:creationId xmlns:a16="http://schemas.microsoft.com/office/drawing/2014/main" id="{A635F5B1-732C-9C91-4EE4-9783D814BA34}"/>
              </a:ext>
            </a:extLst>
          </p:cNvPr>
          <p:cNvSpPr/>
          <p:nvPr/>
        </p:nvSpPr>
        <p:spPr>
          <a:xfrm>
            <a:off x="960519" y="1311221"/>
            <a:ext cx="0" cy="396000"/>
          </a:xfrm>
          <a:prstGeom prst="line">
            <a:avLst/>
          </a:prstGeom>
          <a:noFill/>
          <a:ln w="57240" cap="flat">
            <a:solidFill>
              <a:srgbClr val="000000"/>
            </a:solidFill>
            <a:prstDash val="solid"/>
            <a:miter/>
          </a:ln>
        </p:spPr>
        <p:txBody>
          <a:bodyPr wrap="square" lIns="118440" tIns="73440" rIns="118440" bIns="7344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7" name="Connecteur droit 16">
            <a:extLst>
              <a:ext uri="{FF2B5EF4-FFF2-40B4-BE49-F238E27FC236}">
                <a16:creationId xmlns:a16="http://schemas.microsoft.com/office/drawing/2014/main" id="{4D76782A-DB01-5806-8C70-6CC481E5C86C}"/>
              </a:ext>
            </a:extLst>
          </p:cNvPr>
          <p:cNvSpPr/>
          <p:nvPr/>
        </p:nvSpPr>
        <p:spPr>
          <a:xfrm>
            <a:off x="3004239" y="1325981"/>
            <a:ext cx="0" cy="396000"/>
          </a:xfrm>
          <a:prstGeom prst="line">
            <a:avLst/>
          </a:prstGeom>
          <a:noFill/>
          <a:ln w="57240" cap="flat">
            <a:solidFill>
              <a:srgbClr val="000000"/>
            </a:solidFill>
            <a:prstDash val="solid"/>
            <a:miter/>
          </a:ln>
        </p:spPr>
        <p:txBody>
          <a:bodyPr wrap="square" lIns="118440" tIns="73440" rIns="118440" bIns="7344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F9E693E4-6A09-734F-FD8C-7CDEBB739307}"/>
              </a:ext>
            </a:extLst>
          </p:cNvPr>
          <p:cNvSpPr/>
          <p:nvPr/>
        </p:nvSpPr>
        <p:spPr>
          <a:xfrm>
            <a:off x="600519" y="807221"/>
            <a:ext cx="720000" cy="3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2022</a:t>
            </a: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AF181BDB-9218-FF26-C8AC-C05F3373D34D}"/>
              </a:ext>
            </a:extLst>
          </p:cNvPr>
          <p:cNvSpPr/>
          <p:nvPr/>
        </p:nvSpPr>
        <p:spPr>
          <a:xfrm>
            <a:off x="2580519" y="807221"/>
            <a:ext cx="720000" cy="3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2023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1C7C215-C985-1E7E-9402-13B104EA2410}"/>
              </a:ext>
            </a:extLst>
          </p:cNvPr>
          <p:cNvSpPr/>
          <p:nvPr/>
        </p:nvSpPr>
        <p:spPr>
          <a:xfrm>
            <a:off x="4740519" y="807221"/>
            <a:ext cx="720000" cy="3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2024</a:t>
            </a: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80407F57-38CD-32A0-3229-2162920352BB}"/>
              </a:ext>
            </a:extLst>
          </p:cNvPr>
          <p:cNvSpPr/>
          <p:nvPr/>
        </p:nvSpPr>
        <p:spPr>
          <a:xfrm>
            <a:off x="6720518" y="807221"/>
            <a:ext cx="720000" cy="3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2025</a:t>
            </a:r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48113893-44FC-9C26-CF1B-579BDC146CB3}"/>
              </a:ext>
            </a:extLst>
          </p:cNvPr>
          <p:cNvSpPr/>
          <p:nvPr/>
        </p:nvSpPr>
        <p:spPr>
          <a:xfrm>
            <a:off x="8880519" y="807221"/>
            <a:ext cx="720000" cy="3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2026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7CA7B4B5-15F8-DE65-88D4-481DCE814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731976"/>
              </p:ext>
            </p:extLst>
          </p:nvPr>
        </p:nvGraphicFramePr>
        <p:xfrm>
          <a:off x="1681060" y="1997998"/>
          <a:ext cx="7559459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7510">
                  <a:extLst>
                    <a:ext uri="{9D8B030D-6E8A-4147-A177-3AD203B41FA5}">
                      <a16:colId xmlns:a16="http://schemas.microsoft.com/office/drawing/2014/main" val="2815126480"/>
                    </a:ext>
                  </a:extLst>
                </a:gridCol>
                <a:gridCol w="2897962">
                  <a:extLst>
                    <a:ext uri="{9D8B030D-6E8A-4147-A177-3AD203B41FA5}">
                      <a16:colId xmlns:a16="http://schemas.microsoft.com/office/drawing/2014/main" val="371750293"/>
                    </a:ext>
                  </a:extLst>
                </a:gridCol>
                <a:gridCol w="3083987">
                  <a:extLst>
                    <a:ext uri="{9D8B030D-6E8A-4147-A177-3AD203B41FA5}">
                      <a16:colId xmlns:a16="http://schemas.microsoft.com/office/drawing/2014/main" val="798511343"/>
                    </a:ext>
                  </a:extLst>
                </a:gridCol>
              </a:tblGrid>
              <a:tr h="502200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>
                          <a:latin typeface="Liberation Sans" pitchFamily="34"/>
                        </a:defRPr>
                      </a:pPr>
                      <a:r>
                        <a:rPr lang="fr-FR" sz="1400" b="1" u="none" strike="noStrike" kern="1200" cap="none" dirty="0">
                          <a:ln>
                            <a:noFill/>
                          </a:ln>
                        </a:rPr>
                        <a:t>Création collaborative</a:t>
                      </a:r>
                      <a:endParaRPr lang="fr-FR" sz="1400" b="1" i="0" u="none" strike="noStrike" kern="1200" cap="none" dirty="0">
                        <a:ln>
                          <a:noFill/>
                        </a:ln>
                        <a:latin typeface="Liberation Sans" pitchFamily="34"/>
                        <a:ea typeface="Nunito-Regular" pitchFamily="2"/>
                        <a:cs typeface="Nunito-Regular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>
                          <a:latin typeface="Liberation Sans" pitchFamily="34"/>
                        </a:defRPr>
                      </a:pPr>
                      <a:r>
                        <a:rPr lang="fr-FR" sz="1400" b="1" u="none" strike="noStrike" kern="1200" cap="none" dirty="0">
                          <a:ln>
                            <a:noFill/>
                          </a:ln>
                        </a:rPr>
                        <a:t>Expérimentation</a:t>
                      </a:r>
                      <a:endParaRPr lang="fr-FR" sz="1400" b="1" i="0" u="none" strike="noStrike" kern="1200" cap="none" dirty="0">
                        <a:ln>
                          <a:noFill/>
                        </a:ln>
                        <a:latin typeface="Liberation Sans" pitchFamily="34"/>
                        <a:ea typeface="Nunito-Regular" pitchFamily="2"/>
                        <a:cs typeface="Nunito-Regular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400">
                          <a:latin typeface="Liberation Sans" pitchFamily="34"/>
                        </a:defRPr>
                      </a:pPr>
                      <a:r>
                        <a:rPr lang="fr-FR" sz="1400" b="1" u="none" strike="noStrike" kern="1200" cap="none" dirty="0">
                          <a:ln>
                            <a:noFill/>
                          </a:ln>
                        </a:rPr>
                        <a:t>Déploiement</a:t>
                      </a:r>
                      <a:endParaRPr lang="fr-FR" sz="1400" b="1" i="0" u="none" strike="noStrike" kern="1200" cap="none" dirty="0">
                        <a:ln>
                          <a:noFill/>
                        </a:ln>
                        <a:latin typeface="Liberation Sans" pitchFamily="34"/>
                        <a:ea typeface="Nunito-Regular" pitchFamily="2"/>
                        <a:cs typeface="Nunito-Regular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4849774"/>
                  </a:ext>
                </a:extLst>
              </a:tr>
            </a:tbl>
          </a:graphicData>
        </a:graphic>
      </p:graphicFrame>
      <p:pic>
        <p:nvPicPr>
          <p:cNvPr id="25" name="Image 24" descr="Une image contenant arbre, plein air, lac, eau&#10;&#10;Description générée automatiquement">
            <a:extLst>
              <a:ext uri="{FF2B5EF4-FFF2-40B4-BE49-F238E27FC236}">
                <a16:creationId xmlns:a16="http://schemas.microsoft.com/office/drawing/2014/main" id="{8392449C-5709-1203-30C1-C36A9954CE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0" b="14757"/>
          <a:stretch/>
        </p:blipFill>
        <p:spPr>
          <a:xfrm>
            <a:off x="13151" y="3045385"/>
            <a:ext cx="5143500" cy="381261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4BFC5DB-FB64-67B8-5AAB-B92CF64518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1260" b="10112"/>
          <a:stretch/>
        </p:blipFill>
        <p:spPr>
          <a:xfrm>
            <a:off x="4784141" y="3045385"/>
            <a:ext cx="7407326" cy="38126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270C4AA-08C9-6FFD-7FB4-57B7A304D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1153941" y="43103"/>
            <a:ext cx="1037526" cy="10375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3F1F9-7E24-CFFC-6A38-466114E663DC}"/>
              </a:ext>
            </a:extLst>
          </p:cNvPr>
          <p:cNvSpPr/>
          <p:nvPr/>
        </p:nvSpPr>
        <p:spPr>
          <a:xfrm>
            <a:off x="13151" y="8160"/>
            <a:ext cx="7195045" cy="5082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 smtClean="0">
                <a:solidFill>
                  <a:schemeClr val="bg1"/>
                </a:solidFill>
                <a:latin typeface="Nunito" pitchFamily="2" charset="0"/>
                <a:cs typeface="Arial" panose="020B0604020202020204" pitchFamily="34" charset="0"/>
              </a:rPr>
              <a:t>RECHERCHE-ACTION COLLECTIVE</a:t>
            </a:r>
            <a:endParaRPr lang="fr-FR" sz="3000" b="1" dirty="0">
              <a:solidFill>
                <a:schemeClr val="bg1"/>
              </a:solidFill>
              <a:latin typeface="Nunito" pitchFamily="2" charset="0"/>
              <a:cs typeface="Arial" panose="020B0604020202020204" pitchFamily="34" charset="0"/>
            </a:endParaRPr>
          </a:p>
        </p:txBody>
      </p:sp>
      <p:pic>
        <p:nvPicPr>
          <p:cNvPr id="24" name="Image 23" descr="signal-2023-11-29-171318_00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375" y="856035"/>
            <a:ext cx="4143981" cy="5525308"/>
          </a:xfrm>
          <a:prstGeom prst="rect">
            <a:avLst/>
          </a:prstGeom>
        </p:spPr>
      </p:pic>
      <p:pic>
        <p:nvPicPr>
          <p:cNvPr id="26" name="Image 25" descr="signal-2023-11-29-171318_01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7031" y="2603762"/>
            <a:ext cx="2869666" cy="3826222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5038928" y="817123"/>
            <a:ext cx="5904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Nunito"/>
              </a:rPr>
              <a:t>Atelier de prototypage de la collecte avec les habitants des péniches</a:t>
            </a:r>
          </a:p>
          <a:p>
            <a:endParaRPr lang="fr-FR" sz="2400" dirty="0" smtClean="0">
              <a:latin typeface="Nunito"/>
            </a:endParaRPr>
          </a:p>
          <a:p>
            <a:r>
              <a:rPr lang="fr-FR" sz="2400" dirty="0" smtClean="0">
                <a:latin typeface="Nunito"/>
              </a:rPr>
              <a:t>Pour une 1</a:t>
            </a:r>
            <a:r>
              <a:rPr lang="fr-FR" sz="2400" baseline="30000" dirty="0" smtClean="0">
                <a:latin typeface="Nunito"/>
              </a:rPr>
              <a:t>ère</a:t>
            </a:r>
            <a:r>
              <a:rPr lang="fr-FR" sz="2400" dirty="0" smtClean="0">
                <a:latin typeface="Nunito"/>
              </a:rPr>
              <a:t> collecte prévue Janvier 2024</a:t>
            </a:r>
            <a:endParaRPr lang="fr-FR" sz="2400" dirty="0">
              <a:latin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270C4AA-08C9-6FFD-7FB4-57B7A304D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1153941" y="43103"/>
            <a:ext cx="1037526" cy="10375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3F1F9-7E24-CFFC-6A38-466114E663DC}"/>
              </a:ext>
            </a:extLst>
          </p:cNvPr>
          <p:cNvSpPr/>
          <p:nvPr/>
        </p:nvSpPr>
        <p:spPr>
          <a:xfrm>
            <a:off x="13152" y="8160"/>
            <a:ext cx="3323435" cy="5082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 smtClean="0">
                <a:solidFill>
                  <a:schemeClr val="bg1"/>
                </a:solidFill>
                <a:latin typeface="Nunito" pitchFamily="2" charset="0"/>
                <a:cs typeface="Arial" panose="020B0604020202020204" pitchFamily="34" charset="0"/>
              </a:rPr>
              <a:t>ENJEUX ACTUELS</a:t>
            </a:r>
            <a:endParaRPr lang="fr-FR" sz="3000" b="1" dirty="0">
              <a:solidFill>
                <a:schemeClr val="bg1"/>
              </a:solidFill>
              <a:latin typeface="Nunito" pitchFamily="2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www.natura-sciences.com/wp-content/uploads/2019/01/dreal-mission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3610"/>
            <a:ext cx="3246876" cy="2435157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5632316" y="1303507"/>
            <a:ext cx="6060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400" dirty="0" smtClean="0">
                <a:latin typeface="Nunito"/>
              </a:rPr>
              <a:t> </a:t>
            </a:r>
            <a:r>
              <a:rPr lang="fr-FR" sz="2400" b="1" dirty="0" smtClean="0">
                <a:latin typeface="Nunito"/>
              </a:rPr>
              <a:t>Cadre réglementaire </a:t>
            </a:r>
            <a:r>
              <a:rPr lang="fr-FR" sz="2400" dirty="0" smtClean="0">
                <a:latin typeface="Nunito"/>
              </a:rPr>
              <a:t>(ICPE) inadapté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latin typeface="Nunito"/>
              </a:rPr>
              <a:t> </a:t>
            </a:r>
            <a:r>
              <a:rPr lang="fr-FR" sz="2400" b="1" dirty="0" smtClean="0">
                <a:latin typeface="Nunito"/>
              </a:rPr>
              <a:t>Modèle économique </a:t>
            </a:r>
            <a:r>
              <a:rPr lang="fr-FR" sz="2400" dirty="0" smtClean="0">
                <a:latin typeface="Nunito"/>
              </a:rPr>
              <a:t>pérenne difficile à trouver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latin typeface="Nunito"/>
              </a:rPr>
              <a:t> </a:t>
            </a:r>
            <a:r>
              <a:rPr lang="fr-FR" sz="2400" b="1" dirty="0" smtClean="0">
                <a:latin typeface="Nunito"/>
              </a:rPr>
              <a:t>Technique</a:t>
            </a:r>
            <a:r>
              <a:rPr lang="fr-FR" sz="2400" dirty="0" smtClean="0">
                <a:latin typeface="Nunito"/>
              </a:rPr>
              <a:t> : enjeux sanitaires</a:t>
            </a:r>
          </a:p>
          <a:p>
            <a:endParaRPr lang="fr-FR" sz="2400" dirty="0" smtClean="0">
              <a:latin typeface="Nunito"/>
            </a:endParaRPr>
          </a:p>
          <a:p>
            <a:endParaRPr lang="fr-FR" sz="2400" dirty="0">
              <a:latin typeface="Nunito"/>
            </a:endParaRPr>
          </a:p>
        </p:txBody>
      </p:sp>
      <p:pic>
        <p:nvPicPr>
          <p:cNvPr id="4102" name="Picture 6" descr="https://tse3.mm.bing.net/th?id=OIP.hX8Bu-1bmFYgYZ3Pp11cDwHaHa&amp;pid=Ap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8229" y="1040861"/>
            <a:ext cx="1905000" cy="1905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E3F1F9-7E24-CFFC-6A38-466114E663DC}"/>
              </a:ext>
            </a:extLst>
          </p:cNvPr>
          <p:cNvSpPr/>
          <p:nvPr/>
        </p:nvSpPr>
        <p:spPr>
          <a:xfrm>
            <a:off x="0" y="3798718"/>
            <a:ext cx="3323435" cy="5082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smtClean="0">
                <a:solidFill>
                  <a:schemeClr val="bg1"/>
                </a:solidFill>
                <a:latin typeface="Nunito" pitchFamily="2" charset="0"/>
                <a:cs typeface="Arial" panose="020B0604020202020204" pitchFamily="34" charset="0"/>
              </a:rPr>
              <a:t>PISTES</a:t>
            </a:r>
            <a:endParaRPr lang="fr-FR" sz="3000" b="1" dirty="0">
              <a:solidFill>
                <a:schemeClr val="bg1"/>
              </a:solidFill>
              <a:latin typeface="Nunito" pitchFamily="2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49028" y="4455277"/>
            <a:ext cx="10311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Nunito"/>
              </a:rPr>
              <a:t>Renforcer la coopération </a:t>
            </a:r>
            <a:r>
              <a:rPr lang="fr-FR" sz="2400" dirty="0" smtClean="0">
                <a:latin typeface="Nunito"/>
              </a:rPr>
              <a:t>avec les pouvoirs publics : </a:t>
            </a:r>
            <a:r>
              <a:rPr lang="fr-FR" sz="2400" b="1" dirty="0" smtClean="0">
                <a:latin typeface="Nunito"/>
              </a:rPr>
              <a:t>partager le risque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>
                <a:latin typeface="Nunito"/>
              </a:rPr>
              <a:t> crédibilité au projet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>
                <a:latin typeface="Nunito"/>
              </a:rPr>
              <a:t> soutien technique – accès au foncier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>
                <a:latin typeface="Nunito"/>
              </a:rPr>
              <a:t> implication dans la pérennisation du modèle économique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C0A99D03-D8C3-9C6F-4D85-6935B0BFDBFB}"/>
              </a:ext>
            </a:extLst>
          </p:cNvPr>
          <p:cNvSpPr txBox="1"/>
          <p:nvPr/>
        </p:nvSpPr>
        <p:spPr>
          <a:xfrm>
            <a:off x="8740159" y="6246052"/>
            <a:ext cx="2840025" cy="4723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algn="r" hangingPunct="0"/>
            <a:fld id="{1664C400-C627-4302-B660-E02C4FD36E4F}" type="slidenum">
              <a:rPr lang="fr-BE" sz="1693">
                <a:solidFill>
                  <a:srgbClr val="000000"/>
                </a:solidFill>
                <a:latin typeface="Liberation Serif" pitchFamily="18"/>
                <a:ea typeface="Segoe UI" pitchFamily="2"/>
                <a:cs typeface="Tahoma" pitchFamily="2"/>
              </a:rPr>
              <a:pPr algn="r" hangingPunct="0"/>
              <a:t>8</a:t>
            </a:fld>
            <a:endParaRPr lang="fr-BE" sz="1693"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B2B825-780D-884E-73E5-92E5D9EDC31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050587"/>
            <a:ext cx="5931804" cy="51954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orma libre: forma 3">
            <a:extLst>
              <a:ext uri="{FF2B5EF4-FFF2-40B4-BE49-F238E27FC236}">
                <a16:creationId xmlns:a16="http://schemas.microsoft.com/office/drawing/2014/main" id="{FA1F17E6-0849-4E38-6AE7-8B2AC211C07D}"/>
              </a:ext>
            </a:extLst>
          </p:cNvPr>
          <p:cNvSpPr/>
          <p:nvPr/>
        </p:nvSpPr>
        <p:spPr>
          <a:xfrm>
            <a:off x="-39570" y="4829685"/>
            <a:ext cx="1741545" cy="82723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3FAF46"/>
          </a:solidFill>
          <a:ln w="0" cap="flat">
            <a:solidFill>
              <a:srgbClr val="FFFFD7"/>
            </a:solidFill>
            <a:prstDash val="solid"/>
            <a:miter/>
          </a:ln>
        </p:spPr>
        <p:txBody>
          <a:bodyPr vert="horz" wrap="none" lIns="108847" tIns="54423" rIns="108847" bIns="54423" anchor="ctr" anchorCtr="1" compatLnSpc="0">
            <a:noAutofit/>
          </a:bodyPr>
          <a:lstStyle/>
          <a:p>
            <a:pPr algn="ctr" hangingPunct="0">
              <a:lnSpc>
                <a:spcPct val="80000"/>
              </a:lnSpc>
              <a:defRPr sz="1800"/>
            </a:pPr>
            <a:r>
              <a:rPr lang="fr-BE" sz="2177" b="1">
                <a:solidFill>
                  <a:srgbClr val="000000"/>
                </a:solidFill>
                <a:latin typeface="Nunito" pitchFamily="18"/>
                <a:ea typeface="Microsoft YaHei" pitchFamily="2"/>
                <a:cs typeface="Lucida Sans" pitchFamily="2"/>
              </a:rPr>
              <a:t>100 </a:t>
            </a:r>
            <a:br>
              <a:rPr lang="fr-BE" sz="2177" b="1">
                <a:solidFill>
                  <a:srgbClr val="000000"/>
                </a:solidFill>
                <a:latin typeface="Nunito" pitchFamily="18"/>
                <a:ea typeface="Microsoft YaHei" pitchFamily="2"/>
                <a:cs typeface="Lucida Sans" pitchFamily="2"/>
              </a:rPr>
            </a:br>
            <a:r>
              <a:rPr lang="fr-BE" sz="2177" b="1">
                <a:solidFill>
                  <a:srgbClr val="000000"/>
                </a:solidFill>
                <a:latin typeface="Nunito" pitchFamily="18"/>
                <a:ea typeface="Microsoft YaHei" pitchFamily="2"/>
                <a:cs typeface="Lucida Sans" pitchFamily="2"/>
              </a:rPr>
              <a:t>habitants</a:t>
            </a:r>
          </a:p>
        </p:txBody>
      </p:sp>
      <p:sp>
        <p:nvSpPr>
          <p:cNvPr id="6" name="Forma libre: forma 4">
            <a:extLst>
              <a:ext uri="{FF2B5EF4-FFF2-40B4-BE49-F238E27FC236}">
                <a16:creationId xmlns:a16="http://schemas.microsoft.com/office/drawing/2014/main" id="{9511D6D4-9D25-9214-CE75-1C046F2E56C2}"/>
              </a:ext>
            </a:extLst>
          </p:cNvPr>
          <p:cNvSpPr/>
          <p:nvPr/>
        </p:nvSpPr>
        <p:spPr>
          <a:xfrm>
            <a:off x="3380362" y="5260673"/>
            <a:ext cx="2394625" cy="87077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3465A4"/>
          </a:solidFill>
          <a:ln w="0" cap="flat">
            <a:solidFill>
              <a:srgbClr val="FFFFD7"/>
            </a:solidFill>
            <a:prstDash val="solid"/>
            <a:miter/>
          </a:ln>
        </p:spPr>
        <p:txBody>
          <a:bodyPr vert="horz" wrap="none" lIns="108847" tIns="54423" rIns="108847" bIns="54423" anchor="ctr" anchorCtr="1" compatLnSpc="0">
            <a:noAutofit/>
          </a:bodyPr>
          <a:lstStyle/>
          <a:p>
            <a:pPr algn="ctr" hangingPunct="0">
              <a:lnSpc>
                <a:spcPct val="80000"/>
              </a:lnSpc>
              <a:defRPr sz="1800"/>
            </a:pPr>
            <a:r>
              <a:rPr lang="fr-BE" sz="2177" b="1" dirty="0">
                <a:solidFill>
                  <a:srgbClr val="000000"/>
                </a:solidFill>
                <a:latin typeface="Nunito" pitchFamily="18"/>
                <a:ea typeface="Microsoft YaHei" pitchFamily="2"/>
                <a:cs typeface="Lucida Sans" pitchFamily="2"/>
              </a:rPr>
              <a:t>7 ha ferme </a:t>
            </a:r>
            <a:br>
              <a:rPr lang="fr-BE" sz="2177" b="1" dirty="0">
                <a:solidFill>
                  <a:srgbClr val="000000"/>
                </a:solidFill>
                <a:latin typeface="Nunito" pitchFamily="18"/>
                <a:ea typeface="Microsoft YaHei" pitchFamily="2"/>
                <a:cs typeface="Lucida Sans" pitchFamily="2"/>
              </a:rPr>
            </a:br>
            <a:r>
              <a:rPr lang="fr-BE" sz="2177" b="1" dirty="0">
                <a:solidFill>
                  <a:srgbClr val="000000"/>
                </a:solidFill>
                <a:latin typeface="Nunito" pitchFamily="18"/>
                <a:ea typeface="Microsoft YaHei" pitchFamily="2"/>
                <a:cs typeface="Lucida Sans" pitchFamily="2"/>
              </a:rPr>
              <a:t>agroécologique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3E86A1-DB93-DBCB-C13C-ED436FD9B73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23547" y="3976099"/>
            <a:ext cx="6168453" cy="28819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CuadroTexto 6">
            <a:extLst>
              <a:ext uri="{FF2B5EF4-FFF2-40B4-BE49-F238E27FC236}">
                <a16:creationId xmlns:a16="http://schemas.microsoft.com/office/drawing/2014/main" id="{512EB494-3F6E-4BC0-C8DF-85D0AAE23070}"/>
              </a:ext>
            </a:extLst>
          </p:cNvPr>
          <p:cNvSpPr txBox="1"/>
          <p:nvPr/>
        </p:nvSpPr>
        <p:spPr>
          <a:xfrm>
            <a:off x="6023547" y="1637764"/>
            <a:ext cx="6167920" cy="17459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8847" tIns="54423" rIns="108847" bIns="54423" anchor="t" anchorCtr="0" compatLnSpc="0">
            <a:spAutoFit/>
          </a:bodyPr>
          <a:lstStyle/>
          <a:p>
            <a:pPr hangingPunct="0">
              <a:lnSpc>
                <a:spcPct val="80000"/>
              </a:lnSpc>
              <a:spcAft>
                <a:spcPts val="1710"/>
              </a:spcAft>
              <a:buSzPct val="45000"/>
            </a:pPr>
            <a:r>
              <a:rPr lang="fr-BE" sz="2800" b="1" dirty="0" smtClean="0">
                <a:solidFill>
                  <a:srgbClr val="000000"/>
                </a:solidFill>
                <a:latin typeface="Nunito" pitchFamily="18"/>
                <a:ea typeface="Microsoft YaHei" pitchFamily="2"/>
                <a:cs typeface="Lucida Sans" pitchFamily="2"/>
              </a:rPr>
              <a:t>En 2026 :</a:t>
            </a:r>
            <a:endParaRPr lang="fr-BE" sz="2800" b="1" dirty="0">
              <a:solidFill>
                <a:srgbClr val="000000"/>
              </a:solidFill>
              <a:latin typeface="Nunito" pitchFamily="18"/>
              <a:ea typeface="Microsoft YaHei" pitchFamily="2"/>
              <a:cs typeface="Lucida Sans" pitchFamily="2"/>
            </a:endParaRPr>
          </a:p>
          <a:p>
            <a:pPr hangingPunct="0">
              <a:lnSpc>
                <a:spcPct val="80000"/>
              </a:lnSpc>
              <a:spcAft>
                <a:spcPts val="1710"/>
              </a:spcAft>
              <a:buSzPct val="45000"/>
            </a:pPr>
            <a:r>
              <a:rPr lang="fr-BE" sz="2800" dirty="0">
                <a:solidFill>
                  <a:srgbClr val="000000"/>
                </a:solidFill>
                <a:latin typeface="Nunito" pitchFamily="18"/>
                <a:ea typeface="Microsoft YaHei" pitchFamily="2"/>
                <a:cs typeface="Lucida Sans" pitchFamily="2"/>
              </a:rPr>
              <a:t>50 tonnes de déchets / an</a:t>
            </a:r>
          </a:p>
          <a:p>
            <a:pPr hangingPunct="0">
              <a:lnSpc>
                <a:spcPct val="80000"/>
              </a:lnSpc>
              <a:spcAft>
                <a:spcPts val="1710"/>
              </a:spcAft>
              <a:buSzPct val="45000"/>
            </a:pPr>
            <a:r>
              <a:rPr lang="fr-BE" sz="2800" dirty="0">
                <a:solidFill>
                  <a:srgbClr val="000000"/>
                </a:solidFill>
                <a:latin typeface="Nunito" pitchFamily="18"/>
                <a:ea typeface="Microsoft YaHei" pitchFamily="2"/>
                <a:cs typeface="Lucida Sans" pitchFamily="2"/>
              </a:rPr>
              <a:t>9000 kWh/an = 9000h de cuisson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270C4AA-08C9-6FFD-7FB4-57B7A304D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11153941" y="43103"/>
            <a:ext cx="1037526" cy="10375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3F1F9-7E24-CFFC-6A38-466114E663DC}"/>
              </a:ext>
            </a:extLst>
          </p:cNvPr>
          <p:cNvSpPr/>
          <p:nvPr/>
        </p:nvSpPr>
        <p:spPr>
          <a:xfrm>
            <a:off x="13151" y="8160"/>
            <a:ext cx="3356774" cy="5082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bg1"/>
                </a:solidFill>
                <a:latin typeface="Nunito" pitchFamily="2" charset="0"/>
                <a:cs typeface="Arial" panose="020B0604020202020204" pitchFamily="34" charset="0"/>
              </a:rPr>
              <a:t>CHIFFRES CLES</a:t>
            </a:r>
          </a:p>
        </p:txBody>
      </p:sp>
    </p:spTree>
    <p:extLst>
      <p:ext uri="{BB962C8B-B14F-4D97-AF65-F5344CB8AC3E}">
        <p14:creationId xmlns:p14="http://schemas.microsoft.com/office/powerpoint/2010/main" val="395914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68" y="-562240"/>
            <a:ext cx="12071076" cy="804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70C4AA-08C9-6FFD-7FB4-57B7A304D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1154474" y="165370"/>
            <a:ext cx="1037526" cy="10375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7809" y="327160"/>
            <a:ext cx="7199312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051770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151</Words>
  <Application>Microsoft Office PowerPoint</Application>
  <PresentationFormat>Grand écran</PresentationFormat>
  <Paragraphs>52</Paragraphs>
  <Slides>9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22" baseType="lpstr">
      <vt:lpstr>Microsoft YaHei</vt:lpstr>
      <vt:lpstr>Arabic Typesetting</vt:lpstr>
      <vt:lpstr>Arial</vt:lpstr>
      <vt:lpstr>Calibri</vt:lpstr>
      <vt:lpstr>Calibri Light</vt:lpstr>
      <vt:lpstr>Liberation Sans</vt:lpstr>
      <vt:lpstr>Liberation Serif</vt:lpstr>
      <vt:lpstr>Lucida Sans</vt:lpstr>
      <vt:lpstr>Nunito</vt:lpstr>
      <vt:lpstr>Nunito-Regular</vt:lpstr>
      <vt:lpstr>Segoe UI</vt:lpstr>
      <vt:lpstr>Tahoma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Kerstin MUMME</dc:creator>
  <cp:lastModifiedBy>Levoyer Albane</cp:lastModifiedBy>
  <cp:revision>18</cp:revision>
  <dcterms:created xsi:type="dcterms:W3CDTF">2023-10-05T15:11:01Z</dcterms:created>
  <dcterms:modified xsi:type="dcterms:W3CDTF">2023-12-11T08:32:26Z</dcterms:modified>
</cp:coreProperties>
</file>