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99" r:id="rId2"/>
    <p:sldId id="319" r:id="rId3"/>
    <p:sldId id="320" r:id="rId4"/>
    <p:sldId id="335" r:id="rId5"/>
    <p:sldId id="321" r:id="rId6"/>
    <p:sldId id="328" r:id="rId7"/>
    <p:sldId id="331" r:id="rId8"/>
    <p:sldId id="327" r:id="rId9"/>
    <p:sldId id="332" r:id="rId10"/>
    <p:sldId id="329" r:id="rId11"/>
    <p:sldId id="333" r:id="rId12"/>
    <p:sldId id="330" r:id="rId13"/>
    <p:sldId id="339" r:id="rId14"/>
    <p:sldId id="322" r:id="rId15"/>
    <p:sldId id="323" r:id="rId16"/>
    <p:sldId id="337" r:id="rId17"/>
    <p:sldId id="336" r:id="rId18"/>
    <p:sldId id="338" r:id="rId19"/>
    <p:sldId id="324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C3D161"/>
    <a:srgbClr val="F3F3F1"/>
    <a:srgbClr val="3366FF"/>
    <a:srgbClr val="F39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8"/>
    <p:restoredTop sz="91463"/>
  </p:normalViewPr>
  <p:slideViewPr>
    <p:cSldViewPr>
      <p:cViewPr varScale="1">
        <p:scale>
          <a:sx n="112" d="100"/>
          <a:sy n="112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687F-6A45-48B3-BE45-493294660BD4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F559-BDD8-4C4D-A664-2484A62FC8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8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62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8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56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45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92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33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5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6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5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98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21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E147-88CC-495E-B187-C7B1E4594B83}" type="datetimeFigureOut">
              <a:rPr lang="fr-FR" smtClean="0"/>
              <a:t>23/01/2023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B746-4297-4E18-B5FC-FD7B22514C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4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svg"/><Relationship Id="rId18" Type="http://schemas.openxmlformats.org/officeDocument/2006/relationships/image" Target="../media/image1.png"/><Relationship Id="rId3" Type="http://schemas.openxmlformats.org/officeDocument/2006/relationships/image" Target="../media/image25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17" Type="http://schemas.openxmlformats.org/officeDocument/2006/relationships/image" Target="../media/image37.png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3.svg"/><Relationship Id="rId5" Type="http://schemas.openxmlformats.org/officeDocument/2006/relationships/image" Target="../media/image30.svg"/><Relationship Id="rId15" Type="http://schemas.openxmlformats.org/officeDocument/2006/relationships/image" Target="../media/image31.jpe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17.sv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svg"/><Relationship Id="rId3" Type="http://schemas.openxmlformats.org/officeDocument/2006/relationships/image" Target="../media/image25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17" Type="http://schemas.openxmlformats.org/officeDocument/2006/relationships/image" Target="../media/image40.jpeg"/><Relationship Id="rId2" Type="http://schemas.openxmlformats.org/officeDocument/2006/relationships/image" Target="../media/image24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7.svg"/><Relationship Id="rId5" Type="http://schemas.openxmlformats.org/officeDocument/2006/relationships/image" Target="../media/image30.svg"/><Relationship Id="rId1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7.svg"/><Relationship Id="rId18" Type="http://schemas.openxmlformats.org/officeDocument/2006/relationships/image" Target="../media/image36.svg"/><Relationship Id="rId3" Type="http://schemas.openxmlformats.org/officeDocument/2006/relationships/image" Target="../media/image25.svg"/><Relationship Id="rId7" Type="http://schemas.openxmlformats.org/officeDocument/2006/relationships/image" Target="../media/image39.svg"/><Relationship Id="rId12" Type="http://schemas.openxmlformats.org/officeDocument/2006/relationships/image" Target="../media/image16.png"/><Relationship Id="rId17" Type="http://schemas.openxmlformats.org/officeDocument/2006/relationships/image" Target="../media/image35.png"/><Relationship Id="rId2" Type="http://schemas.openxmlformats.org/officeDocument/2006/relationships/image" Target="../media/image24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3.svg"/><Relationship Id="rId5" Type="http://schemas.openxmlformats.org/officeDocument/2006/relationships/image" Target="../media/image30.svg"/><Relationship Id="rId1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2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svg"/><Relationship Id="rId7" Type="http://schemas.openxmlformats.org/officeDocument/2006/relationships/image" Target="../media/image17.svg"/><Relationship Id="rId12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1.jpeg"/><Relationship Id="rId5" Type="http://schemas.openxmlformats.org/officeDocument/2006/relationships/image" Target="../media/image30.svg"/><Relationship Id="rId10" Type="http://schemas.openxmlformats.org/officeDocument/2006/relationships/image" Target="../media/image28.jpeg"/><Relationship Id="rId4" Type="http://schemas.openxmlformats.org/officeDocument/2006/relationships/image" Target="../media/image29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1.jpeg"/><Relationship Id="rId3" Type="http://schemas.openxmlformats.org/officeDocument/2006/relationships/image" Target="../media/image25.svg"/><Relationship Id="rId7" Type="http://schemas.openxmlformats.org/officeDocument/2006/relationships/image" Target="../media/image17.svg"/><Relationship Id="rId12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svg"/><Relationship Id="rId5" Type="http://schemas.openxmlformats.org/officeDocument/2006/relationships/image" Target="../media/image30.svg"/><Relationship Id="rId1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411" y="3079173"/>
            <a:ext cx="5515773" cy="1645971"/>
          </a:xfr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200" b="1" dirty="0">
                <a:latin typeface="Franklin Gothic Medium" panose="020B0603020102020204" pitchFamily="34" charset="0"/>
              </a:rPr>
              <a:t>Territoire de projet ESS</a:t>
            </a:r>
            <a:br>
              <a:rPr lang="en-US" sz="4200" b="1" dirty="0">
                <a:latin typeface="Franklin Gothic Medium" panose="020B0603020102020204" pitchFamily="34" charset="0"/>
              </a:rPr>
            </a:br>
            <a:br>
              <a:rPr lang="en-US" sz="500" b="1" dirty="0">
                <a:latin typeface="Franklin Gothic Medium" panose="020B0603020102020204" pitchFamily="34" charset="0"/>
              </a:rPr>
            </a:br>
            <a:r>
              <a:rPr lang="en-US" sz="3200" b="1" dirty="0">
                <a:latin typeface="Franklin Gothic Medium" panose="020B0603020102020204" pitchFamily="34" charset="0"/>
              </a:rPr>
              <a:t>Une démarche </a:t>
            </a:r>
            <a:r>
              <a:rPr lang="fr-FR" sz="3200" b="1" dirty="0">
                <a:latin typeface="Franklin Gothic Medium" panose="020B0603020102020204" pitchFamily="34" charset="0"/>
              </a:rPr>
              <a:t>volontaire</a:t>
            </a:r>
            <a:r>
              <a:rPr lang="en-US" sz="3200" b="1" dirty="0">
                <a:latin typeface="Franklin Gothic Medium" panose="020B0603020102020204" pitchFamily="34" charset="0"/>
              </a:rPr>
              <a:t> </a:t>
            </a:r>
            <a:br>
              <a:rPr lang="en-US" sz="3200" b="1" dirty="0">
                <a:latin typeface="Franklin Gothic Medium" panose="020B0603020102020204" pitchFamily="34" charset="0"/>
              </a:rPr>
            </a:br>
            <a:r>
              <a:rPr lang="en-US" sz="3200" b="1" dirty="0">
                <a:latin typeface="Franklin Gothic Medium" panose="020B0603020102020204" pitchFamily="34" charset="0"/>
              </a:rPr>
              <a:t>et participative en QPV</a:t>
            </a:r>
            <a:br>
              <a:rPr lang="en-US" sz="3200" b="1" dirty="0">
                <a:latin typeface="Franklin Gothic Medium" panose="020B0603020102020204" pitchFamily="34" charset="0"/>
              </a:rPr>
            </a:br>
            <a:br>
              <a:rPr lang="en-US" sz="600" b="1" dirty="0">
                <a:latin typeface="Franklin Gothic Medium" panose="020B0603020102020204" pitchFamily="34" charset="0"/>
              </a:rPr>
            </a:br>
            <a:r>
              <a:rPr lang="en-US" sz="2400" b="1" dirty="0">
                <a:latin typeface="Franklin Gothic Medium" panose="020B0603020102020204" pitchFamily="34" charset="0"/>
              </a:rPr>
              <a:t>Entre opportunité et stratégie</a:t>
            </a:r>
            <a:endParaRPr lang="en-US" sz="4000" b="1" dirty="0">
              <a:latin typeface="Franklin Gothic Medium" panose="020B0603020102020204" pitchFamily="34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4048" y="5533736"/>
            <a:ext cx="5736303" cy="6775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Sylvie REBIÈRE-POUYADE</a:t>
            </a:r>
          </a:p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Directrice du GIP-DSU Bayonne Pays basque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6188822"/>
            <a:ext cx="5053418" cy="38351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Pierrefitte-sur-Seine / 25 janvier 2023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DE50CE-BB22-4200-BCDD-25B7D550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52" y="1270507"/>
            <a:ext cx="3564273" cy="16952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D839F6-797A-B119-2E34-9EE97C6AF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95134"/>
            <a:ext cx="1296144" cy="1169770"/>
          </a:xfrm>
          <a:prstGeom prst="rect">
            <a:avLst/>
          </a:prstGeom>
        </p:spPr>
      </p:pic>
      <p:pic>
        <p:nvPicPr>
          <p:cNvPr id="8" name="Picture 2" descr="Technopole Pays Basque - Agglomération Bayonne">
            <a:extLst>
              <a:ext uri="{FF2B5EF4-FFF2-40B4-BE49-F238E27FC236}">
                <a16:creationId xmlns:a16="http://schemas.microsoft.com/office/drawing/2014/main" id="{C344BC13-5381-3E55-C929-FDC5F410A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"/>
          <a:stretch/>
        </p:blipFill>
        <p:spPr bwMode="auto">
          <a:xfrm>
            <a:off x="6458102" y="286985"/>
            <a:ext cx="2245540" cy="9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74B626-44AD-1E4D-D5F2-9B8FDF9775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5" b="16172"/>
          <a:stretch/>
        </p:blipFill>
        <p:spPr>
          <a:xfrm>
            <a:off x="6755676" y="5085184"/>
            <a:ext cx="1536700" cy="4566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A6E2C8F-CFEB-7A3D-B5DE-FCD82D970B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02" y="4390923"/>
            <a:ext cx="1185144" cy="550245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DAD1CF-BA74-3173-E18B-D0B786880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94990"/>
            <a:ext cx="2049689" cy="7620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E46DC6C-1A3A-5B04-5687-65D3334B7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95" y="3280050"/>
            <a:ext cx="1013046" cy="10130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63DF4E3-178A-A324-87F8-D6EE7FA86D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78" y="5661248"/>
            <a:ext cx="25119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6E0C3E-6AFC-0FC1-1B9A-342136388287}"/>
              </a:ext>
            </a:extLst>
          </p:cNvPr>
          <p:cNvSpPr txBox="1"/>
          <p:nvPr/>
        </p:nvSpPr>
        <p:spPr>
          <a:xfrm>
            <a:off x="5423470" y="2421577"/>
            <a:ext cx="2996854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8064A2"/>
                </a:solidFill>
                <a:latin typeface="+mj-lt"/>
              </a:rPr>
              <a:t>Lutte contre la fracture numérique et accès autonome aux outils dématérialisés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A859FF-0242-320B-4FFB-926E9585F79E}"/>
              </a:ext>
            </a:extLst>
          </p:cNvPr>
          <p:cNvGrpSpPr/>
          <p:nvPr/>
        </p:nvGrpSpPr>
        <p:grpSpPr>
          <a:xfrm>
            <a:off x="4653560" y="220074"/>
            <a:ext cx="4220865" cy="2132889"/>
            <a:chOff x="6669916" y="3305200"/>
            <a:chExt cx="1627177" cy="77187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8B2969D-6010-E8F7-BCEE-0655FC8A1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5" t="8811" r="18877" b="36923"/>
            <a:stretch/>
          </p:blipFill>
          <p:spPr>
            <a:xfrm>
              <a:off x="6669916" y="3305200"/>
              <a:ext cx="874462" cy="77187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5EBFCC6-5079-DC40-1FA6-95CFBA982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5" t="62155" r="18877" b="6985"/>
            <a:stretch/>
          </p:blipFill>
          <p:spPr>
            <a:xfrm>
              <a:off x="7502279" y="3471664"/>
              <a:ext cx="794814" cy="438943"/>
            </a:xfrm>
            <a:prstGeom prst="rect">
              <a:avLst/>
            </a:prstGeom>
          </p:spPr>
        </p:pic>
      </p:grpSp>
      <p:sp>
        <p:nvSpPr>
          <p:cNvPr id="8" name="Nuage 7">
            <a:extLst>
              <a:ext uri="{FF2B5EF4-FFF2-40B4-BE49-F238E27FC236}">
                <a16:creationId xmlns:a16="http://schemas.microsoft.com/office/drawing/2014/main" id="{3D78AB8F-FCA0-E873-010B-C54B300B646D}"/>
              </a:ext>
            </a:extLst>
          </p:cNvPr>
          <p:cNvSpPr/>
          <p:nvPr/>
        </p:nvSpPr>
        <p:spPr>
          <a:xfrm>
            <a:off x="1634547" y="104757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3F6324-91BE-E89A-A847-DC67A0C14666}"/>
              </a:ext>
            </a:extLst>
          </p:cNvPr>
          <p:cNvSpPr txBox="1"/>
          <p:nvPr/>
        </p:nvSpPr>
        <p:spPr>
          <a:xfrm>
            <a:off x="469687" y="970508"/>
            <a:ext cx="3400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Gestion d’un parc informatique pour les habitants, les écoles et les associations</a:t>
            </a:r>
            <a:endParaRPr lang="fr-F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2E9B7464-0780-E51C-D817-92746EF035EC}"/>
              </a:ext>
            </a:extLst>
          </p:cNvPr>
          <p:cNvSpPr/>
          <p:nvPr/>
        </p:nvSpPr>
        <p:spPr>
          <a:xfrm>
            <a:off x="1271420" y="2434730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D65157-2463-8A01-DC29-3A31C49F1299}"/>
              </a:ext>
            </a:extLst>
          </p:cNvPr>
          <p:cNvSpPr txBox="1"/>
          <p:nvPr/>
        </p:nvSpPr>
        <p:spPr>
          <a:xfrm>
            <a:off x="476332" y="2476082"/>
            <a:ext cx="281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Ateliers codage et impression 3D</a:t>
            </a:r>
            <a:endParaRPr lang="fr-F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Nuage 17">
            <a:extLst>
              <a:ext uri="{FF2B5EF4-FFF2-40B4-BE49-F238E27FC236}">
                <a16:creationId xmlns:a16="http://schemas.microsoft.com/office/drawing/2014/main" id="{11524648-BD7E-ACA6-25B3-FE4696EEB1BB}"/>
              </a:ext>
            </a:extLst>
          </p:cNvPr>
          <p:cNvSpPr/>
          <p:nvPr/>
        </p:nvSpPr>
        <p:spPr>
          <a:xfrm>
            <a:off x="1546324" y="3794085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3D68025-923A-123E-0903-AB33F56DA963}"/>
              </a:ext>
            </a:extLst>
          </p:cNvPr>
          <p:cNvSpPr txBox="1"/>
          <p:nvPr/>
        </p:nvSpPr>
        <p:spPr>
          <a:xfrm>
            <a:off x="751236" y="3835437"/>
            <a:ext cx="281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Label Maison France Services de Bayonne</a:t>
            </a:r>
          </a:p>
        </p:txBody>
      </p:sp>
      <p:sp>
        <p:nvSpPr>
          <p:cNvPr id="20" name="Nuage 19">
            <a:extLst>
              <a:ext uri="{FF2B5EF4-FFF2-40B4-BE49-F238E27FC236}">
                <a16:creationId xmlns:a16="http://schemas.microsoft.com/office/drawing/2014/main" id="{B4774D75-9B65-5B96-6E4E-7E167A0C7B50}"/>
              </a:ext>
            </a:extLst>
          </p:cNvPr>
          <p:cNvSpPr/>
          <p:nvPr/>
        </p:nvSpPr>
        <p:spPr>
          <a:xfrm>
            <a:off x="2552257" y="525323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9F2D54-045F-AACF-D1D7-3A5ED03FB7EC}"/>
              </a:ext>
            </a:extLst>
          </p:cNvPr>
          <p:cNvSpPr txBox="1"/>
          <p:nvPr/>
        </p:nvSpPr>
        <p:spPr>
          <a:xfrm>
            <a:off x="1757169" y="5441097"/>
            <a:ext cx="281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Certification numérique PIX</a:t>
            </a:r>
            <a:endParaRPr lang="fr-F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F993E07-1596-36D9-F864-8ABC3A025653}"/>
              </a:ext>
            </a:extLst>
          </p:cNvPr>
          <p:cNvSpPr/>
          <p:nvPr/>
        </p:nvSpPr>
        <p:spPr>
          <a:xfrm>
            <a:off x="5724127" y="4273616"/>
            <a:ext cx="2521133" cy="68668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BCBBE3-ABA2-98CA-E501-BAA720DEA91B}"/>
              </a:ext>
            </a:extLst>
          </p:cNvPr>
          <p:cNvSpPr txBox="1"/>
          <p:nvPr/>
        </p:nvSpPr>
        <p:spPr>
          <a:xfrm>
            <a:off x="5598533" y="4313975"/>
            <a:ext cx="264672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4 ETP</a:t>
            </a:r>
            <a:endParaRPr lang="fr-FR" b="1" i="0" u="none" strike="noStrike" dirty="0">
              <a:solidFill>
                <a:srgbClr val="8064A2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 </a:t>
            </a:r>
            <a:r>
              <a:rPr lang="fr-FR" b="1" i="0" u="none" strike="noStrike" dirty="0">
                <a:solidFill>
                  <a:srgbClr val="8064A2"/>
                </a:solidFill>
                <a:effectLst/>
                <a:latin typeface="Open Sans" panose="020B0606030504020204" pitchFamily="34" charset="0"/>
              </a:rPr>
              <a:t>≃ </a:t>
            </a:r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20 bénévoles réguliers</a:t>
            </a:r>
            <a:endParaRPr lang="fr-FR" b="1" i="0" u="none" strike="noStrike" dirty="0">
              <a:solidFill>
                <a:srgbClr val="8064A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C284FD-5822-479A-8ABB-F0FA7883191C}"/>
              </a:ext>
            </a:extLst>
          </p:cNvPr>
          <p:cNvSpPr txBox="1"/>
          <p:nvPr/>
        </p:nvSpPr>
        <p:spPr>
          <a:xfrm>
            <a:off x="6625602" y="1180563"/>
            <a:ext cx="193224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Jardin partagé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D536E1-1995-D79C-66CA-CA503B53129D}"/>
              </a:ext>
            </a:extLst>
          </p:cNvPr>
          <p:cNvSpPr txBox="1"/>
          <p:nvPr/>
        </p:nvSpPr>
        <p:spPr>
          <a:xfrm>
            <a:off x="6640458" y="6022052"/>
            <a:ext cx="193224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Épicerie collaborative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 participative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3068EE-827C-3A05-1EDA-E9E367F931FD}"/>
              </a:ext>
            </a:extLst>
          </p:cNvPr>
          <p:cNvSpPr txBox="1"/>
          <p:nvPr/>
        </p:nvSpPr>
        <p:spPr>
          <a:xfrm>
            <a:off x="6663905" y="2700777"/>
            <a:ext cx="195230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Lieu de restauration associatif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1DC67EE-0BD3-62DA-0C76-E32CBAEF6E6A}"/>
              </a:ext>
            </a:extLst>
          </p:cNvPr>
          <p:cNvGrpSpPr/>
          <p:nvPr/>
        </p:nvGrpSpPr>
        <p:grpSpPr>
          <a:xfrm>
            <a:off x="94973" y="1042560"/>
            <a:ext cx="5504003" cy="2414982"/>
            <a:chOff x="494284" y="1733289"/>
            <a:chExt cx="6815845" cy="2990577"/>
          </a:xfrm>
          <a:solidFill>
            <a:schemeClr val="bg1">
              <a:lumMod val="75000"/>
            </a:schemeClr>
          </a:solidFill>
        </p:grpSpPr>
        <p:pic>
          <p:nvPicPr>
            <p:cNvPr id="9" name="Graphique 8" descr="Bâtiment contour">
              <a:extLst>
                <a:ext uri="{FF2B5EF4-FFF2-40B4-BE49-F238E27FC236}">
                  <a16:creationId xmlns:a16="http://schemas.microsoft.com/office/drawing/2014/main" id="{F78339F5-9031-C20D-AEEB-5982888A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284" y="1733289"/>
              <a:ext cx="3079463" cy="2990577"/>
            </a:xfrm>
            <a:prstGeom prst="rect">
              <a:avLst/>
            </a:prstGeom>
          </p:spPr>
        </p:pic>
        <p:pic>
          <p:nvPicPr>
            <p:cNvPr id="10" name="Graphique 9" descr="Bâtiment contour">
              <a:extLst>
                <a:ext uri="{FF2B5EF4-FFF2-40B4-BE49-F238E27FC236}">
                  <a16:creationId xmlns:a16="http://schemas.microsoft.com/office/drawing/2014/main" id="{E4C2E854-C076-7186-B13A-AD7A265E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012" y="1733289"/>
              <a:ext cx="2990577" cy="2990577"/>
            </a:xfrm>
            <a:prstGeom prst="rect">
              <a:avLst/>
            </a:prstGeom>
          </p:spPr>
        </p:pic>
        <p:pic>
          <p:nvPicPr>
            <p:cNvPr id="11" name="Graphique 10" descr="Bâtiment contour">
              <a:extLst>
                <a:ext uri="{FF2B5EF4-FFF2-40B4-BE49-F238E27FC236}">
                  <a16:creationId xmlns:a16="http://schemas.microsoft.com/office/drawing/2014/main" id="{9DA5A413-4DD8-9B3B-3FEB-6183B8C9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7824" y="1733289"/>
              <a:ext cx="3079463" cy="2990577"/>
            </a:xfrm>
            <a:prstGeom prst="rect">
              <a:avLst/>
            </a:prstGeom>
          </p:spPr>
        </p:pic>
        <p:pic>
          <p:nvPicPr>
            <p:cNvPr id="12" name="Graphique 11" descr="Bâtiment contour">
              <a:extLst>
                <a:ext uri="{FF2B5EF4-FFF2-40B4-BE49-F238E27FC236}">
                  <a16:creationId xmlns:a16="http://schemas.microsoft.com/office/drawing/2014/main" id="{35B5264F-96C5-593C-9AC4-5B962431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666" y="1733289"/>
              <a:ext cx="3079463" cy="2990577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0D243E3-2689-BE6C-9735-40001506290D}"/>
              </a:ext>
            </a:extLst>
          </p:cNvPr>
          <p:cNvSpPr txBox="1"/>
          <p:nvPr/>
        </p:nvSpPr>
        <p:spPr>
          <a:xfrm>
            <a:off x="6592556" y="4370945"/>
            <a:ext cx="195230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École numérique</a:t>
            </a:r>
          </a:p>
        </p:txBody>
      </p:sp>
      <p:pic>
        <p:nvPicPr>
          <p:cNvPr id="131" name="Graphique 130" descr="Bâtiment contour">
            <a:extLst>
              <a:ext uri="{FF2B5EF4-FFF2-40B4-BE49-F238E27FC236}">
                <a16:creationId xmlns:a16="http://schemas.microsoft.com/office/drawing/2014/main" id="{897BB34E-DC3A-3A57-201A-ECB5CB493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743" y="3948520"/>
            <a:ext cx="2486760" cy="2058850"/>
          </a:xfrm>
          <a:prstGeom prst="rect">
            <a:avLst/>
          </a:prstGeom>
        </p:spPr>
      </p:pic>
      <p:sp>
        <p:nvSpPr>
          <p:cNvPr id="146" name="Trapèze 145">
            <a:extLst>
              <a:ext uri="{FF2B5EF4-FFF2-40B4-BE49-F238E27FC236}">
                <a16:creationId xmlns:a16="http://schemas.microsoft.com/office/drawing/2014/main" id="{DBDC82F3-D073-68C7-92A9-A5EE400D361F}"/>
              </a:ext>
            </a:extLst>
          </p:cNvPr>
          <p:cNvSpPr/>
          <p:nvPr/>
        </p:nvSpPr>
        <p:spPr>
          <a:xfrm>
            <a:off x="1573294" y="3450071"/>
            <a:ext cx="1676382" cy="1243380"/>
          </a:xfrm>
          <a:custGeom>
            <a:avLst/>
            <a:gdLst>
              <a:gd name="connsiteX0" fmla="*/ 0 w 1676382"/>
              <a:gd name="connsiteY0" fmla="*/ 1243380 h 1243380"/>
              <a:gd name="connsiteX1" fmla="*/ 106723 w 1676382"/>
              <a:gd name="connsiteY1" fmla="*/ 816486 h 1243380"/>
              <a:gd name="connsiteX2" fmla="*/ 210338 w 1676382"/>
              <a:gd name="connsiteY2" fmla="*/ 402026 h 1243380"/>
              <a:gd name="connsiteX3" fmla="*/ 310845 w 1676382"/>
              <a:gd name="connsiteY3" fmla="*/ 0 h 1243380"/>
              <a:gd name="connsiteX4" fmla="*/ 848738 w 1676382"/>
              <a:gd name="connsiteY4" fmla="*/ 0 h 1243380"/>
              <a:gd name="connsiteX5" fmla="*/ 1365537 w 1676382"/>
              <a:gd name="connsiteY5" fmla="*/ 0 h 1243380"/>
              <a:gd name="connsiteX6" fmla="*/ 1459827 w 1676382"/>
              <a:gd name="connsiteY6" fmla="*/ 377159 h 1243380"/>
              <a:gd name="connsiteX7" fmla="*/ 1557225 w 1676382"/>
              <a:gd name="connsiteY7" fmla="*/ 766751 h 1243380"/>
              <a:gd name="connsiteX8" fmla="*/ 1676382 w 1676382"/>
              <a:gd name="connsiteY8" fmla="*/ 1243380 h 1243380"/>
              <a:gd name="connsiteX9" fmla="*/ 1084060 w 1676382"/>
              <a:gd name="connsiteY9" fmla="*/ 1243380 h 1243380"/>
              <a:gd name="connsiteX10" fmla="*/ 508503 w 1676382"/>
              <a:gd name="connsiteY10" fmla="*/ 1243380 h 1243380"/>
              <a:gd name="connsiteX11" fmla="*/ 0 w 1676382"/>
              <a:gd name="connsiteY11" fmla="*/ 1243380 h 12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382" h="1243380" fill="none" extrusionOk="0">
                <a:moveTo>
                  <a:pt x="0" y="1243380"/>
                </a:moveTo>
                <a:cubicBezTo>
                  <a:pt x="-12544" y="1079664"/>
                  <a:pt x="116113" y="920337"/>
                  <a:pt x="106723" y="816486"/>
                </a:cubicBezTo>
                <a:cubicBezTo>
                  <a:pt x="97334" y="712635"/>
                  <a:pt x="195708" y="524992"/>
                  <a:pt x="210338" y="402026"/>
                </a:cubicBezTo>
                <a:cubicBezTo>
                  <a:pt x="224968" y="279060"/>
                  <a:pt x="302495" y="203073"/>
                  <a:pt x="310845" y="0"/>
                </a:cubicBezTo>
                <a:cubicBezTo>
                  <a:pt x="512087" y="-52446"/>
                  <a:pt x="676539" y="6429"/>
                  <a:pt x="848738" y="0"/>
                </a:cubicBezTo>
                <a:cubicBezTo>
                  <a:pt x="1020937" y="-6429"/>
                  <a:pt x="1249324" y="50034"/>
                  <a:pt x="1365537" y="0"/>
                </a:cubicBezTo>
                <a:cubicBezTo>
                  <a:pt x="1455359" y="168508"/>
                  <a:pt x="1421536" y="263136"/>
                  <a:pt x="1459827" y="377159"/>
                </a:cubicBezTo>
                <a:cubicBezTo>
                  <a:pt x="1498118" y="491182"/>
                  <a:pt x="1484658" y="654985"/>
                  <a:pt x="1557225" y="766751"/>
                </a:cubicBezTo>
                <a:cubicBezTo>
                  <a:pt x="1629792" y="878518"/>
                  <a:pt x="1577559" y="1057023"/>
                  <a:pt x="1676382" y="1243380"/>
                </a:cubicBezTo>
                <a:cubicBezTo>
                  <a:pt x="1551708" y="1251228"/>
                  <a:pt x="1211759" y="1237929"/>
                  <a:pt x="1084060" y="1243380"/>
                </a:cubicBezTo>
                <a:cubicBezTo>
                  <a:pt x="956361" y="1248831"/>
                  <a:pt x="689617" y="1231671"/>
                  <a:pt x="508503" y="1243380"/>
                </a:cubicBezTo>
                <a:cubicBezTo>
                  <a:pt x="327389" y="1255089"/>
                  <a:pt x="126097" y="1220268"/>
                  <a:pt x="0" y="1243380"/>
                </a:cubicBezTo>
                <a:close/>
              </a:path>
              <a:path w="1676382" h="1243380" stroke="0" extrusionOk="0">
                <a:moveTo>
                  <a:pt x="0" y="1243380"/>
                </a:moveTo>
                <a:cubicBezTo>
                  <a:pt x="-852" y="1089717"/>
                  <a:pt x="81902" y="985014"/>
                  <a:pt x="100507" y="841354"/>
                </a:cubicBezTo>
                <a:cubicBezTo>
                  <a:pt x="119111" y="697694"/>
                  <a:pt x="178349" y="614645"/>
                  <a:pt x="194796" y="464195"/>
                </a:cubicBezTo>
                <a:cubicBezTo>
                  <a:pt x="211244" y="313745"/>
                  <a:pt x="294899" y="148961"/>
                  <a:pt x="310845" y="0"/>
                </a:cubicBezTo>
                <a:cubicBezTo>
                  <a:pt x="420324" y="-38934"/>
                  <a:pt x="698269" y="37992"/>
                  <a:pt x="827644" y="0"/>
                </a:cubicBezTo>
                <a:cubicBezTo>
                  <a:pt x="957019" y="-37992"/>
                  <a:pt x="1215382" y="22610"/>
                  <a:pt x="1365537" y="0"/>
                </a:cubicBezTo>
                <a:cubicBezTo>
                  <a:pt x="1414324" y="148438"/>
                  <a:pt x="1406446" y="265303"/>
                  <a:pt x="1462935" y="389592"/>
                </a:cubicBezTo>
                <a:cubicBezTo>
                  <a:pt x="1519424" y="513881"/>
                  <a:pt x="1504560" y="638890"/>
                  <a:pt x="1560333" y="779185"/>
                </a:cubicBezTo>
                <a:cubicBezTo>
                  <a:pt x="1616106" y="919480"/>
                  <a:pt x="1592922" y="1105645"/>
                  <a:pt x="1676382" y="1243380"/>
                </a:cubicBezTo>
                <a:cubicBezTo>
                  <a:pt x="1566634" y="1295265"/>
                  <a:pt x="1418116" y="1226825"/>
                  <a:pt x="1167879" y="1243380"/>
                </a:cubicBezTo>
                <a:cubicBezTo>
                  <a:pt x="917642" y="1259935"/>
                  <a:pt x="843773" y="1230264"/>
                  <a:pt x="625849" y="1243380"/>
                </a:cubicBezTo>
                <a:cubicBezTo>
                  <a:pt x="407925" y="1256496"/>
                  <a:pt x="304690" y="1181755"/>
                  <a:pt x="0" y="1243380"/>
                </a:cubicBezTo>
                <a:close/>
              </a:path>
            </a:pathLst>
          </a:custGeom>
          <a:solidFill>
            <a:srgbClr val="C3D161"/>
          </a:solidFill>
          <a:ln w="50800">
            <a:solidFill>
              <a:srgbClr val="C3D16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B42CA1AD-B0F0-45EA-8F90-D075A4F7AA88}"/>
              </a:ext>
            </a:extLst>
          </p:cNvPr>
          <p:cNvSpPr/>
          <p:nvPr/>
        </p:nvSpPr>
        <p:spPr>
          <a:xfrm>
            <a:off x="1907457" y="2437961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6A6FDD06-0B4F-C561-A32B-482DF7B74FFE}"/>
              </a:ext>
            </a:extLst>
          </p:cNvPr>
          <p:cNvSpPr/>
          <p:nvPr/>
        </p:nvSpPr>
        <p:spPr>
          <a:xfrm>
            <a:off x="1950659" y="3624683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phique 21" descr="Restaurant avec un remplissage uni">
            <a:extLst>
              <a:ext uri="{FF2B5EF4-FFF2-40B4-BE49-F238E27FC236}">
                <a16:creationId xmlns:a16="http://schemas.microsoft.com/office/drawing/2014/main" id="{9AD93788-43DF-53BD-EA51-0323C5D9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692" y="2118110"/>
            <a:ext cx="1118267" cy="111826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E5499847-CE43-FECF-940E-FF67EC4B1450}"/>
              </a:ext>
            </a:extLst>
          </p:cNvPr>
          <p:cNvGrpSpPr/>
          <p:nvPr/>
        </p:nvGrpSpPr>
        <p:grpSpPr>
          <a:xfrm>
            <a:off x="3796731" y="4859474"/>
            <a:ext cx="923492" cy="923492"/>
            <a:chOff x="3796731" y="4859474"/>
            <a:chExt cx="923492" cy="923492"/>
          </a:xfrm>
        </p:grpSpPr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9834DBB8-7979-8E0A-59DC-7C032A37217B}"/>
                </a:ext>
              </a:extLst>
            </p:cNvPr>
            <p:cNvSpPr/>
            <p:nvPr/>
          </p:nvSpPr>
          <p:spPr>
            <a:xfrm>
              <a:off x="3846783" y="4932886"/>
              <a:ext cx="834677" cy="83467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Graphique 18" descr="Kiosque avec un remplissage uni">
              <a:extLst>
                <a:ext uri="{FF2B5EF4-FFF2-40B4-BE49-F238E27FC236}">
                  <a16:creationId xmlns:a16="http://schemas.microsoft.com/office/drawing/2014/main" id="{53C4AB22-F3CB-3C82-819D-1DCF1F9A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96731" y="4859474"/>
              <a:ext cx="923492" cy="923492"/>
            </a:xfrm>
            <a:prstGeom prst="rect">
              <a:avLst/>
            </a:prstGeom>
          </p:spPr>
        </p:pic>
      </p:grpSp>
      <p:pic>
        <p:nvPicPr>
          <p:cNvPr id="4" name="Graphique 3" descr="Arrosoir avec un remplissage uni">
            <a:extLst>
              <a:ext uri="{FF2B5EF4-FFF2-40B4-BE49-F238E27FC236}">
                <a16:creationId xmlns:a16="http://schemas.microsoft.com/office/drawing/2014/main" id="{93CAAEFA-8B11-874C-64D1-56AC6FF87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693" y="3501008"/>
            <a:ext cx="1243380" cy="1243380"/>
          </a:xfrm>
          <a:prstGeom prst="rect">
            <a:avLst/>
          </a:prstGeom>
        </p:spPr>
      </p:pic>
      <p:pic>
        <p:nvPicPr>
          <p:cNvPr id="157" name="Graphique 156" descr="Bâtiment contour">
            <a:extLst>
              <a:ext uri="{FF2B5EF4-FFF2-40B4-BE49-F238E27FC236}">
                <a16:creationId xmlns:a16="http://schemas.microsoft.com/office/drawing/2014/main" id="{00C55B7C-7536-A43E-DD75-E9B95069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2508" y="4328224"/>
            <a:ext cx="2486760" cy="2058850"/>
          </a:xfrm>
          <a:prstGeom prst="rect">
            <a:avLst/>
          </a:prstGeom>
        </p:spPr>
      </p:pic>
      <p:pic>
        <p:nvPicPr>
          <p:cNvPr id="156" name="Graphique 155" descr="Bâtiment contour">
            <a:extLst>
              <a:ext uri="{FF2B5EF4-FFF2-40B4-BE49-F238E27FC236}">
                <a16:creationId xmlns:a16="http://schemas.microsoft.com/office/drawing/2014/main" id="{75F3E1C4-CA9E-22D3-9314-A1370D0A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535" y="2453553"/>
            <a:ext cx="2486760" cy="2058850"/>
          </a:xfrm>
          <a:prstGeom prst="rect">
            <a:avLst/>
          </a:prstGeom>
        </p:spPr>
      </p:pic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id="{878BE081-B578-8782-FCE1-7681A53B7D3B}"/>
              </a:ext>
            </a:extLst>
          </p:cNvPr>
          <p:cNvCxnSpPr>
            <a:cxnSpLocks/>
            <a:stCxn id="33" idx="1"/>
            <a:endCxn id="131" idx="2"/>
          </p:cNvCxnSpPr>
          <p:nvPr/>
        </p:nvCxnSpPr>
        <p:spPr>
          <a:xfrm rot="10800000" flipV="1">
            <a:off x="4264123" y="5380822"/>
            <a:ext cx="2556902" cy="626548"/>
          </a:xfrm>
          <a:prstGeom prst="curvedConnector4">
            <a:avLst>
              <a:gd name="adj1" fmla="val 25686"/>
              <a:gd name="adj2" fmla="val 136486"/>
            </a:avLst>
          </a:prstGeom>
          <a:ln w="50800">
            <a:solidFill>
              <a:srgbClr val="8064A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150">
            <a:extLst>
              <a:ext uri="{FF2B5EF4-FFF2-40B4-BE49-F238E27FC236}">
                <a16:creationId xmlns:a16="http://schemas.microsoft.com/office/drawing/2014/main" id="{9ED4A76A-10B7-106D-E94B-DFD03F45BB93}"/>
              </a:ext>
            </a:extLst>
          </p:cNvPr>
          <p:cNvSpPr/>
          <p:nvPr/>
        </p:nvSpPr>
        <p:spPr>
          <a:xfrm>
            <a:off x="5220409" y="3479147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Graphique 23" descr="Internet avec un remplissage uni">
            <a:extLst>
              <a:ext uri="{FF2B5EF4-FFF2-40B4-BE49-F238E27FC236}">
                <a16:creationId xmlns:a16="http://schemas.microsoft.com/office/drawing/2014/main" id="{A3052650-7415-CE66-1B0F-6F92E1898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8548" y="3327838"/>
            <a:ext cx="1114415" cy="1114415"/>
          </a:xfrm>
          <a:prstGeom prst="rect">
            <a:avLst/>
          </a:prstGeom>
        </p:spPr>
      </p:pic>
      <p:pic>
        <p:nvPicPr>
          <p:cNvPr id="176" name="Graphique 175" descr="Maison contour">
            <a:extLst>
              <a:ext uri="{FF2B5EF4-FFF2-40B4-BE49-F238E27FC236}">
                <a16:creationId xmlns:a16="http://schemas.microsoft.com/office/drawing/2014/main" id="{5DE43008-8BBA-9E55-1A06-C79E87C362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905" y="5645151"/>
            <a:ext cx="1168606" cy="1168606"/>
          </a:xfrm>
          <a:prstGeom prst="rect">
            <a:avLst/>
          </a:prstGeom>
        </p:spPr>
      </p:pic>
      <p:pic>
        <p:nvPicPr>
          <p:cNvPr id="177" name="Graphique 176" descr="Maison contour">
            <a:extLst>
              <a:ext uri="{FF2B5EF4-FFF2-40B4-BE49-F238E27FC236}">
                <a16:creationId xmlns:a16="http://schemas.microsoft.com/office/drawing/2014/main" id="{42884693-DF1A-80A4-8F4B-AE776F6B3A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0775" y="5672592"/>
            <a:ext cx="1168606" cy="1168606"/>
          </a:xfrm>
          <a:prstGeom prst="rect">
            <a:avLst/>
          </a:prstGeom>
        </p:spPr>
      </p:pic>
      <p:pic>
        <p:nvPicPr>
          <p:cNvPr id="178" name="Graphique 177" descr="Maison contour">
            <a:extLst>
              <a:ext uri="{FF2B5EF4-FFF2-40B4-BE49-F238E27FC236}">
                <a16:creationId xmlns:a16="http://schemas.microsoft.com/office/drawing/2014/main" id="{35C7267A-8326-23D9-9FDD-A33AE9DE1E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6184" y="4736917"/>
            <a:ext cx="1168606" cy="1168606"/>
          </a:xfrm>
          <a:prstGeom prst="rect">
            <a:avLst/>
          </a:prstGeom>
        </p:spPr>
      </p:pic>
      <p:pic>
        <p:nvPicPr>
          <p:cNvPr id="20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337DDF9-249E-5BA6-C759-D2785F1DD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19" y="364072"/>
            <a:ext cx="2058067" cy="77628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B5EDDA-57CD-4313-D0B9-FA65D0E4990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7" b="18414"/>
          <a:stretch/>
        </p:blipFill>
        <p:spPr>
          <a:xfrm>
            <a:off x="6777278" y="1693581"/>
            <a:ext cx="1608825" cy="1000036"/>
          </a:xfrm>
          <a:prstGeom prst="rect">
            <a:avLst/>
          </a:prstGeom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502E319A-75BF-85BF-0A22-DC5C2321A47A}"/>
              </a:ext>
            </a:extLst>
          </p:cNvPr>
          <p:cNvGrpSpPr/>
          <p:nvPr/>
        </p:nvGrpSpPr>
        <p:grpSpPr>
          <a:xfrm>
            <a:off x="6516535" y="3356992"/>
            <a:ext cx="2028329" cy="1024956"/>
            <a:chOff x="6669916" y="3305200"/>
            <a:chExt cx="1627177" cy="77187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77669A2-8A67-DE71-DE30-44C391026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5" t="8811" r="18877" b="36923"/>
            <a:stretch/>
          </p:blipFill>
          <p:spPr>
            <a:xfrm>
              <a:off x="6669916" y="3305200"/>
              <a:ext cx="874462" cy="77187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4AF780B-CA22-E008-FF60-34787C33D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5" t="62155" r="18877" b="6985"/>
            <a:stretch/>
          </p:blipFill>
          <p:spPr>
            <a:xfrm>
              <a:off x="7502279" y="3471664"/>
              <a:ext cx="794814" cy="438943"/>
            </a:xfrm>
            <a:prstGeom prst="rect">
              <a:avLst/>
            </a:prstGeom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FA859C54-023A-CE7B-D473-50A3A25171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25" y="4798438"/>
            <a:ext cx="1521329" cy="11647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A7E1E9-C597-466A-7DCD-D296424F1B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A5571EE4-15FB-6C46-7ACB-A8E6F6379C09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Les 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E7180AD-B5EB-CE38-92CC-1D74D2DE01A3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5DB200-B75F-8215-4D95-6F89F8B35D1C}"/>
              </a:ext>
            </a:extLst>
          </p:cNvPr>
          <p:cNvSpPr txBox="1"/>
          <p:nvPr/>
        </p:nvSpPr>
        <p:spPr>
          <a:xfrm>
            <a:off x="5166547" y="3124871"/>
            <a:ext cx="3698451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8064A2"/>
                </a:solidFill>
                <a:latin typeface="+mj-lt"/>
              </a:rPr>
              <a:t>Supermarché coopératif et participatif</a:t>
            </a:r>
          </a:p>
          <a:p>
            <a:pPr algn="ctr"/>
            <a:r>
              <a:rPr lang="fr-FR" sz="2000" b="1" dirty="0">
                <a:solidFill>
                  <a:srgbClr val="8064A2"/>
                </a:solidFill>
                <a:latin typeface="+mj-lt"/>
              </a:rPr>
              <a:t>créé  en 2015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452FBB-89C7-3454-47B9-4A1F5788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00" y="153626"/>
            <a:ext cx="3698450" cy="2831627"/>
          </a:xfrm>
          <a:prstGeom prst="rect">
            <a:avLst/>
          </a:prstGeom>
        </p:spPr>
      </p:pic>
      <p:sp>
        <p:nvSpPr>
          <p:cNvPr id="4" name="Nuage 3">
            <a:extLst>
              <a:ext uri="{FF2B5EF4-FFF2-40B4-BE49-F238E27FC236}">
                <a16:creationId xmlns:a16="http://schemas.microsoft.com/office/drawing/2014/main" id="{6D47A5AD-C30D-37F5-94BF-F93781653569}"/>
              </a:ext>
            </a:extLst>
          </p:cNvPr>
          <p:cNvSpPr/>
          <p:nvPr/>
        </p:nvSpPr>
        <p:spPr>
          <a:xfrm>
            <a:off x="1634547" y="104757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5E4941-E7A4-D2A2-B6BD-26A924DA2EF9}"/>
              </a:ext>
            </a:extLst>
          </p:cNvPr>
          <p:cNvSpPr txBox="1"/>
          <p:nvPr/>
        </p:nvSpPr>
        <p:spPr>
          <a:xfrm>
            <a:off x="523930" y="1047571"/>
            <a:ext cx="340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Dans un local de 250m</a:t>
            </a:r>
            <a:r>
              <a:rPr lang="fr-FR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du bailleur social</a:t>
            </a:r>
            <a:endParaRPr lang="fr-F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Nuage 8">
            <a:extLst>
              <a:ext uri="{FF2B5EF4-FFF2-40B4-BE49-F238E27FC236}">
                <a16:creationId xmlns:a16="http://schemas.microsoft.com/office/drawing/2014/main" id="{735672D9-1B2F-845D-25A5-C207CEA7140E}"/>
              </a:ext>
            </a:extLst>
          </p:cNvPr>
          <p:cNvSpPr/>
          <p:nvPr/>
        </p:nvSpPr>
        <p:spPr>
          <a:xfrm>
            <a:off x="1367796" y="248790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9DBA50-2B11-7FAB-7E7A-029D912F09D5}"/>
              </a:ext>
            </a:extLst>
          </p:cNvPr>
          <p:cNvSpPr txBox="1"/>
          <p:nvPr/>
        </p:nvSpPr>
        <p:spPr>
          <a:xfrm>
            <a:off x="257179" y="2487901"/>
            <a:ext cx="340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1 700 références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produits bio et/ou locaux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75B5F97F-3AF2-99C4-0864-FB24B5BADF0A}"/>
              </a:ext>
            </a:extLst>
          </p:cNvPr>
          <p:cNvSpPr/>
          <p:nvPr/>
        </p:nvSpPr>
        <p:spPr>
          <a:xfrm>
            <a:off x="1698183" y="3916339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A894A0-587E-2779-830E-1757E7C32BA0}"/>
              </a:ext>
            </a:extLst>
          </p:cNvPr>
          <p:cNvSpPr txBox="1"/>
          <p:nvPr/>
        </p:nvSpPr>
        <p:spPr>
          <a:xfrm>
            <a:off x="598385" y="4072231"/>
            <a:ext cx="3400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514 coopérateurs</a:t>
            </a:r>
            <a:endParaRPr lang="fr-F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Nuage 17">
            <a:extLst>
              <a:ext uri="{FF2B5EF4-FFF2-40B4-BE49-F238E27FC236}">
                <a16:creationId xmlns:a16="http://schemas.microsoft.com/office/drawing/2014/main" id="{C23642E7-A10B-0F24-6681-C8823582BFF2}"/>
              </a:ext>
            </a:extLst>
          </p:cNvPr>
          <p:cNvSpPr/>
          <p:nvPr/>
        </p:nvSpPr>
        <p:spPr>
          <a:xfrm>
            <a:off x="2704293" y="5231605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B2C89D-F844-5572-6FDA-1A6190B5A37D}"/>
              </a:ext>
            </a:extLst>
          </p:cNvPr>
          <p:cNvSpPr txBox="1"/>
          <p:nvPr/>
        </p:nvSpPr>
        <p:spPr>
          <a:xfrm>
            <a:off x="1604495" y="5302949"/>
            <a:ext cx="340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Dont 18% habitent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QPV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0DBDA97-8D14-BD41-A0D0-0C1A1E5C9A58}"/>
              </a:ext>
            </a:extLst>
          </p:cNvPr>
          <p:cNvSpPr/>
          <p:nvPr/>
        </p:nvSpPr>
        <p:spPr>
          <a:xfrm>
            <a:off x="5907108" y="4280153"/>
            <a:ext cx="2232247" cy="101566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7320EC-4E7F-F2D7-9B0C-30DCC77C2071}"/>
              </a:ext>
            </a:extLst>
          </p:cNvPr>
          <p:cNvSpPr txBox="1"/>
          <p:nvPr/>
        </p:nvSpPr>
        <p:spPr>
          <a:xfrm>
            <a:off x="5720025" y="4341999"/>
            <a:ext cx="2646728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1,5 ETP</a:t>
            </a:r>
          </a:p>
          <a:p>
            <a:pPr algn="ctr"/>
            <a:r>
              <a:rPr lang="fr-FR" b="1" i="0" u="none" strike="noStrike" dirty="0">
                <a:solidFill>
                  <a:srgbClr val="8064A2"/>
                </a:solidFill>
                <a:effectLst/>
                <a:latin typeface="Open Sans" panose="020B0606030504020204" pitchFamily="34" charset="0"/>
              </a:rPr>
              <a:t>≃ </a:t>
            </a:r>
            <a:r>
              <a:rPr lang="fr-FR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10 ETP bénévoles </a:t>
            </a:r>
          </a:p>
          <a:p>
            <a:pPr algn="ctr"/>
            <a:r>
              <a:rPr lang="fr-FR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par mois</a:t>
            </a:r>
          </a:p>
        </p:txBody>
      </p:sp>
    </p:spTree>
    <p:extLst>
      <p:ext uri="{BB962C8B-B14F-4D97-AF65-F5344CB8AC3E}">
        <p14:creationId xmlns:p14="http://schemas.microsoft.com/office/powerpoint/2010/main" val="30828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09BD420-3057-614A-ABC3-444FC0DE02FE}"/>
              </a:ext>
            </a:extLst>
          </p:cNvPr>
          <p:cNvSpPr txBox="1">
            <a:spLocks/>
          </p:cNvSpPr>
          <p:nvPr/>
        </p:nvSpPr>
        <p:spPr>
          <a:xfrm>
            <a:off x="6601278" y="404665"/>
            <a:ext cx="2140976" cy="6253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PÔLE 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 cœur du QPV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b="1" dirty="0">
                <a:solidFill>
                  <a:srgbClr val="8064A2"/>
                </a:solidFill>
                <a:latin typeface="Calibri"/>
              </a:rPr>
              <a:t>Parallèlement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à une étude EPARECA </a:t>
            </a:r>
            <a:r>
              <a:rPr lang="fr-FR" sz="1600" b="1" dirty="0">
                <a:solidFill>
                  <a:srgbClr val="8064A2"/>
                </a:solidFill>
                <a:latin typeface="Calibri"/>
              </a:rPr>
              <a:t>                  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requalification commerciale/urbaine du cœur de quartier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PÔLE 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solidFill>
                  <a:prstClr val="black">
                    <a:tint val="75000"/>
                  </a:prstClr>
                </a:solidFill>
                <a:latin typeface="Calibri"/>
              </a:rPr>
              <a:t>=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SUPERMARCHÉ coopératif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L’école du WEB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Une CUISINE professionnelle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La MÉDIATHÈQUE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Un TIERS-LIEU sur l’entrepreneuriat et l’emploi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(avec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CitésLab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8C564A-4463-8A73-5C34-E41188749348}"/>
              </a:ext>
            </a:extLst>
          </p:cNvPr>
          <p:cNvGrpSpPr/>
          <p:nvPr/>
        </p:nvGrpSpPr>
        <p:grpSpPr>
          <a:xfrm>
            <a:off x="94973" y="1042560"/>
            <a:ext cx="5504003" cy="2414982"/>
            <a:chOff x="494284" y="1733289"/>
            <a:chExt cx="6815845" cy="2990577"/>
          </a:xfrm>
          <a:solidFill>
            <a:schemeClr val="bg1">
              <a:lumMod val="75000"/>
            </a:schemeClr>
          </a:solidFill>
        </p:grpSpPr>
        <p:pic>
          <p:nvPicPr>
            <p:cNvPr id="4" name="Graphique 3" descr="Bâtiment contour">
              <a:extLst>
                <a:ext uri="{FF2B5EF4-FFF2-40B4-BE49-F238E27FC236}">
                  <a16:creationId xmlns:a16="http://schemas.microsoft.com/office/drawing/2014/main" id="{75E76C04-451F-3C86-BF44-58800EE2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284" y="1733289"/>
              <a:ext cx="3079463" cy="2990577"/>
            </a:xfrm>
            <a:prstGeom prst="rect">
              <a:avLst/>
            </a:prstGeom>
          </p:spPr>
        </p:pic>
        <p:pic>
          <p:nvPicPr>
            <p:cNvPr id="5" name="Graphique 4" descr="Bâtiment contour">
              <a:extLst>
                <a:ext uri="{FF2B5EF4-FFF2-40B4-BE49-F238E27FC236}">
                  <a16:creationId xmlns:a16="http://schemas.microsoft.com/office/drawing/2014/main" id="{1337B181-4C55-B361-30E8-8D3C8AB8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012" y="1733289"/>
              <a:ext cx="2990577" cy="2990577"/>
            </a:xfrm>
            <a:prstGeom prst="rect">
              <a:avLst/>
            </a:prstGeom>
          </p:spPr>
        </p:pic>
        <p:pic>
          <p:nvPicPr>
            <p:cNvPr id="7" name="Graphique 6" descr="Bâtiment contour">
              <a:extLst>
                <a:ext uri="{FF2B5EF4-FFF2-40B4-BE49-F238E27FC236}">
                  <a16:creationId xmlns:a16="http://schemas.microsoft.com/office/drawing/2014/main" id="{6C78392C-93E7-203D-5FF3-FE51C5B0A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7824" y="1733289"/>
              <a:ext cx="3079463" cy="2990577"/>
            </a:xfrm>
            <a:prstGeom prst="rect">
              <a:avLst/>
            </a:prstGeom>
          </p:spPr>
        </p:pic>
        <p:pic>
          <p:nvPicPr>
            <p:cNvPr id="8" name="Graphique 7" descr="Bâtiment contour">
              <a:extLst>
                <a:ext uri="{FF2B5EF4-FFF2-40B4-BE49-F238E27FC236}">
                  <a16:creationId xmlns:a16="http://schemas.microsoft.com/office/drawing/2014/main" id="{4E82DB07-B11B-D75A-86EB-DC294E25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666" y="1733289"/>
              <a:ext cx="3079463" cy="2990577"/>
            </a:xfrm>
            <a:prstGeom prst="rect">
              <a:avLst/>
            </a:prstGeom>
          </p:spPr>
        </p:pic>
      </p:grpSp>
      <p:pic>
        <p:nvPicPr>
          <p:cNvPr id="9" name="Graphique 8" descr="Bâtiment contour">
            <a:extLst>
              <a:ext uri="{FF2B5EF4-FFF2-40B4-BE49-F238E27FC236}">
                <a16:creationId xmlns:a16="http://schemas.microsoft.com/office/drawing/2014/main" id="{36586ED9-976A-DDD2-FFDC-65F71DC5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743" y="3948520"/>
            <a:ext cx="2486760" cy="2058850"/>
          </a:xfrm>
          <a:prstGeom prst="rect">
            <a:avLst/>
          </a:prstGeom>
        </p:spPr>
      </p:pic>
      <p:pic>
        <p:nvPicPr>
          <p:cNvPr id="10" name="Graphique 9" descr="Bâtiment contour">
            <a:extLst>
              <a:ext uri="{FF2B5EF4-FFF2-40B4-BE49-F238E27FC236}">
                <a16:creationId xmlns:a16="http://schemas.microsoft.com/office/drawing/2014/main" id="{4CC06223-F0C5-948D-D940-F19A69149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45" r="19688"/>
          <a:stretch/>
        </p:blipFill>
        <p:spPr>
          <a:xfrm>
            <a:off x="4965425" y="2453553"/>
            <a:ext cx="1466637" cy="2059200"/>
          </a:xfrm>
          <a:prstGeom prst="rect">
            <a:avLst/>
          </a:prstGeom>
        </p:spPr>
      </p:pic>
      <p:pic>
        <p:nvPicPr>
          <p:cNvPr id="11" name="Graphique 10" descr="Bâtiment contour">
            <a:extLst>
              <a:ext uri="{FF2B5EF4-FFF2-40B4-BE49-F238E27FC236}">
                <a16:creationId xmlns:a16="http://schemas.microsoft.com/office/drawing/2014/main" id="{B7F7D341-6E46-840F-03A5-C4C46F6A4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2508" y="4328224"/>
            <a:ext cx="2486760" cy="205885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7B6DB01-3A42-5FC6-92FF-AE5C8DC151D5}"/>
              </a:ext>
            </a:extLst>
          </p:cNvPr>
          <p:cNvSpPr/>
          <p:nvPr/>
        </p:nvSpPr>
        <p:spPr>
          <a:xfrm>
            <a:off x="3846783" y="4932886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5AB2D30-8DFE-19DA-E77B-F00A5F1DC4AF}"/>
              </a:ext>
            </a:extLst>
          </p:cNvPr>
          <p:cNvSpPr/>
          <p:nvPr/>
        </p:nvSpPr>
        <p:spPr>
          <a:xfrm>
            <a:off x="1907457" y="2437961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Graphique 16" descr="Restaurant avec un remplissage uni">
            <a:extLst>
              <a:ext uri="{FF2B5EF4-FFF2-40B4-BE49-F238E27FC236}">
                <a16:creationId xmlns:a16="http://schemas.microsoft.com/office/drawing/2014/main" id="{5768CB9B-92F3-2194-B975-7A5FA4BD6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692" y="2118110"/>
            <a:ext cx="1118267" cy="1118267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E2A62B6-2610-D77C-BAE7-185C1F6FED0A}"/>
              </a:ext>
            </a:extLst>
          </p:cNvPr>
          <p:cNvGrpSpPr/>
          <p:nvPr/>
        </p:nvGrpSpPr>
        <p:grpSpPr>
          <a:xfrm>
            <a:off x="146889" y="4993250"/>
            <a:ext cx="1404285" cy="1404285"/>
            <a:chOff x="146889" y="4993250"/>
            <a:chExt cx="1404285" cy="1404285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14926BE-3F96-529D-0D5B-5D22C9507658}"/>
                </a:ext>
              </a:extLst>
            </p:cNvPr>
            <p:cNvSpPr/>
            <p:nvPr/>
          </p:nvSpPr>
          <p:spPr>
            <a:xfrm>
              <a:off x="265098" y="5084883"/>
              <a:ext cx="1171548" cy="117154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Graphique 23" descr="Connexions avec un remplissage uni">
              <a:extLst>
                <a:ext uri="{FF2B5EF4-FFF2-40B4-BE49-F238E27FC236}">
                  <a16:creationId xmlns:a16="http://schemas.microsoft.com/office/drawing/2014/main" id="{3F3FD17C-37EE-80F5-84DC-BE6140DBB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889" y="4993250"/>
              <a:ext cx="1404285" cy="1404285"/>
            </a:xfrm>
            <a:prstGeom prst="rect">
              <a:avLst/>
            </a:prstGeom>
          </p:spPr>
        </p:pic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6A9312B8-91FB-85C5-BD89-9FF5AC814D32}"/>
              </a:ext>
            </a:extLst>
          </p:cNvPr>
          <p:cNvSpPr/>
          <p:nvPr/>
        </p:nvSpPr>
        <p:spPr>
          <a:xfrm>
            <a:off x="6601278" y="404664"/>
            <a:ext cx="851042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85B0C58-8007-F794-DF01-E59542838E18}"/>
              </a:ext>
            </a:extLst>
          </p:cNvPr>
          <p:cNvSpPr/>
          <p:nvPr/>
        </p:nvSpPr>
        <p:spPr>
          <a:xfrm>
            <a:off x="6601278" y="4797152"/>
            <a:ext cx="851042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29A42AD-4295-8DD5-7B83-9D361103AE1A}"/>
              </a:ext>
            </a:extLst>
          </p:cNvPr>
          <p:cNvSpPr/>
          <p:nvPr/>
        </p:nvSpPr>
        <p:spPr>
          <a:xfrm>
            <a:off x="5220409" y="3479147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Graphique 40" descr="Internet avec un remplissage uni">
            <a:extLst>
              <a:ext uri="{FF2B5EF4-FFF2-40B4-BE49-F238E27FC236}">
                <a16:creationId xmlns:a16="http://schemas.microsoft.com/office/drawing/2014/main" id="{4A1826CF-95DF-190D-FA1C-2BC06FC605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8548" y="3327838"/>
            <a:ext cx="1114415" cy="1114415"/>
          </a:xfrm>
          <a:prstGeom prst="rect">
            <a:avLst/>
          </a:prstGeom>
        </p:spPr>
      </p:pic>
      <p:sp>
        <p:nvSpPr>
          <p:cNvPr id="42" name="Trapèze 41">
            <a:extLst>
              <a:ext uri="{FF2B5EF4-FFF2-40B4-BE49-F238E27FC236}">
                <a16:creationId xmlns:a16="http://schemas.microsoft.com/office/drawing/2014/main" id="{4957A530-0082-35BA-F4FC-EDCD2814A3C0}"/>
              </a:ext>
            </a:extLst>
          </p:cNvPr>
          <p:cNvSpPr/>
          <p:nvPr/>
        </p:nvSpPr>
        <p:spPr>
          <a:xfrm>
            <a:off x="1573294" y="3450071"/>
            <a:ext cx="1676382" cy="1243380"/>
          </a:xfrm>
          <a:custGeom>
            <a:avLst/>
            <a:gdLst>
              <a:gd name="connsiteX0" fmla="*/ 0 w 1676382"/>
              <a:gd name="connsiteY0" fmla="*/ 1243380 h 1243380"/>
              <a:gd name="connsiteX1" fmla="*/ 106723 w 1676382"/>
              <a:gd name="connsiteY1" fmla="*/ 816486 h 1243380"/>
              <a:gd name="connsiteX2" fmla="*/ 210338 w 1676382"/>
              <a:gd name="connsiteY2" fmla="*/ 402026 h 1243380"/>
              <a:gd name="connsiteX3" fmla="*/ 310845 w 1676382"/>
              <a:gd name="connsiteY3" fmla="*/ 0 h 1243380"/>
              <a:gd name="connsiteX4" fmla="*/ 848738 w 1676382"/>
              <a:gd name="connsiteY4" fmla="*/ 0 h 1243380"/>
              <a:gd name="connsiteX5" fmla="*/ 1365537 w 1676382"/>
              <a:gd name="connsiteY5" fmla="*/ 0 h 1243380"/>
              <a:gd name="connsiteX6" fmla="*/ 1459827 w 1676382"/>
              <a:gd name="connsiteY6" fmla="*/ 377159 h 1243380"/>
              <a:gd name="connsiteX7" fmla="*/ 1557225 w 1676382"/>
              <a:gd name="connsiteY7" fmla="*/ 766751 h 1243380"/>
              <a:gd name="connsiteX8" fmla="*/ 1676382 w 1676382"/>
              <a:gd name="connsiteY8" fmla="*/ 1243380 h 1243380"/>
              <a:gd name="connsiteX9" fmla="*/ 1084060 w 1676382"/>
              <a:gd name="connsiteY9" fmla="*/ 1243380 h 1243380"/>
              <a:gd name="connsiteX10" fmla="*/ 508503 w 1676382"/>
              <a:gd name="connsiteY10" fmla="*/ 1243380 h 1243380"/>
              <a:gd name="connsiteX11" fmla="*/ 0 w 1676382"/>
              <a:gd name="connsiteY11" fmla="*/ 1243380 h 12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382" h="1243380" fill="none" extrusionOk="0">
                <a:moveTo>
                  <a:pt x="0" y="1243380"/>
                </a:moveTo>
                <a:cubicBezTo>
                  <a:pt x="-12544" y="1079664"/>
                  <a:pt x="116113" y="920337"/>
                  <a:pt x="106723" y="816486"/>
                </a:cubicBezTo>
                <a:cubicBezTo>
                  <a:pt x="97334" y="712635"/>
                  <a:pt x="195708" y="524992"/>
                  <a:pt x="210338" y="402026"/>
                </a:cubicBezTo>
                <a:cubicBezTo>
                  <a:pt x="224968" y="279060"/>
                  <a:pt x="302495" y="203073"/>
                  <a:pt x="310845" y="0"/>
                </a:cubicBezTo>
                <a:cubicBezTo>
                  <a:pt x="512087" y="-52446"/>
                  <a:pt x="676539" y="6429"/>
                  <a:pt x="848738" y="0"/>
                </a:cubicBezTo>
                <a:cubicBezTo>
                  <a:pt x="1020937" y="-6429"/>
                  <a:pt x="1249324" y="50034"/>
                  <a:pt x="1365537" y="0"/>
                </a:cubicBezTo>
                <a:cubicBezTo>
                  <a:pt x="1455359" y="168508"/>
                  <a:pt x="1421536" y="263136"/>
                  <a:pt x="1459827" y="377159"/>
                </a:cubicBezTo>
                <a:cubicBezTo>
                  <a:pt x="1498118" y="491182"/>
                  <a:pt x="1484658" y="654985"/>
                  <a:pt x="1557225" y="766751"/>
                </a:cubicBezTo>
                <a:cubicBezTo>
                  <a:pt x="1629792" y="878518"/>
                  <a:pt x="1577559" y="1057023"/>
                  <a:pt x="1676382" y="1243380"/>
                </a:cubicBezTo>
                <a:cubicBezTo>
                  <a:pt x="1551708" y="1251228"/>
                  <a:pt x="1211759" y="1237929"/>
                  <a:pt x="1084060" y="1243380"/>
                </a:cubicBezTo>
                <a:cubicBezTo>
                  <a:pt x="956361" y="1248831"/>
                  <a:pt x="689617" y="1231671"/>
                  <a:pt x="508503" y="1243380"/>
                </a:cubicBezTo>
                <a:cubicBezTo>
                  <a:pt x="327389" y="1255089"/>
                  <a:pt x="126097" y="1220268"/>
                  <a:pt x="0" y="1243380"/>
                </a:cubicBezTo>
                <a:close/>
              </a:path>
              <a:path w="1676382" h="1243380" stroke="0" extrusionOk="0">
                <a:moveTo>
                  <a:pt x="0" y="1243380"/>
                </a:moveTo>
                <a:cubicBezTo>
                  <a:pt x="-852" y="1089717"/>
                  <a:pt x="81902" y="985014"/>
                  <a:pt x="100507" y="841354"/>
                </a:cubicBezTo>
                <a:cubicBezTo>
                  <a:pt x="119111" y="697694"/>
                  <a:pt x="178349" y="614645"/>
                  <a:pt x="194796" y="464195"/>
                </a:cubicBezTo>
                <a:cubicBezTo>
                  <a:pt x="211244" y="313745"/>
                  <a:pt x="294899" y="148961"/>
                  <a:pt x="310845" y="0"/>
                </a:cubicBezTo>
                <a:cubicBezTo>
                  <a:pt x="420324" y="-38934"/>
                  <a:pt x="698269" y="37992"/>
                  <a:pt x="827644" y="0"/>
                </a:cubicBezTo>
                <a:cubicBezTo>
                  <a:pt x="957019" y="-37992"/>
                  <a:pt x="1215382" y="22610"/>
                  <a:pt x="1365537" y="0"/>
                </a:cubicBezTo>
                <a:cubicBezTo>
                  <a:pt x="1414324" y="148438"/>
                  <a:pt x="1406446" y="265303"/>
                  <a:pt x="1462935" y="389592"/>
                </a:cubicBezTo>
                <a:cubicBezTo>
                  <a:pt x="1519424" y="513881"/>
                  <a:pt x="1504560" y="638890"/>
                  <a:pt x="1560333" y="779185"/>
                </a:cubicBezTo>
                <a:cubicBezTo>
                  <a:pt x="1616106" y="919480"/>
                  <a:pt x="1592922" y="1105645"/>
                  <a:pt x="1676382" y="1243380"/>
                </a:cubicBezTo>
                <a:cubicBezTo>
                  <a:pt x="1566634" y="1295265"/>
                  <a:pt x="1418116" y="1226825"/>
                  <a:pt x="1167879" y="1243380"/>
                </a:cubicBezTo>
                <a:cubicBezTo>
                  <a:pt x="917642" y="1259935"/>
                  <a:pt x="843773" y="1230264"/>
                  <a:pt x="625849" y="1243380"/>
                </a:cubicBezTo>
                <a:cubicBezTo>
                  <a:pt x="407925" y="1256496"/>
                  <a:pt x="304690" y="1181755"/>
                  <a:pt x="0" y="1243380"/>
                </a:cubicBezTo>
                <a:close/>
              </a:path>
            </a:pathLst>
          </a:custGeom>
          <a:solidFill>
            <a:srgbClr val="C3D161"/>
          </a:solidFill>
          <a:ln w="50800">
            <a:solidFill>
              <a:srgbClr val="C3D16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8A336E4-D047-58D1-5AFD-40F622344435}"/>
              </a:ext>
            </a:extLst>
          </p:cNvPr>
          <p:cNvSpPr/>
          <p:nvPr/>
        </p:nvSpPr>
        <p:spPr>
          <a:xfrm>
            <a:off x="1950659" y="3624683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Graphique 43" descr="Arrosoir avec un remplissage uni">
            <a:extLst>
              <a:ext uri="{FF2B5EF4-FFF2-40B4-BE49-F238E27FC236}">
                <a16:creationId xmlns:a16="http://schemas.microsoft.com/office/drawing/2014/main" id="{784345CB-EC8D-D5DF-0BF2-A8CE9BF89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75693" y="3501008"/>
            <a:ext cx="1243380" cy="1243380"/>
          </a:xfrm>
          <a:prstGeom prst="rect">
            <a:avLst/>
          </a:prstGeom>
        </p:spPr>
      </p:pic>
      <p:pic>
        <p:nvPicPr>
          <p:cNvPr id="47" name="Graphique 46" descr="Maison contour">
            <a:extLst>
              <a:ext uri="{FF2B5EF4-FFF2-40B4-BE49-F238E27FC236}">
                <a16:creationId xmlns:a16="http://schemas.microsoft.com/office/drawing/2014/main" id="{571BDB10-7A8D-9538-6EB3-D75F8ECB6A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905" y="5645151"/>
            <a:ext cx="1168606" cy="1168606"/>
          </a:xfrm>
          <a:prstGeom prst="rect">
            <a:avLst/>
          </a:prstGeom>
        </p:spPr>
      </p:pic>
      <p:pic>
        <p:nvPicPr>
          <p:cNvPr id="48" name="Graphique 47" descr="Maison contour">
            <a:extLst>
              <a:ext uri="{FF2B5EF4-FFF2-40B4-BE49-F238E27FC236}">
                <a16:creationId xmlns:a16="http://schemas.microsoft.com/office/drawing/2014/main" id="{131B606B-E49F-25E4-0615-2ECE5E0C96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0775" y="5672592"/>
            <a:ext cx="1168606" cy="1168606"/>
          </a:xfrm>
          <a:prstGeom prst="rect">
            <a:avLst/>
          </a:prstGeom>
        </p:spPr>
      </p:pic>
      <p:pic>
        <p:nvPicPr>
          <p:cNvPr id="49" name="Graphique 48" descr="Maison contour">
            <a:extLst>
              <a:ext uri="{FF2B5EF4-FFF2-40B4-BE49-F238E27FC236}">
                <a16:creationId xmlns:a16="http://schemas.microsoft.com/office/drawing/2014/main" id="{4C8E302E-180F-B5AD-928B-C5AC6D30F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6184" y="4736917"/>
            <a:ext cx="1168606" cy="1168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E50A07-294D-D4B7-6024-AE58E44CB5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pic>
        <p:nvPicPr>
          <p:cNvPr id="16" name="Graphique 15" descr="Kiosque avec un remplissage uni">
            <a:extLst>
              <a:ext uri="{FF2B5EF4-FFF2-40B4-BE49-F238E27FC236}">
                <a16:creationId xmlns:a16="http://schemas.microsoft.com/office/drawing/2014/main" id="{FDCEA557-839F-1C4A-45C3-AC79892EE1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6731" y="4859474"/>
            <a:ext cx="923492" cy="923492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84E699FB-CED8-7040-B31E-E0335F54AE41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Les PROJETS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CFF6677-63FB-8AAF-E932-08BE4A96F55B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304BAB02-394E-03FC-273D-85C04E1AA3B6}"/>
              </a:ext>
            </a:extLst>
          </p:cNvPr>
          <p:cNvCxnSpPr>
            <a:cxnSpLocks/>
            <a:stCxn id="25" idx="2"/>
            <a:endCxn id="24" idx="3"/>
          </p:cNvCxnSpPr>
          <p:nvPr/>
        </p:nvCxnSpPr>
        <p:spPr>
          <a:xfrm rot="10800000" flipV="1">
            <a:off x="1551174" y="800707"/>
            <a:ext cx="5050104" cy="4894685"/>
          </a:xfrm>
          <a:prstGeom prst="curvedConnector3">
            <a:avLst>
              <a:gd name="adj1" fmla="val 50000"/>
            </a:avLst>
          </a:prstGeom>
          <a:ln w="50800">
            <a:solidFill>
              <a:srgbClr val="8064A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2CDE446-14AF-D00B-5D39-825D2B5EF5C5}"/>
              </a:ext>
            </a:extLst>
          </p:cNvPr>
          <p:cNvGrpSpPr/>
          <p:nvPr/>
        </p:nvGrpSpPr>
        <p:grpSpPr>
          <a:xfrm>
            <a:off x="6673766" y="2585658"/>
            <a:ext cx="1643261" cy="686689"/>
            <a:chOff x="6646201" y="3175360"/>
            <a:chExt cx="1643261" cy="686689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4A527E79-EC71-99AF-716F-D4C97DDDD026}"/>
                </a:ext>
              </a:extLst>
            </p:cNvPr>
            <p:cNvSpPr/>
            <p:nvPr/>
          </p:nvSpPr>
          <p:spPr>
            <a:xfrm>
              <a:off x="6646201" y="3175360"/>
              <a:ext cx="1643261" cy="68668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E4B6900-19A8-60D7-0DF0-739FF4646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158" y="3236377"/>
              <a:ext cx="1517574" cy="53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0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09BD420-3057-614A-ABC3-444FC0DE02FE}"/>
              </a:ext>
            </a:extLst>
          </p:cNvPr>
          <p:cNvSpPr txBox="1">
            <a:spLocks/>
          </p:cNvSpPr>
          <p:nvPr/>
        </p:nvSpPr>
        <p:spPr>
          <a:xfrm>
            <a:off x="6601278" y="548680"/>
            <a:ext cx="2140976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b="1" dirty="0">
              <a:solidFill>
                <a:srgbClr val="8064A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b="1" dirty="0">
              <a:solidFill>
                <a:srgbClr val="8064A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b="1" dirty="0">
              <a:solidFill>
                <a:srgbClr val="8064A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b="1" dirty="0">
              <a:solidFill>
                <a:srgbClr val="8064A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b="1" dirty="0">
              <a:solidFill>
                <a:srgbClr val="8064A2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</a:rPr>
              <a:t>CRÉATION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solidFill>
                  <a:srgbClr val="8064A2"/>
                </a:solidFill>
                <a:latin typeface="Calibri"/>
              </a:rPr>
              <a:t>D’UNE FERME URBAINE</a:t>
            </a:r>
          </a:p>
          <a:p>
            <a:pPr algn="l">
              <a:lnSpc>
                <a:spcPct val="90000"/>
              </a:lnSpc>
              <a:defRPr/>
            </a:pPr>
            <a:r>
              <a:rPr lang="fr-FR" sz="1600" dirty="0">
                <a:solidFill>
                  <a:prstClr val="black">
                    <a:tint val="75000"/>
                  </a:prstClr>
                </a:solidFill>
              </a:rPr>
              <a:t>Lieu d’innovation</a:t>
            </a:r>
          </a:p>
          <a:p>
            <a:pPr algn="l">
              <a:lnSpc>
                <a:spcPct val="90000"/>
              </a:lnSpc>
              <a:defRPr/>
            </a:pPr>
            <a:r>
              <a:rPr lang="fr-FR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e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d’insertion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8C564A-4463-8A73-5C34-E41188749348}"/>
              </a:ext>
            </a:extLst>
          </p:cNvPr>
          <p:cNvGrpSpPr/>
          <p:nvPr/>
        </p:nvGrpSpPr>
        <p:grpSpPr>
          <a:xfrm>
            <a:off x="94973" y="1042560"/>
            <a:ext cx="5504003" cy="2414982"/>
            <a:chOff x="494284" y="1733289"/>
            <a:chExt cx="6815845" cy="2990577"/>
          </a:xfrm>
          <a:solidFill>
            <a:schemeClr val="bg1">
              <a:lumMod val="75000"/>
            </a:schemeClr>
          </a:solidFill>
        </p:grpSpPr>
        <p:pic>
          <p:nvPicPr>
            <p:cNvPr id="4" name="Graphique 3" descr="Bâtiment contour">
              <a:extLst>
                <a:ext uri="{FF2B5EF4-FFF2-40B4-BE49-F238E27FC236}">
                  <a16:creationId xmlns:a16="http://schemas.microsoft.com/office/drawing/2014/main" id="{75E76C04-451F-3C86-BF44-58800EE2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284" y="1733289"/>
              <a:ext cx="3079463" cy="2990577"/>
            </a:xfrm>
            <a:prstGeom prst="rect">
              <a:avLst/>
            </a:prstGeom>
          </p:spPr>
        </p:pic>
        <p:pic>
          <p:nvPicPr>
            <p:cNvPr id="5" name="Graphique 4" descr="Bâtiment contour">
              <a:extLst>
                <a:ext uri="{FF2B5EF4-FFF2-40B4-BE49-F238E27FC236}">
                  <a16:creationId xmlns:a16="http://schemas.microsoft.com/office/drawing/2014/main" id="{1337B181-4C55-B361-30E8-8D3C8AB8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012" y="1733289"/>
              <a:ext cx="2990577" cy="2990577"/>
            </a:xfrm>
            <a:prstGeom prst="rect">
              <a:avLst/>
            </a:prstGeom>
          </p:spPr>
        </p:pic>
        <p:pic>
          <p:nvPicPr>
            <p:cNvPr id="7" name="Graphique 6" descr="Bâtiment contour">
              <a:extLst>
                <a:ext uri="{FF2B5EF4-FFF2-40B4-BE49-F238E27FC236}">
                  <a16:creationId xmlns:a16="http://schemas.microsoft.com/office/drawing/2014/main" id="{6C78392C-93E7-203D-5FF3-FE51C5B0A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7824" y="1733289"/>
              <a:ext cx="3079463" cy="2990577"/>
            </a:xfrm>
            <a:prstGeom prst="rect">
              <a:avLst/>
            </a:prstGeom>
          </p:spPr>
        </p:pic>
        <p:pic>
          <p:nvPicPr>
            <p:cNvPr id="8" name="Graphique 7" descr="Bâtiment contour">
              <a:extLst>
                <a:ext uri="{FF2B5EF4-FFF2-40B4-BE49-F238E27FC236}">
                  <a16:creationId xmlns:a16="http://schemas.microsoft.com/office/drawing/2014/main" id="{4E82DB07-B11B-D75A-86EB-DC294E25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666" y="1733289"/>
              <a:ext cx="3079463" cy="2990577"/>
            </a:xfrm>
            <a:prstGeom prst="rect">
              <a:avLst/>
            </a:prstGeom>
          </p:spPr>
        </p:pic>
      </p:grpSp>
      <p:pic>
        <p:nvPicPr>
          <p:cNvPr id="9" name="Graphique 8" descr="Bâtiment contour">
            <a:extLst>
              <a:ext uri="{FF2B5EF4-FFF2-40B4-BE49-F238E27FC236}">
                <a16:creationId xmlns:a16="http://schemas.microsoft.com/office/drawing/2014/main" id="{36586ED9-976A-DDD2-FFDC-65F71DC5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743" y="3948520"/>
            <a:ext cx="2486760" cy="2058850"/>
          </a:xfrm>
          <a:prstGeom prst="rect">
            <a:avLst/>
          </a:prstGeom>
        </p:spPr>
      </p:pic>
      <p:pic>
        <p:nvPicPr>
          <p:cNvPr id="10" name="Graphique 9" descr="Bâtiment contour">
            <a:extLst>
              <a:ext uri="{FF2B5EF4-FFF2-40B4-BE49-F238E27FC236}">
                <a16:creationId xmlns:a16="http://schemas.microsoft.com/office/drawing/2014/main" id="{4CC06223-F0C5-948D-D940-F19A6914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535" y="2453553"/>
            <a:ext cx="2487183" cy="2059200"/>
          </a:xfrm>
          <a:prstGeom prst="rect">
            <a:avLst/>
          </a:prstGeom>
        </p:spPr>
      </p:pic>
      <p:pic>
        <p:nvPicPr>
          <p:cNvPr id="11" name="Graphique 10" descr="Bâtiment contour">
            <a:extLst>
              <a:ext uri="{FF2B5EF4-FFF2-40B4-BE49-F238E27FC236}">
                <a16:creationId xmlns:a16="http://schemas.microsoft.com/office/drawing/2014/main" id="{B7F7D341-6E46-840F-03A5-C4C46F6A4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2508" y="4328224"/>
            <a:ext cx="2486760" cy="205885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7B6DB01-3A42-5FC6-92FF-AE5C8DC151D5}"/>
              </a:ext>
            </a:extLst>
          </p:cNvPr>
          <p:cNvSpPr/>
          <p:nvPr/>
        </p:nvSpPr>
        <p:spPr>
          <a:xfrm>
            <a:off x="3846783" y="4932886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5AB2D30-8DFE-19DA-E77B-F00A5F1DC4AF}"/>
              </a:ext>
            </a:extLst>
          </p:cNvPr>
          <p:cNvSpPr/>
          <p:nvPr/>
        </p:nvSpPr>
        <p:spPr>
          <a:xfrm>
            <a:off x="1907457" y="2437961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 descr="Restaurant avec un remplissage uni">
            <a:extLst>
              <a:ext uri="{FF2B5EF4-FFF2-40B4-BE49-F238E27FC236}">
                <a16:creationId xmlns:a16="http://schemas.microsoft.com/office/drawing/2014/main" id="{5768CB9B-92F3-2194-B975-7A5FA4BD6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692" y="2118110"/>
            <a:ext cx="1118267" cy="1118267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E2A62B6-2610-D77C-BAE7-185C1F6FED0A}"/>
              </a:ext>
            </a:extLst>
          </p:cNvPr>
          <p:cNvGrpSpPr/>
          <p:nvPr/>
        </p:nvGrpSpPr>
        <p:grpSpPr>
          <a:xfrm>
            <a:off x="146889" y="4993250"/>
            <a:ext cx="1404285" cy="1404285"/>
            <a:chOff x="146889" y="4993250"/>
            <a:chExt cx="1404285" cy="1404285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14926BE-3F96-529D-0D5B-5D22C9507658}"/>
                </a:ext>
              </a:extLst>
            </p:cNvPr>
            <p:cNvSpPr/>
            <p:nvPr/>
          </p:nvSpPr>
          <p:spPr>
            <a:xfrm>
              <a:off x="265098" y="5084883"/>
              <a:ext cx="1171548" cy="117154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Graphique 23" descr="Connexions avec un remplissage uni">
              <a:extLst>
                <a:ext uri="{FF2B5EF4-FFF2-40B4-BE49-F238E27FC236}">
                  <a16:creationId xmlns:a16="http://schemas.microsoft.com/office/drawing/2014/main" id="{3F3FD17C-37EE-80F5-84DC-BE6140DBB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889" y="4993250"/>
              <a:ext cx="1404285" cy="1404285"/>
            </a:xfrm>
            <a:prstGeom prst="rect">
              <a:avLst/>
            </a:prstGeom>
          </p:spPr>
        </p:pic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6A9312B8-91FB-85C5-BD89-9FF5AC814D32}"/>
              </a:ext>
            </a:extLst>
          </p:cNvPr>
          <p:cNvSpPr/>
          <p:nvPr/>
        </p:nvSpPr>
        <p:spPr>
          <a:xfrm>
            <a:off x="6601278" y="530285"/>
            <a:ext cx="851042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85B0C58-8007-F794-DF01-E59542838E18}"/>
              </a:ext>
            </a:extLst>
          </p:cNvPr>
          <p:cNvSpPr/>
          <p:nvPr/>
        </p:nvSpPr>
        <p:spPr>
          <a:xfrm>
            <a:off x="6601278" y="4797152"/>
            <a:ext cx="851042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9841FAE-8708-D0D5-F7FB-9E291BB41B65}"/>
              </a:ext>
            </a:extLst>
          </p:cNvPr>
          <p:cNvGrpSpPr/>
          <p:nvPr/>
        </p:nvGrpSpPr>
        <p:grpSpPr>
          <a:xfrm>
            <a:off x="4966664" y="4414171"/>
            <a:ext cx="1431945" cy="2360555"/>
            <a:chOff x="4966664" y="4414171"/>
            <a:chExt cx="1431945" cy="2360555"/>
          </a:xfrm>
        </p:grpSpPr>
        <p:sp>
          <p:nvSpPr>
            <p:cNvPr id="32" name="Trapèze 31">
              <a:extLst>
                <a:ext uri="{FF2B5EF4-FFF2-40B4-BE49-F238E27FC236}">
                  <a16:creationId xmlns:a16="http://schemas.microsoft.com/office/drawing/2014/main" id="{54D649A5-92C5-79B9-BB25-FE27861380B3}"/>
                </a:ext>
              </a:extLst>
            </p:cNvPr>
            <p:cNvSpPr/>
            <p:nvPr/>
          </p:nvSpPr>
          <p:spPr>
            <a:xfrm>
              <a:off x="4966664" y="4414171"/>
              <a:ext cx="1431945" cy="2360555"/>
            </a:xfrm>
            <a:custGeom>
              <a:avLst/>
              <a:gdLst>
                <a:gd name="connsiteX0" fmla="*/ 0 w 1431945"/>
                <a:gd name="connsiteY0" fmla="*/ 2360555 h 2360555"/>
                <a:gd name="connsiteX1" fmla="*/ 96656 w 1431945"/>
                <a:gd name="connsiteY1" fmla="*/ 1723205 h 2360555"/>
                <a:gd name="connsiteX2" fmla="*/ 189733 w 1431945"/>
                <a:gd name="connsiteY2" fmla="*/ 1109461 h 2360555"/>
                <a:gd name="connsiteX3" fmla="*/ 357986 w 1431945"/>
                <a:gd name="connsiteY3" fmla="*/ 0 h 2360555"/>
                <a:gd name="connsiteX4" fmla="*/ 723132 w 1431945"/>
                <a:gd name="connsiteY4" fmla="*/ 0 h 2360555"/>
                <a:gd name="connsiteX5" fmla="*/ 1073959 w 1431945"/>
                <a:gd name="connsiteY5" fmla="*/ 0 h 2360555"/>
                <a:gd name="connsiteX6" fmla="*/ 1170615 w 1431945"/>
                <a:gd name="connsiteY6" fmla="*/ 637350 h 2360555"/>
                <a:gd name="connsiteX7" fmla="*/ 1267271 w 1431945"/>
                <a:gd name="connsiteY7" fmla="*/ 1274700 h 2360555"/>
                <a:gd name="connsiteX8" fmla="*/ 1431945 w 1431945"/>
                <a:gd name="connsiteY8" fmla="*/ 2360555 h 2360555"/>
                <a:gd name="connsiteX9" fmla="*/ 968949 w 1431945"/>
                <a:gd name="connsiteY9" fmla="*/ 2360555 h 2360555"/>
                <a:gd name="connsiteX10" fmla="*/ 491634 w 1431945"/>
                <a:gd name="connsiteY10" fmla="*/ 2360555 h 2360555"/>
                <a:gd name="connsiteX11" fmla="*/ 0 w 1431945"/>
                <a:gd name="connsiteY11" fmla="*/ 2360555 h 236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1945" h="2360555" fill="none" extrusionOk="0">
                  <a:moveTo>
                    <a:pt x="0" y="2360555"/>
                  </a:moveTo>
                  <a:cubicBezTo>
                    <a:pt x="-26240" y="2184718"/>
                    <a:pt x="123279" y="1970472"/>
                    <a:pt x="96656" y="1723205"/>
                  </a:cubicBezTo>
                  <a:cubicBezTo>
                    <a:pt x="70033" y="1475938"/>
                    <a:pt x="197269" y="1358873"/>
                    <a:pt x="189733" y="1109461"/>
                  </a:cubicBezTo>
                  <a:cubicBezTo>
                    <a:pt x="182197" y="860049"/>
                    <a:pt x="339544" y="423881"/>
                    <a:pt x="357986" y="0"/>
                  </a:cubicBezTo>
                  <a:cubicBezTo>
                    <a:pt x="532653" y="-1938"/>
                    <a:pt x="634317" y="8042"/>
                    <a:pt x="723132" y="0"/>
                  </a:cubicBezTo>
                  <a:cubicBezTo>
                    <a:pt x="811947" y="-8042"/>
                    <a:pt x="919777" y="704"/>
                    <a:pt x="1073959" y="0"/>
                  </a:cubicBezTo>
                  <a:cubicBezTo>
                    <a:pt x="1128357" y="178122"/>
                    <a:pt x="1112033" y="440193"/>
                    <a:pt x="1170615" y="637350"/>
                  </a:cubicBezTo>
                  <a:cubicBezTo>
                    <a:pt x="1229197" y="834507"/>
                    <a:pt x="1199291" y="1082349"/>
                    <a:pt x="1267271" y="1274700"/>
                  </a:cubicBezTo>
                  <a:cubicBezTo>
                    <a:pt x="1335251" y="1467051"/>
                    <a:pt x="1252177" y="1885232"/>
                    <a:pt x="1431945" y="2360555"/>
                  </a:cubicBezTo>
                  <a:cubicBezTo>
                    <a:pt x="1259437" y="2415607"/>
                    <a:pt x="1137713" y="2353355"/>
                    <a:pt x="968949" y="2360555"/>
                  </a:cubicBezTo>
                  <a:cubicBezTo>
                    <a:pt x="800185" y="2367755"/>
                    <a:pt x="723630" y="2331793"/>
                    <a:pt x="491634" y="2360555"/>
                  </a:cubicBezTo>
                  <a:cubicBezTo>
                    <a:pt x="259638" y="2389317"/>
                    <a:pt x="176425" y="2360378"/>
                    <a:pt x="0" y="2360555"/>
                  </a:cubicBezTo>
                  <a:close/>
                </a:path>
                <a:path w="1431945" h="2360555" stroke="0" extrusionOk="0">
                  <a:moveTo>
                    <a:pt x="0" y="2360555"/>
                  </a:moveTo>
                  <a:cubicBezTo>
                    <a:pt x="-20871" y="2173021"/>
                    <a:pt x="83909" y="2043536"/>
                    <a:pt x="85917" y="1794022"/>
                  </a:cubicBezTo>
                  <a:cubicBezTo>
                    <a:pt x="87925" y="1544508"/>
                    <a:pt x="154947" y="1418234"/>
                    <a:pt x="164674" y="1274700"/>
                  </a:cubicBezTo>
                  <a:cubicBezTo>
                    <a:pt x="174401" y="1131166"/>
                    <a:pt x="231328" y="942694"/>
                    <a:pt x="261330" y="637350"/>
                  </a:cubicBezTo>
                  <a:cubicBezTo>
                    <a:pt x="291332" y="332006"/>
                    <a:pt x="343978" y="189860"/>
                    <a:pt x="357986" y="0"/>
                  </a:cubicBezTo>
                  <a:cubicBezTo>
                    <a:pt x="468405" y="-14363"/>
                    <a:pt x="563494" y="29557"/>
                    <a:pt x="708813" y="0"/>
                  </a:cubicBezTo>
                  <a:cubicBezTo>
                    <a:pt x="854132" y="-29557"/>
                    <a:pt x="918680" y="24728"/>
                    <a:pt x="1073959" y="0"/>
                  </a:cubicBezTo>
                  <a:cubicBezTo>
                    <a:pt x="1132982" y="225342"/>
                    <a:pt x="1057660" y="336989"/>
                    <a:pt x="1163456" y="590139"/>
                  </a:cubicBezTo>
                  <a:cubicBezTo>
                    <a:pt x="1269252" y="843289"/>
                    <a:pt x="1190863" y="960035"/>
                    <a:pt x="1260112" y="1227489"/>
                  </a:cubicBezTo>
                  <a:cubicBezTo>
                    <a:pt x="1329361" y="1494943"/>
                    <a:pt x="1266802" y="1637609"/>
                    <a:pt x="1338869" y="1746811"/>
                  </a:cubicBezTo>
                  <a:cubicBezTo>
                    <a:pt x="1410936" y="1856013"/>
                    <a:pt x="1389172" y="2226977"/>
                    <a:pt x="1431945" y="2360555"/>
                  </a:cubicBezTo>
                  <a:cubicBezTo>
                    <a:pt x="1273016" y="2385993"/>
                    <a:pt x="1072298" y="2350498"/>
                    <a:pt x="954630" y="2360555"/>
                  </a:cubicBezTo>
                  <a:cubicBezTo>
                    <a:pt x="836963" y="2370612"/>
                    <a:pt x="658935" y="2322005"/>
                    <a:pt x="462996" y="2360555"/>
                  </a:cubicBezTo>
                  <a:cubicBezTo>
                    <a:pt x="267057" y="2399105"/>
                    <a:pt x="127184" y="2328369"/>
                    <a:pt x="0" y="2360555"/>
                  </a:cubicBezTo>
                  <a:close/>
                </a:path>
              </a:pathLst>
            </a:custGeom>
            <a:solidFill>
              <a:srgbClr val="C3D161"/>
            </a:solidFill>
            <a:ln w="50800">
              <a:solidFill>
                <a:srgbClr val="C3D16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trapezoi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A10FC95-5565-FF80-AAEA-EC8389D135B0}"/>
                </a:ext>
              </a:extLst>
            </p:cNvPr>
            <p:cNvSpPr/>
            <p:nvPr/>
          </p:nvSpPr>
          <p:spPr>
            <a:xfrm>
              <a:off x="5111045" y="5445224"/>
              <a:ext cx="1143182" cy="114318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Graphique 35" descr="Agriculture avec un remplissage uni">
              <a:extLst>
                <a:ext uri="{FF2B5EF4-FFF2-40B4-BE49-F238E27FC236}">
                  <a16:creationId xmlns:a16="http://schemas.microsoft.com/office/drawing/2014/main" id="{D1094876-8EAB-72FA-B79D-E15D077B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01596" y="5321519"/>
              <a:ext cx="1143182" cy="1143182"/>
            </a:xfrm>
            <a:prstGeom prst="rect">
              <a:avLst/>
            </a:prstGeom>
          </p:spPr>
        </p:pic>
      </p:grp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D65FAA1B-2B45-47D1-9912-E302C830B0CD}"/>
              </a:ext>
            </a:extLst>
          </p:cNvPr>
          <p:cNvCxnSpPr>
            <a:cxnSpLocks/>
            <a:stCxn id="31" idx="2"/>
            <a:endCxn id="36" idx="0"/>
          </p:cNvCxnSpPr>
          <p:nvPr/>
        </p:nvCxnSpPr>
        <p:spPr>
          <a:xfrm rot="10800000" flipV="1">
            <a:off x="5673188" y="5193195"/>
            <a:ext cx="928091" cy="128323"/>
          </a:xfrm>
          <a:prstGeom prst="curvedConnector2">
            <a:avLst/>
          </a:prstGeom>
          <a:ln w="50800">
            <a:solidFill>
              <a:srgbClr val="8064A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C29A42AD-4295-8DD5-7B83-9D361103AE1A}"/>
              </a:ext>
            </a:extLst>
          </p:cNvPr>
          <p:cNvSpPr/>
          <p:nvPr/>
        </p:nvSpPr>
        <p:spPr>
          <a:xfrm>
            <a:off x="5220409" y="3479147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 descr="Internet avec un remplissage uni">
            <a:extLst>
              <a:ext uri="{FF2B5EF4-FFF2-40B4-BE49-F238E27FC236}">
                <a16:creationId xmlns:a16="http://schemas.microsoft.com/office/drawing/2014/main" id="{4A1826CF-95DF-190D-FA1C-2BC06FC605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8548" y="3327838"/>
            <a:ext cx="1114415" cy="1114415"/>
          </a:xfrm>
          <a:prstGeom prst="rect">
            <a:avLst/>
          </a:prstGeom>
        </p:spPr>
      </p:pic>
      <p:sp>
        <p:nvSpPr>
          <p:cNvPr id="42" name="Trapèze 41">
            <a:extLst>
              <a:ext uri="{FF2B5EF4-FFF2-40B4-BE49-F238E27FC236}">
                <a16:creationId xmlns:a16="http://schemas.microsoft.com/office/drawing/2014/main" id="{4957A530-0082-35BA-F4FC-EDCD2814A3C0}"/>
              </a:ext>
            </a:extLst>
          </p:cNvPr>
          <p:cNvSpPr/>
          <p:nvPr/>
        </p:nvSpPr>
        <p:spPr>
          <a:xfrm>
            <a:off x="1573294" y="3450071"/>
            <a:ext cx="1676382" cy="1243380"/>
          </a:xfrm>
          <a:custGeom>
            <a:avLst/>
            <a:gdLst>
              <a:gd name="connsiteX0" fmla="*/ 0 w 1676382"/>
              <a:gd name="connsiteY0" fmla="*/ 1243380 h 1243380"/>
              <a:gd name="connsiteX1" fmla="*/ 106723 w 1676382"/>
              <a:gd name="connsiteY1" fmla="*/ 816486 h 1243380"/>
              <a:gd name="connsiteX2" fmla="*/ 210338 w 1676382"/>
              <a:gd name="connsiteY2" fmla="*/ 402026 h 1243380"/>
              <a:gd name="connsiteX3" fmla="*/ 310845 w 1676382"/>
              <a:gd name="connsiteY3" fmla="*/ 0 h 1243380"/>
              <a:gd name="connsiteX4" fmla="*/ 848738 w 1676382"/>
              <a:gd name="connsiteY4" fmla="*/ 0 h 1243380"/>
              <a:gd name="connsiteX5" fmla="*/ 1365537 w 1676382"/>
              <a:gd name="connsiteY5" fmla="*/ 0 h 1243380"/>
              <a:gd name="connsiteX6" fmla="*/ 1459827 w 1676382"/>
              <a:gd name="connsiteY6" fmla="*/ 377159 h 1243380"/>
              <a:gd name="connsiteX7" fmla="*/ 1557225 w 1676382"/>
              <a:gd name="connsiteY7" fmla="*/ 766751 h 1243380"/>
              <a:gd name="connsiteX8" fmla="*/ 1676382 w 1676382"/>
              <a:gd name="connsiteY8" fmla="*/ 1243380 h 1243380"/>
              <a:gd name="connsiteX9" fmla="*/ 1084060 w 1676382"/>
              <a:gd name="connsiteY9" fmla="*/ 1243380 h 1243380"/>
              <a:gd name="connsiteX10" fmla="*/ 508503 w 1676382"/>
              <a:gd name="connsiteY10" fmla="*/ 1243380 h 1243380"/>
              <a:gd name="connsiteX11" fmla="*/ 0 w 1676382"/>
              <a:gd name="connsiteY11" fmla="*/ 1243380 h 12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382" h="1243380" fill="none" extrusionOk="0">
                <a:moveTo>
                  <a:pt x="0" y="1243380"/>
                </a:moveTo>
                <a:cubicBezTo>
                  <a:pt x="-12544" y="1079664"/>
                  <a:pt x="116113" y="920337"/>
                  <a:pt x="106723" y="816486"/>
                </a:cubicBezTo>
                <a:cubicBezTo>
                  <a:pt x="97334" y="712635"/>
                  <a:pt x="195708" y="524992"/>
                  <a:pt x="210338" y="402026"/>
                </a:cubicBezTo>
                <a:cubicBezTo>
                  <a:pt x="224968" y="279060"/>
                  <a:pt x="302495" y="203073"/>
                  <a:pt x="310845" y="0"/>
                </a:cubicBezTo>
                <a:cubicBezTo>
                  <a:pt x="512087" y="-52446"/>
                  <a:pt x="676539" y="6429"/>
                  <a:pt x="848738" y="0"/>
                </a:cubicBezTo>
                <a:cubicBezTo>
                  <a:pt x="1020937" y="-6429"/>
                  <a:pt x="1249324" y="50034"/>
                  <a:pt x="1365537" y="0"/>
                </a:cubicBezTo>
                <a:cubicBezTo>
                  <a:pt x="1455359" y="168508"/>
                  <a:pt x="1421536" y="263136"/>
                  <a:pt x="1459827" y="377159"/>
                </a:cubicBezTo>
                <a:cubicBezTo>
                  <a:pt x="1498118" y="491182"/>
                  <a:pt x="1484658" y="654985"/>
                  <a:pt x="1557225" y="766751"/>
                </a:cubicBezTo>
                <a:cubicBezTo>
                  <a:pt x="1629792" y="878518"/>
                  <a:pt x="1577559" y="1057023"/>
                  <a:pt x="1676382" y="1243380"/>
                </a:cubicBezTo>
                <a:cubicBezTo>
                  <a:pt x="1551708" y="1251228"/>
                  <a:pt x="1211759" y="1237929"/>
                  <a:pt x="1084060" y="1243380"/>
                </a:cubicBezTo>
                <a:cubicBezTo>
                  <a:pt x="956361" y="1248831"/>
                  <a:pt x="689617" y="1231671"/>
                  <a:pt x="508503" y="1243380"/>
                </a:cubicBezTo>
                <a:cubicBezTo>
                  <a:pt x="327389" y="1255089"/>
                  <a:pt x="126097" y="1220268"/>
                  <a:pt x="0" y="1243380"/>
                </a:cubicBezTo>
                <a:close/>
              </a:path>
              <a:path w="1676382" h="1243380" stroke="0" extrusionOk="0">
                <a:moveTo>
                  <a:pt x="0" y="1243380"/>
                </a:moveTo>
                <a:cubicBezTo>
                  <a:pt x="-852" y="1089717"/>
                  <a:pt x="81902" y="985014"/>
                  <a:pt x="100507" y="841354"/>
                </a:cubicBezTo>
                <a:cubicBezTo>
                  <a:pt x="119111" y="697694"/>
                  <a:pt x="178349" y="614645"/>
                  <a:pt x="194796" y="464195"/>
                </a:cubicBezTo>
                <a:cubicBezTo>
                  <a:pt x="211244" y="313745"/>
                  <a:pt x="294899" y="148961"/>
                  <a:pt x="310845" y="0"/>
                </a:cubicBezTo>
                <a:cubicBezTo>
                  <a:pt x="420324" y="-38934"/>
                  <a:pt x="698269" y="37992"/>
                  <a:pt x="827644" y="0"/>
                </a:cubicBezTo>
                <a:cubicBezTo>
                  <a:pt x="957019" y="-37992"/>
                  <a:pt x="1215382" y="22610"/>
                  <a:pt x="1365537" y="0"/>
                </a:cubicBezTo>
                <a:cubicBezTo>
                  <a:pt x="1414324" y="148438"/>
                  <a:pt x="1406446" y="265303"/>
                  <a:pt x="1462935" y="389592"/>
                </a:cubicBezTo>
                <a:cubicBezTo>
                  <a:pt x="1519424" y="513881"/>
                  <a:pt x="1504560" y="638890"/>
                  <a:pt x="1560333" y="779185"/>
                </a:cubicBezTo>
                <a:cubicBezTo>
                  <a:pt x="1616106" y="919480"/>
                  <a:pt x="1592922" y="1105645"/>
                  <a:pt x="1676382" y="1243380"/>
                </a:cubicBezTo>
                <a:cubicBezTo>
                  <a:pt x="1566634" y="1295265"/>
                  <a:pt x="1418116" y="1226825"/>
                  <a:pt x="1167879" y="1243380"/>
                </a:cubicBezTo>
                <a:cubicBezTo>
                  <a:pt x="917642" y="1259935"/>
                  <a:pt x="843773" y="1230264"/>
                  <a:pt x="625849" y="1243380"/>
                </a:cubicBezTo>
                <a:cubicBezTo>
                  <a:pt x="407925" y="1256496"/>
                  <a:pt x="304690" y="1181755"/>
                  <a:pt x="0" y="1243380"/>
                </a:cubicBezTo>
                <a:close/>
              </a:path>
            </a:pathLst>
          </a:custGeom>
          <a:solidFill>
            <a:srgbClr val="C3D161"/>
          </a:solidFill>
          <a:ln w="50800">
            <a:solidFill>
              <a:srgbClr val="C3D16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8A336E4-D047-58D1-5AFD-40F622344435}"/>
              </a:ext>
            </a:extLst>
          </p:cNvPr>
          <p:cNvSpPr/>
          <p:nvPr/>
        </p:nvSpPr>
        <p:spPr>
          <a:xfrm>
            <a:off x="1950659" y="3624683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que 43" descr="Arrosoir avec un remplissage uni">
            <a:extLst>
              <a:ext uri="{FF2B5EF4-FFF2-40B4-BE49-F238E27FC236}">
                <a16:creationId xmlns:a16="http://schemas.microsoft.com/office/drawing/2014/main" id="{784345CB-EC8D-D5DF-0BF2-A8CE9BF891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75693" y="3501008"/>
            <a:ext cx="1243380" cy="1243380"/>
          </a:xfrm>
          <a:prstGeom prst="rect">
            <a:avLst/>
          </a:prstGeom>
        </p:spPr>
      </p:pic>
      <p:pic>
        <p:nvPicPr>
          <p:cNvPr id="47" name="Graphique 46" descr="Maison contour">
            <a:extLst>
              <a:ext uri="{FF2B5EF4-FFF2-40B4-BE49-F238E27FC236}">
                <a16:creationId xmlns:a16="http://schemas.microsoft.com/office/drawing/2014/main" id="{571BDB10-7A8D-9538-6EB3-D75F8ECB6A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01905" y="5645151"/>
            <a:ext cx="1168606" cy="1168606"/>
          </a:xfrm>
          <a:prstGeom prst="rect">
            <a:avLst/>
          </a:prstGeom>
        </p:spPr>
      </p:pic>
      <p:pic>
        <p:nvPicPr>
          <p:cNvPr id="48" name="Graphique 47" descr="Maison contour">
            <a:extLst>
              <a:ext uri="{FF2B5EF4-FFF2-40B4-BE49-F238E27FC236}">
                <a16:creationId xmlns:a16="http://schemas.microsoft.com/office/drawing/2014/main" id="{131B606B-E49F-25E4-0615-2ECE5E0C96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60775" y="5672592"/>
            <a:ext cx="1168606" cy="1168606"/>
          </a:xfrm>
          <a:prstGeom prst="rect">
            <a:avLst/>
          </a:prstGeom>
        </p:spPr>
      </p:pic>
      <p:pic>
        <p:nvPicPr>
          <p:cNvPr id="49" name="Graphique 48" descr="Maison contour">
            <a:extLst>
              <a:ext uri="{FF2B5EF4-FFF2-40B4-BE49-F238E27FC236}">
                <a16:creationId xmlns:a16="http://schemas.microsoft.com/office/drawing/2014/main" id="{4C8E302E-180F-B5AD-928B-C5AC6D30FC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96184" y="4736917"/>
            <a:ext cx="1168606" cy="1168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E50A07-294D-D4B7-6024-AE58E44CB5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pic>
        <p:nvPicPr>
          <p:cNvPr id="16" name="Graphique 15" descr="Kiosque avec un remplissage uni">
            <a:extLst>
              <a:ext uri="{FF2B5EF4-FFF2-40B4-BE49-F238E27FC236}">
                <a16:creationId xmlns:a16="http://schemas.microsoft.com/office/drawing/2014/main" id="{FDCEA557-839F-1C4A-45C3-AC79892EE1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96731" y="4859474"/>
            <a:ext cx="923492" cy="923492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84E699FB-CED8-7040-B31E-E0335F54AE41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Les PROJETS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CFF6677-63FB-8AAF-E932-08BE4A96F55B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9E73B7-6C8B-9C1F-2AE3-61880E02FD30}"/>
              </a:ext>
            </a:extLst>
          </p:cNvPr>
          <p:cNvSpPr txBox="1"/>
          <p:nvPr/>
        </p:nvSpPr>
        <p:spPr>
          <a:xfrm>
            <a:off x="1017535" y="2739503"/>
            <a:ext cx="50911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L’ESS n’est pas un objet développé à côté de la Politique de la ville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L’ESS est un projet de développement local appliqué à un territoire au même titre que tout projet de développement en QPV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1DEEC7-87C0-3A4C-EE76-C701A7B7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5B9A59B-414D-ECE3-A34B-12C2FDFF1295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Les LEÇONS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34B448-1FB4-3788-837F-05115DAD2930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3FDE5153-41F1-385C-CBC6-600AE47E2631}"/>
              </a:ext>
            </a:extLst>
          </p:cNvPr>
          <p:cNvSpPr/>
          <p:nvPr/>
        </p:nvSpPr>
        <p:spPr>
          <a:xfrm>
            <a:off x="6932811" y="2739503"/>
            <a:ext cx="1437059" cy="14370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Ville avec un remplissage uni">
            <a:extLst>
              <a:ext uri="{FF2B5EF4-FFF2-40B4-BE49-F238E27FC236}">
                <a16:creationId xmlns:a16="http://schemas.microsoft.com/office/drawing/2014/main" id="{0F4BF156-3BE3-7287-BF2C-38ED5FC3B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937" y="2560098"/>
            <a:ext cx="1737803" cy="173780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70155F8-F4F2-816E-F4E6-AE2412E45C2C}"/>
              </a:ext>
            </a:extLst>
          </p:cNvPr>
          <p:cNvSpPr/>
          <p:nvPr/>
        </p:nvSpPr>
        <p:spPr>
          <a:xfrm>
            <a:off x="583899" y="1483401"/>
            <a:ext cx="507096" cy="5070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B9EC89-EDEF-4697-B4DA-00D2FD2EE2A5}"/>
              </a:ext>
            </a:extLst>
          </p:cNvPr>
          <p:cNvSpPr txBox="1"/>
          <p:nvPr/>
        </p:nvSpPr>
        <p:spPr>
          <a:xfrm>
            <a:off x="648544" y="1484036"/>
            <a:ext cx="5616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1</a:t>
            </a:r>
            <a:r>
              <a:rPr lang="fr-FR" sz="2800" b="1" dirty="0">
                <a:latin typeface="Calibri" panose="020F0502020204030204" pitchFamily="34" charset="0"/>
              </a:rPr>
              <a:t>   </a:t>
            </a:r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L’ESS comme objet </a:t>
            </a:r>
          </a:p>
          <a:p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     ≠ l’ESS comme projet</a:t>
            </a:r>
          </a:p>
        </p:txBody>
      </p:sp>
    </p:spTree>
    <p:extLst>
      <p:ext uri="{BB962C8B-B14F-4D97-AF65-F5344CB8AC3E}">
        <p14:creationId xmlns:p14="http://schemas.microsoft.com/office/powerpoint/2010/main" val="33094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1DEEC7-87C0-3A4C-EE76-C701A7B7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5B9A59B-414D-ECE3-A34B-12C2FDFF1295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Les LEÇONS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34B448-1FB4-3788-837F-05115DAD2930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82981FA-3A1E-5A8A-7AA5-744FFC6DD845}"/>
              </a:ext>
            </a:extLst>
          </p:cNvPr>
          <p:cNvSpPr txBox="1"/>
          <p:nvPr/>
        </p:nvSpPr>
        <p:spPr>
          <a:xfrm>
            <a:off x="1154656" y="2547042"/>
            <a:ext cx="51421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processus : diagnostic partagé, stratégie, enjeux et objectifs communs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incontournable : l’organisation d’une animation mettant en capacité les acteurs locaux de s’organiser autour d’un projet commun permettant de mobiliser les ressources du territoire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684713E-4BDE-189F-4A18-7F4E27D683BC}"/>
              </a:ext>
            </a:extLst>
          </p:cNvPr>
          <p:cNvSpPr/>
          <p:nvPr/>
        </p:nvSpPr>
        <p:spPr>
          <a:xfrm>
            <a:off x="6867173" y="2697373"/>
            <a:ext cx="1437059" cy="14370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Flux de travail avec un remplissage uni">
            <a:extLst>
              <a:ext uri="{FF2B5EF4-FFF2-40B4-BE49-F238E27FC236}">
                <a16:creationId xmlns:a16="http://schemas.microsoft.com/office/drawing/2014/main" id="{8ADBD05F-DC3C-E26F-5614-9384A122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9584" y="2479784"/>
            <a:ext cx="1872238" cy="187223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F19CF6F-7632-CC33-BC3E-9564EF1E1DE2}"/>
              </a:ext>
            </a:extLst>
          </p:cNvPr>
          <p:cNvSpPr/>
          <p:nvPr/>
        </p:nvSpPr>
        <p:spPr>
          <a:xfrm>
            <a:off x="603737" y="1484784"/>
            <a:ext cx="507096" cy="5070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199AFE-B9C3-4562-305D-4D37F3CFC90B}"/>
              </a:ext>
            </a:extLst>
          </p:cNvPr>
          <p:cNvSpPr txBox="1"/>
          <p:nvPr/>
        </p:nvSpPr>
        <p:spPr>
          <a:xfrm>
            <a:off x="683568" y="1464026"/>
            <a:ext cx="5952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ESS &amp; Politique de la ville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même ressorts</a:t>
            </a:r>
          </a:p>
        </p:txBody>
      </p:sp>
    </p:spTree>
    <p:extLst>
      <p:ext uri="{BB962C8B-B14F-4D97-AF65-F5344CB8AC3E}">
        <p14:creationId xmlns:p14="http://schemas.microsoft.com/office/powerpoint/2010/main" val="15985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9E73B7-6C8B-9C1F-2AE3-61880E02FD30}"/>
              </a:ext>
            </a:extLst>
          </p:cNvPr>
          <p:cNvSpPr txBox="1"/>
          <p:nvPr/>
        </p:nvSpPr>
        <p:spPr>
          <a:xfrm>
            <a:off x="1118317" y="2740427"/>
            <a:ext cx="50911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Agir ESS, c’est relier tout ce qui est à l’œuvre dans le Contrat de ville : éducation, santé, prévention, lien social, citoyenneté, développement urbain, LCD…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Agir ESS, c’est interpeller les pouvoirs publics de droit commun comme sur le reste d’une agglo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    de + de 300 000 habitants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1DEEC7-87C0-3A4C-EE76-C701A7B7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5B9A59B-414D-ECE3-A34B-12C2FDFF1295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Les LEÇONS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34B448-1FB4-3788-837F-05115DAD2930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B5386198-7975-97D5-370E-8E214BB2B9CE}"/>
              </a:ext>
            </a:extLst>
          </p:cNvPr>
          <p:cNvSpPr/>
          <p:nvPr/>
        </p:nvSpPr>
        <p:spPr>
          <a:xfrm>
            <a:off x="6732240" y="2784029"/>
            <a:ext cx="1437059" cy="14370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Graphique 15" descr="Pièces de puzzle avec un remplissage uni">
            <a:extLst>
              <a:ext uri="{FF2B5EF4-FFF2-40B4-BE49-F238E27FC236}">
                <a16:creationId xmlns:a16="http://schemas.microsoft.com/office/drawing/2014/main" id="{B903E13B-5195-13A6-3D71-A8ED6030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399" y="2468540"/>
            <a:ext cx="1912608" cy="1912608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87762CF3-26E7-8ACD-EBDF-131F2E7970ED}"/>
              </a:ext>
            </a:extLst>
          </p:cNvPr>
          <p:cNvSpPr/>
          <p:nvPr/>
        </p:nvSpPr>
        <p:spPr>
          <a:xfrm>
            <a:off x="596320" y="1268760"/>
            <a:ext cx="507096" cy="5070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B9EC89-EDEF-4697-B4DA-00D2FD2EE2A5}"/>
              </a:ext>
            </a:extLst>
          </p:cNvPr>
          <p:cNvSpPr txBox="1"/>
          <p:nvPr/>
        </p:nvSpPr>
        <p:spPr>
          <a:xfrm>
            <a:off x="683568" y="1259052"/>
            <a:ext cx="57006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 plus-value d’une démarche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intégrée qui diffuse ses modes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opératoires sur l’agglo</a:t>
            </a:r>
          </a:p>
        </p:txBody>
      </p:sp>
    </p:spTree>
    <p:extLst>
      <p:ext uri="{BB962C8B-B14F-4D97-AF65-F5344CB8AC3E}">
        <p14:creationId xmlns:p14="http://schemas.microsoft.com/office/powerpoint/2010/main" val="29039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1DEEC7-87C0-3A4C-EE76-C701A7B7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5B9A59B-414D-ECE3-A34B-12C2FDFF1295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Les LEÇONS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34B448-1FB4-3788-837F-05115DAD2930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3452352-AA76-55F2-CEC9-086929B7DA45}"/>
              </a:ext>
            </a:extLst>
          </p:cNvPr>
          <p:cNvSpPr txBox="1"/>
          <p:nvPr/>
        </p:nvSpPr>
        <p:spPr>
          <a:xfrm>
            <a:off x="939319" y="2913916"/>
            <a:ext cx="54448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GIP-DSU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-mandaté par l’État et l’agglo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 concentration de moyens financiers d’intervention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Une équipe de développement local dédiée aux projets pour répondre aux besoins, innover, expérimenter et s’adapter à l’évolution des territoires et de leurs habitants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179AED5-498D-3508-6FE6-1256DBDF549F}"/>
              </a:ext>
            </a:extLst>
          </p:cNvPr>
          <p:cNvSpPr/>
          <p:nvPr/>
        </p:nvSpPr>
        <p:spPr>
          <a:xfrm>
            <a:off x="6867173" y="2742324"/>
            <a:ext cx="1437059" cy="14370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 descr="Réseaux sociaux avec un remplissage uni">
            <a:extLst>
              <a:ext uri="{FF2B5EF4-FFF2-40B4-BE49-F238E27FC236}">
                <a16:creationId xmlns:a16="http://schemas.microsoft.com/office/drawing/2014/main" id="{3CF5A5D9-BA35-604F-045A-7DAFF1F76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2140" y="2352340"/>
            <a:ext cx="2127126" cy="2127126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F3CC21E9-4AA5-A962-194C-1BAE7EE4A948}"/>
              </a:ext>
            </a:extLst>
          </p:cNvPr>
          <p:cNvSpPr/>
          <p:nvPr/>
        </p:nvSpPr>
        <p:spPr>
          <a:xfrm>
            <a:off x="539552" y="1369913"/>
            <a:ext cx="507096" cy="5070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84CF65-2515-7D9B-91CA-F132E92090E3}"/>
              </a:ext>
            </a:extLst>
          </p:cNvPr>
          <p:cNvSpPr txBox="1"/>
          <p:nvPr/>
        </p:nvSpPr>
        <p:spPr>
          <a:xfrm>
            <a:off x="584479" y="1337728"/>
            <a:ext cx="57006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rôle central d’un animateur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dédié, transversal et légitime,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8064A2"/>
                </a:solidFill>
                <a:latin typeface="Calibri" panose="020F0502020204030204" pitchFamily="34" charset="0"/>
              </a:rPr>
              <a:t>   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souple et réactif</a:t>
            </a:r>
          </a:p>
        </p:txBody>
      </p:sp>
    </p:spTree>
    <p:extLst>
      <p:ext uri="{BB962C8B-B14F-4D97-AF65-F5344CB8AC3E}">
        <p14:creationId xmlns:p14="http://schemas.microsoft.com/office/powerpoint/2010/main" val="8646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20F51C-A1D9-4CF4-87FC-3F70443CC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95134"/>
            <a:ext cx="1296144" cy="1169770"/>
          </a:xfrm>
          <a:prstGeom prst="rect">
            <a:avLst/>
          </a:prstGeom>
        </p:spPr>
      </p:pic>
      <p:pic>
        <p:nvPicPr>
          <p:cNvPr id="1026" name="Picture 2" descr="Technopole Pays Basque - Agglomération Bayonne">
            <a:extLst>
              <a:ext uri="{FF2B5EF4-FFF2-40B4-BE49-F238E27FC236}">
                <a16:creationId xmlns:a16="http://schemas.microsoft.com/office/drawing/2014/main" id="{838F939B-BFCD-492A-BC30-64000E1D6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"/>
          <a:stretch/>
        </p:blipFill>
        <p:spPr bwMode="auto">
          <a:xfrm>
            <a:off x="6458102" y="286985"/>
            <a:ext cx="2245540" cy="9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DE50CE-BB22-4200-BCDD-25B7D5504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56" y="1199672"/>
            <a:ext cx="3564273" cy="16952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9591F5-5B1C-4983-3BF4-3736BC1983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5" b="16172"/>
          <a:stretch/>
        </p:blipFill>
        <p:spPr>
          <a:xfrm>
            <a:off x="6755676" y="5085184"/>
            <a:ext cx="1536700" cy="4566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3987BC-637D-228D-F58D-18927EA8C6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02" y="4390923"/>
            <a:ext cx="1185144" cy="550245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392C984-38AE-AEA8-4EAA-679A436E4A05}"/>
              </a:ext>
            </a:extLst>
          </p:cNvPr>
          <p:cNvSpPr/>
          <p:nvPr/>
        </p:nvSpPr>
        <p:spPr>
          <a:xfrm>
            <a:off x="1250616" y="5261751"/>
            <a:ext cx="4965655" cy="782957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5736303" cy="3158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n-US" sz="3100" b="1" dirty="0">
                <a:solidFill>
                  <a:srgbClr val="8064A2"/>
                </a:solidFill>
              </a:rPr>
              <a:t>Sylvie REBIÈRE-POUYADE</a:t>
            </a:r>
          </a:p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Directrice du GIP-DSU </a:t>
            </a:r>
          </a:p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Bayonne Pays basque</a:t>
            </a:r>
          </a:p>
          <a:p>
            <a:pPr algn="l">
              <a:lnSpc>
                <a:spcPct val="70000"/>
              </a:lnSpc>
              <a:spcBef>
                <a:spcPts val="1000"/>
              </a:spcBef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PLUS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d’INFO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CONTACTS</a:t>
            </a:r>
          </a:p>
          <a:p>
            <a:pPr algn="l">
              <a:lnSpc>
                <a:spcPct val="70000"/>
              </a:lnSpc>
              <a:spcBef>
                <a:spcPts val="1000"/>
              </a:spcBef>
            </a:pPr>
            <a:endParaRPr lang="en-US" sz="900" b="1" dirty="0">
              <a:solidFill>
                <a:schemeClr val="bg1"/>
              </a:solidFill>
            </a:endParaRPr>
          </a:p>
          <a:p>
            <a:pPr algn="l">
              <a:lnSpc>
                <a:spcPct val="70000"/>
              </a:lnSpc>
              <a:spcBef>
                <a:spcPts val="1000"/>
              </a:spcBef>
            </a:pPr>
            <a:r>
              <a:rPr lang="en-US" sz="3100" b="1" dirty="0">
                <a:solidFill>
                  <a:schemeClr val="bg1"/>
                </a:solidFill>
              </a:rPr>
              <a:t>           </a:t>
            </a:r>
            <a:r>
              <a:rPr lang="en-US" sz="2800" dirty="0" err="1">
                <a:solidFill>
                  <a:schemeClr val="bg1"/>
                </a:solidFill>
              </a:rPr>
              <a:t>gipdsu-bayonnepaysbasque.fr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36D21EC-C56F-7C70-B5A0-57410CF5D62D}"/>
              </a:ext>
            </a:extLst>
          </p:cNvPr>
          <p:cNvSpPr/>
          <p:nvPr/>
        </p:nvSpPr>
        <p:spPr>
          <a:xfrm>
            <a:off x="332230" y="5013176"/>
            <a:ext cx="1231900" cy="1231900"/>
          </a:xfrm>
          <a:prstGeom prst="ellipse">
            <a:avLst/>
          </a:prstGeom>
          <a:solidFill>
            <a:schemeClr val="bg1"/>
          </a:solidFill>
          <a:ln w="6985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 descr="Ordinateur portable contour">
            <a:extLst>
              <a:ext uri="{FF2B5EF4-FFF2-40B4-BE49-F238E27FC236}">
                <a16:creationId xmlns:a16="http://schemas.microsoft.com/office/drawing/2014/main" id="{60DB23D3-4934-3203-5596-3EBE2DA41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266" y="5114984"/>
            <a:ext cx="975883" cy="97588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D13F7A-6B70-3D85-209C-C4502024D6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94990"/>
            <a:ext cx="2049689" cy="7620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5B9423-5E16-17A1-E0CF-2719F2641D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95" y="3280050"/>
            <a:ext cx="1013046" cy="10130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97A050F-B39F-C4DD-5D89-0DD1C63F96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78" y="5661248"/>
            <a:ext cx="25119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FA2566B-E3C3-AF4F-A655-AC3C7DB1593E}"/>
              </a:ext>
            </a:extLst>
          </p:cNvPr>
          <p:cNvSpPr txBox="1">
            <a:spLocks/>
          </p:cNvSpPr>
          <p:nvPr/>
        </p:nvSpPr>
        <p:spPr>
          <a:xfrm>
            <a:off x="596320" y="332656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 QPV des Hauts-de-Bayonne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09BD420-3057-614A-ABC3-444FC0DE02FE}"/>
              </a:ext>
            </a:extLst>
          </p:cNvPr>
          <p:cNvSpPr txBox="1">
            <a:spLocks/>
          </p:cNvSpPr>
          <p:nvPr/>
        </p:nvSpPr>
        <p:spPr>
          <a:xfrm>
            <a:off x="6531064" y="620688"/>
            <a:ext cx="221119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5 099 habitants en QPV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Les 2 QPV concentrent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les pop. les + jeunes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et les + pauvres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d’une agglo de +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de 300 000 hab.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GIP-DSU</a:t>
            </a:r>
            <a:endParaRPr lang="fr-F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. Une équipe de développement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 local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baseline="0" dirty="0">
                <a:solidFill>
                  <a:prstClr val="black">
                    <a:tint val="75000"/>
                  </a:prstClr>
                </a:solidFill>
                <a:latin typeface="Calibri"/>
              </a:rPr>
              <a:t>. Spécialiste de l’ingénierie de projet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. Co-mandatée par l’État et l’agglomération</a:t>
            </a:r>
            <a:endParaRPr lang="fr-F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. 16 ETP</a:t>
            </a:r>
            <a:endParaRPr lang="fr-F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prstClr val="black">
                    <a:tint val="75000"/>
                  </a:prstClr>
                </a:solidFill>
                <a:latin typeface="Calibri"/>
              </a:rPr>
              <a:t>. 1,6 millions € / 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prstClr val="black">
                    <a:tint val="75000"/>
                  </a:prstClr>
                </a:solidFill>
                <a:latin typeface="Calibri"/>
              </a:rPr>
              <a:t>dont 850 000 de crédits d’intervention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</a:rPr>
              <a:t>UN TRAVAIL DE FOND SUR L’EMPLOI DEPUIS 2003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PLIE, Maison de l’Emploi, Clauses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CitésLab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t>, PAQTE…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3EC26D-B596-0584-BEAC-BD4BC450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BC041E0-A810-1443-C1E8-6DA5634E6574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B6ABF91-1E9C-D10B-C97E-CEE693ED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89">
            <a:off x="294275" y="2205814"/>
            <a:ext cx="2706254" cy="2601802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, nature, voie&#10;&#10;Description générée automatiquement">
            <a:extLst>
              <a:ext uri="{FF2B5EF4-FFF2-40B4-BE49-F238E27FC236}">
                <a16:creationId xmlns:a16="http://schemas.microsoft.com/office/drawing/2014/main" id="{8BD92998-F1FD-FEF6-6B63-D00607AB0F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7010" r="3364"/>
          <a:stretch/>
        </p:blipFill>
        <p:spPr bwMode="auto">
          <a:xfrm rot="21420084">
            <a:off x="2325868" y="1261179"/>
            <a:ext cx="3956522" cy="2389605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D578BD-46E8-8F55-A1E3-4EB7377F846D}"/>
              </a:ext>
            </a:extLst>
          </p:cNvPr>
          <p:cNvSpPr/>
          <p:nvPr/>
        </p:nvSpPr>
        <p:spPr>
          <a:xfrm rot="185244">
            <a:off x="1761912" y="3299211"/>
            <a:ext cx="4264627" cy="44307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D0ADF56-1FF7-65F9-752F-EBBD3254DADC}"/>
              </a:ext>
            </a:extLst>
          </p:cNvPr>
          <p:cNvGrpSpPr/>
          <p:nvPr/>
        </p:nvGrpSpPr>
        <p:grpSpPr>
          <a:xfrm rot="185244">
            <a:off x="1861504" y="3165750"/>
            <a:ext cx="4304285" cy="4752136"/>
            <a:chOff x="3067918" y="2634941"/>
            <a:chExt cx="4304285" cy="4752136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B1CE754-FF71-97B0-23EE-25581FA6353F}"/>
                </a:ext>
              </a:extLst>
            </p:cNvPr>
            <p:cNvGrpSpPr/>
            <p:nvPr/>
          </p:nvGrpSpPr>
          <p:grpSpPr>
            <a:xfrm>
              <a:off x="3067918" y="2634941"/>
              <a:ext cx="4304285" cy="4752136"/>
              <a:chOff x="3097928" y="1709350"/>
              <a:chExt cx="4304285" cy="4752136"/>
            </a:xfrm>
          </p:grpSpPr>
          <p:pic>
            <p:nvPicPr>
              <p:cNvPr id="1026" name="Picture 2" descr="Carte des sept quartiers de Bayonne. Aplats de couleurs vives sur fond gris.">
                <a:extLst>
                  <a:ext uri="{FF2B5EF4-FFF2-40B4-BE49-F238E27FC236}">
                    <a16:creationId xmlns:a16="http://schemas.microsoft.com/office/drawing/2014/main" id="{66BB4E97-E7EF-90B5-8D52-A03D3AAE2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928" y="1709350"/>
                <a:ext cx="4304285" cy="457542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2026952-80AE-DA5C-62B6-A98C5484D50F}"/>
                  </a:ext>
                </a:extLst>
              </p:cNvPr>
              <p:cNvSpPr/>
              <p:nvPr/>
            </p:nvSpPr>
            <p:spPr>
              <a:xfrm>
                <a:off x="4843249" y="5244197"/>
                <a:ext cx="2403059" cy="1217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FF8CE20-40A6-1582-DC89-AB0CDBBC1907}"/>
                </a:ext>
              </a:extLst>
            </p:cNvPr>
            <p:cNvSpPr/>
            <p:nvPr/>
          </p:nvSpPr>
          <p:spPr>
            <a:xfrm>
              <a:off x="5772546" y="3549027"/>
              <a:ext cx="720081" cy="720081"/>
            </a:xfrm>
            <a:prstGeom prst="ellipse">
              <a:avLst/>
            </a:prstGeom>
            <a:solidFill>
              <a:srgbClr val="8064A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Graphique 14" descr="Ville avec un remplissage uni">
            <a:extLst>
              <a:ext uri="{FF2B5EF4-FFF2-40B4-BE49-F238E27FC236}">
                <a16:creationId xmlns:a16="http://schemas.microsoft.com/office/drawing/2014/main" id="{AF968673-8AE6-B340-52CF-2095681F1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0031" y="4149741"/>
            <a:ext cx="627765" cy="627765"/>
          </a:xfrm>
          <a:prstGeom prst="rect">
            <a:avLst/>
          </a:prstGeom>
        </p:spPr>
      </p:pic>
      <p:sp>
        <p:nvSpPr>
          <p:cNvPr id="17" name="Flèche droite rayée 16">
            <a:extLst>
              <a:ext uri="{FF2B5EF4-FFF2-40B4-BE49-F238E27FC236}">
                <a16:creationId xmlns:a16="http://schemas.microsoft.com/office/drawing/2014/main" id="{61889DD4-3D88-6525-D9EC-DC4E296BCCF5}"/>
              </a:ext>
            </a:extLst>
          </p:cNvPr>
          <p:cNvSpPr/>
          <p:nvPr/>
        </p:nvSpPr>
        <p:spPr>
          <a:xfrm rot="3546768">
            <a:off x="403067" y="3742276"/>
            <a:ext cx="648072" cy="432048"/>
          </a:xfrm>
          <a:prstGeom prst="stripedRightArrow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4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1263AD-8A28-E452-E633-6BBDF5709CE0}"/>
              </a:ext>
            </a:extLst>
          </p:cNvPr>
          <p:cNvSpPr txBox="1"/>
          <p:nvPr/>
        </p:nvSpPr>
        <p:spPr>
          <a:xfrm>
            <a:off x="2267744" y="1559694"/>
            <a:ext cx="3979157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Franklin Gothic Medium" panose="020B0603020102020204" pitchFamily="34" charset="0"/>
              </a:rPr>
              <a:t>Le déclencheur : le </a:t>
            </a:r>
            <a:r>
              <a:rPr lang="fr-FR" sz="1600" dirty="0" err="1">
                <a:latin typeface="Franklin Gothic Medium" panose="020B0603020102020204" pitchFamily="34" charset="0"/>
              </a:rPr>
              <a:t>CoPil</a:t>
            </a:r>
            <a:r>
              <a:rPr lang="fr-FR" sz="1600" dirty="0">
                <a:latin typeface="Franklin Gothic Medium" panose="020B0603020102020204" pitchFamily="34" charset="0"/>
              </a:rPr>
              <a:t> ANRU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Sur le seul site ANRU qui ne démolit pas,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un projet de développement économique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à concevoir comme alternative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F14BF1-431B-532F-A9AC-C7166172ABA0}"/>
              </a:ext>
            </a:extLst>
          </p:cNvPr>
          <p:cNvSpPr txBox="1"/>
          <p:nvPr/>
        </p:nvSpPr>
        <p:spPr>
          <a:xfrm>
            <a:off x="2225216" y="2993327"/>
            <a:ext cx="237626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Franklin Gothic Medium" panose="020B0603020102020204" pitchFamily="34" charset="0"/>
              </a:rPr>
              <a:t>Repérage </a:t>
            </a:r>
          </a:p>
          <a:p>
            <a:r>
              <a:rPr lang="fr-FR" sz="1600" dirty="0">
                <a:latin typeface="Franklin Gothic Medium" panose="020B0603020102020204" pitchFamily="34" charset="0"/>
              </a:rPr>
              <a:t>de 3 champs d’intervention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2B0627-567F-C035-D960-4D8CB5827925}"/>
              </a:ext>
            </a:extLst>
          </p:cNvPr>
          <p:cNvSpPr txBox="1"/>
          <p:nvPr/>
        </p:nvSpPr>
        <p:spPr>
          <a:xfrm>
            <a:off x="2225215" y="4277801"/>
            <a:ext cx="292284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Franklin Gothic Medium" panose="020B0603020102020204" pitchFamily="34" charset="0"/>
              </a:rPr>
              <a:t>Création </a:t>
            </a:r>
          </a:p>
          <a:p>
            <a:r>
              <a:rPr lang="fr-FR" sz="1600" dirty="0">
                <a:latin typeface="Franklin Gothic Medium" panose="020B0603020102020204" pitchFamily="34" charset="0"/>
              </a:rPr>
              <a:t>de la mission ESS au GIP-DSU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90A122E3-DFBC-7215-6CF8-6AD7FA8766E3}"/>
              </a:ext>
            </a:extLst>
          </p:cNvPr>
          <p:cNvSpPr txBox="1">
            <a:spLocks/>
          </p:cNvSpPr>
          <p:nvPr/>
        </p:nvSpPr>
        <p:spPr>
          <a:xfrm>
            <a:off x="548637" y="177056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MISSION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ESS / Innovation sociale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9CB5DD0-2C57-7CB9-BEE9-E3123C979C8E}"/>
              </a:ext>
            </a:extLst>
          </p:cNvPr>
          <p:cNvSpPr txBox="1"/>
          <p:nvPr/>
        </p:nvSpPr>
        <p:spPr>
          <a:xfrm>
            <a:off x="2250859" y="5457441"/>
            <a:ext cx="3648297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Franklin Gothic Medium" panose="020B0603020102020204" pitchFamily="34" charset="0"/>
              </a:rPr>
              <a:t>Développement</a:t>
            </a:r>
          </a:p>
          <a:p>
            <a:r>
              <a:rPr lang="fr-FR" sz="1600" dirty="0">
                <a:latin typeface="Franklin Gothic Medium" panose="020B0603020102020204" pitchFamily="34" charset="0"/>
              </a:rPr>
              <a:t>de la mission ESS</a:t>
            </a:r>
          </a:p>
          <a:p>
            <a:r>
              <a:rPr lang="fr-FR" sz="1600" dirty="0">
                <a:latin typeface="Franklin Gothic Medium" panose="020B0603020102020204" pitchFamily="34" charset="0"/>
              </a:rPr>
              <a:t>dans le cadre du Contrat de ville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10AF9C8-9CEF-2C9A-AE86-C80709374CA8}"/>
              </a:ext>
            </a:extLst>
          </p:cNvPr>
          <p:cNvSpPr/>
          <p:nvPr/>
        </p:nvSpPr>
        <p:spPr>
          <a:xfrm>
            <a:off x="7101642" y="1562821"/>
            <a:ext cx="477138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36BD0E9-0C5B-9954-4400-A73A50C240E1}"/>
              </a:ext>
            </a:extLst>
          </p:cNvPr>
          <p:cNvSpPr/>
          <p:nvPr/>
        </p:nvSpPr>
        <p:spPr>
          <a:xfrm>
            <a:off x="6931385" y="1335963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88AEA2F-CCEC-C75A-B651-734F68420AB2}"/>
              </a:ext>
            </a:extLst>
          </p:cNvPr>
          <p:cNvSpPr/>
          <p:nvPr/>
        </p:nvSpPr>
        <p:spPr>
          <a:xfrm>
            <a:off x="6941295" y="2949786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F622A21-9E23-6F08-A082-EE4CC6A61580}"/>
              </a:ext>
            </a:extLst>
          </p:cNvPr>
          <p:cNvSpPr/>
          <p:nvPr/>
        </p:nvSpPr>
        <p:spPr>
          <a:xfrm>
            <a:off x="6951191" y="4637816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 descr="Scène de colline avec un remplissage uni">
            <a:extLst>
              <a:ext uri="{FF2B5EF4-FFF2-40B4-BE49-F238E27FC236}">
                <a16:creationId xmlns:a16="http://schemas.microsoft.com/office/drawing/2014/main" id="{1F565B59-569B-8CC1-0281-AE81B486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625" y="1296101"/>
            <a:ext cx="815815" cy="815815"/>
          </a:xfrm>
          <a:prstGeom prst="rect">
            <a:avLst/>
          </a:prstGeom>
        </p:spPr>
      </p:pic>
      <p:pic>
        <p:nvPicPr>
          <p:cNvPr id="17" name="Graphique 16" descr="Arrosoir avec un remplissage uni">
            <a:extLst>
              <a:ext uri="{FF2B5EF4-FFF2-40B4-BE49-F238E27FC236}">
                <a16:creationId xmlns:a16="http://schemas.microsoft.com/office/drawing/2014/main" id="{15BF7DAB-A0BA-3C40-1DBD-F9825D0BE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1385" y="2909924"/>
            <a:ext cx="914400" cy="914400"/>
          </a:xfrm>
          <a:prstGeom prst="rect">
            <a:avLst/>
          </a:prstGeom>
        </p:spPr>
      </p:pic>
      <p:pic>
        <p:nvPicPr>
          <p:cNvPr id="22" name="Graphique 21" descr="Cycle avec des personnes avec un remplissage uni">
            <a:extLst>
              <a:ext uri="{FF2B5EF4-FFF2-40B4-BE49-F238E27FC236}">
                <a16:creationId xmlns:a16="http://schemas.microsoft.com/office/drawing/2014/main" id="{1BCE87B5-A750-7EA2-A9BA-357C6CF31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7136" y="4418344"/>
            <a:ext cx="1174525" cy="11745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157349-3B2B-F511-47BD-8190D748A2CD}"/>
              </a:ext>
            </a:extLst>
          </p:cNvPr>
          <p:cNvSpPr txBox="1"/>
          <p:nvPr/>
        </p:nvSpPr>
        <p:spPr>
          <a:xfrm>
            <a:off x="6684830" y="2268983"/>
            <a:ext cx="13287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Patrimoine </a:t>
            </a:r>
          </a:p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vert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D18810-3DAA-815C-5B3B-2CFBFB58FC77}"/>
              </a:ext>
            </a:extLst>
          </p:cNvPr>
          <p:cNvSpPr txBox="1"/>
          <p:nvPr/>
        </p:nvSpPr>
        <p:spPr>
          <a:xfrm>
            <a:off x="6758056" y="3870571"/>
            <a:ext cx="13287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Agriculture maraîchère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14E0D5-3B96-FB14-22AE-AD107C75E87B}"/>
              </a:ext>
            </a:extLst>
          </p:cNvPr>
          <p:cNvSpPr txBox="1"/>
          <p:nvPr/>
        </p:nvSpPr>
        <p:spPr>
          <a:xfrm>
            <a:off x="6750069" y="5558601"/>
            <a:ext cx="13287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Circuits </a:t>
            </a:r>
          </a:p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courts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5E9113-6DC7-217C-6846-9D5D28AA8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54B83EF-89A1-BEE6-B503-D53CFE088A81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4F9249EC-2299-CA73-508E-4B2F68EC2D23}"/>
              </a:ext>
            </a:extLst>
          </p:cNvPr>
          <p:cNvSpPr/>
          <p:nvPr/>
        </p:nvSpPr>
        <p:spPr>
          <a:xfrm>
            <a:off x="1540723" y="5510342"/>
            <a:ext cx="673460" cy="673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EA9C4C0-1455-4E2F-A0CE-A798EE9F1215}"/>
              </a:ext>
            </a:extLst>
          </p:cNvPr>
          <p:cNvSpPr/>
          <p:nvPr/>
        </p:nvSpPr>
        <p:spPr>
          <a:xfrm>
            <a:off x="1515080" y="4296554"/>
            <a:ext cx="673460" cy="673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9A7A1F1-DE6E-93DB-D4B4-40998CCD79DE}"/>
              </a:ext>
            </a:extLst>
          </p:cNvPr>
          <p:cNvSpPr/>
          <p:nvPr/>
        </p:nvSpPr>
        <p:spPr>
          <a:xfrm>
            <a:off x="1515080" y="3068563"/>
            <a:ext cx="673460" cy="673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73C25D2-0F45-ECBD-EBDC-03D44223342D}"/>
              </a:ext>
            </a:extLst>
          </p:cNvPr>
          <p:cNvSpPr/>
          <p:nvPr/>
        </p:nvSpPr>
        <p:spPr>
          <a:xfrm>
            <a:off x="1509378" y="1539269"/>
            <a:ext cx="673460" cy="673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91A4900-B799-3772-C3CF-515570FAECA8}"/>
              </a:ext>
            </a:extLst>
          </p:cNvPr>
          <p:cNvCxnSpPr>
            <a:cxnSpLocks/>
          </p:cNvCxnSpPr>
          <p:nvPr/>
        </p:nvCxnSpPr>
        <p:spPr>
          <a:xfrm>
            <a:off x="1835696" y="1268760"/>
            <a:ext cx="0" cy="538973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B31702E-AFA0-FAA3-6CD1-AD996B07B97B}"/>
              </a:ext>
            </a:extLst>
          </p:cNvPr>
          <p:cNvSpPr txBox="1"/>
          <p:nvPr/>
        </p:nvSpPr>
        <p:spPr>
          <a:xfrm>
            <a:off x="1166895" y="3251405"/>
            <a:ext cx="98272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2012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FBA435-1195-B23E-ABBC-ACA6356047C1}"/>
              </a:ext>
            </a:extLst>
          </p:cNvPr>
          <p:cNvSpPr txBox="1"/>
          <p:nvPr/>
        </p:nvSpPr>
        <p:spPr>
          <a:xfrm>
            <a:off x="1161193" y="1716325"/>
            <a:ext cx="98272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D73AEB-ACA2-491A-DB61-7108037A5CF3}"/>
              </a:ext>
            </a:extLst>
          </p:cNvPr>
          <p:cNvSpPr txBox="1"/>
          <p:nvPr/>
        </p:nvSpPr>
        <p:spPr>
          <a:xfrm>
            <a:off x="1166895" y="4496633"/>
            <a:ext cx="98272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2013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6D69A28-7EFC-86D2-A8F2-DB38A75C41B0}"/>
              </a:ext>
            </a:extLst>
          </p:cNvPr>
          <p:cNvSpPr txBox="1"/>
          <p:nvPr/>
        </p:nvSpPr>
        <p:spPr>
          <a:xfrm>
            <a:off x="384083" y="5706162"/>
            <a:ext cx="179339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depuis </a:t>
            </a:r>
            <a:r>
              <a:rPr lang="fr-FR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2014 </a:t>
            </a:r>
          </a:p>
        </p:txBody>
      </p:sp>
      <p:sp>
        <p:nvSpPr>
          <p:cNvPr id="20" name="Flèche droite rayée 19">
            <a:extLst>
              <a:ext uri="{FF2B5EF4-FFF2-40B4-BE49-F238E27FC236}">
                <a16:creationId xmlns:a16="http://schemas.microsoft.com/office/drawing/2014/main" id="{10D36CD6-C392-DCEA-4368-D73C009DB8F9}"/>
              </a:ext>
            </a:extLst>
          </p:cNvPr>
          <p:cNvSpPr/>
          <p:nvPr/>
        </p:nvSpPr>
        <p:spPr>
          <a:xfrm>
            <a:off x="3637551" y="3202953"/>
            <a:ext cx="3120377" cy="46166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6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90A122E3-DFBC-7215-6CF8-6AD7FA8766E3}"/>
              </a:ext>
            </a:extLst>
          </p:cNvPr>
          <p:cNvSpPr txBox="1">
            <a:spLocks/>
          </p:cNvSpPr>
          <p:nvPr/>
        </p:nvSpPr>
        <p:spPr>
          <a:xfrm>
            <a:off x="548637" y="177056"/>
            <a:ext cx="5688526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La démarche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   « </a:t>
            </a:r>
            <a:r>
              <a:rPr lang="fr-FR" sz="3500" b="1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CULTIVONS</a:t>
            </a:r>
            <a:r>
              <a:rPr lang="fr-FR" sz="3200" b="1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 LA SOLIDARITÉ»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10AF9C8-9CEF-2C9A-AE86-C80709374CA8}"/>
              </a:ext>
            </a:extLst>
          </p:cNvPr>
          <p:cNvSpPr/>
          <p:nvPr/>
        </p:nvSpPr>
        <p:spPr>
          <a:xfrm>
            <a:off x="7335222" y="908720"/>
            <a:ext cx="477138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5E9113-6DC7-217C-6846-9D5D28AA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C011ADB-42B8-6AD6-3E8F-174E5587E732}"/>
              </a:ext>
            </a:extLst>
          </p:cNvPr>
          <p:cNvSpPr/>
          <p:nvPr/>
        </p:nvSpPr>
        <p:spPr>
          <a:xfrm>
            <a:off x="1695925" y="1489609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raphique 18" descr="Scène de colline avec un remplissage uni">
            <a:extLst>
              <a:ext uri="{FF2B5EF4-FFF2-40B4-BE49-F238E27FC236}">
                <a16:creationId xmlns:a16="http://schemas.microsoft.com/office/drawing/2014/main" id="{4E3D3C15-6F78-BF94-7817-2D5AD187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8165" y="1449747"/>
            <a:ext cx="815815" cy="81581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D1A41C-5EB6-EA73-BBEC-05D2E12C92EC}"/>
              </a:ext>
            </a:extLst>
          </p:cNvPr>
          <p:cNvSpPr txBox="1"/>
          <p:nvPr/>
        </p:nvSpPr>
        <p:spPr>
          <a:xfrm>
            <a:off x="1449370" y="2422629"/>
            <a:ext cx="132878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Circuits courts</a:t>
            </a:r>
          </a:p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&amp; agriculture urbaine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63D429E-8369-B58E-0D9D-C0299FAC8872}"/>
              </a:ext>
            </a:extLst>
          </p:cNvPr>
          <p:cNvSpPr/>
          <p:nvPr/>
        </p:nvSpPr>
        <p:spPr>
          <a:xfrm>
            <a:off x="3381104" y="1488114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B3C8E78-504F-D667-27E1-E7B8DF103813}"/>
              </a:ext>
            </a:extLst>
          </p:cNvPr>
          <p:cNvSpPr txBox="1"/>
          <p:nvPr/>
        </p:nvSpPr>
        <p:spPr>
          <a:xfrm>
            <a:off x="3128947" y="2426142"/>
            <a:ext cx="13287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Démarche participative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DC6EBFE-87C1-871F-38D9-845E602E022F}"/>
              </a:ext>
            </a:extLst>
          </p:cNvPr>
          <p:cNvSpPr/>
          <p:nvPr/>
        </p:nvSpPr>
        <p:spPr>
          <a:xfrm>
            <a:off x="5073945" y="1478269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D636C56-A244-9DA8-BCCA-30A18BE04A6E}"/>
              </a:ext>
            </a:extLst>
          </p:cNvPr>
          <p:cNvSpPr txBox="1"/>
          <p:nvPr/>
        </p:nvSpPr>
        <p:spPr>
          <a:xfrm>
            <a:off x="4827390" y="2411289"/>
            <a:ext cx="13287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Principes </a:t>
            </a:r>
          </a:p>
          <a:p>
            <a:pPr algn="ctr"/>
            <a:r>
              <a:rPr lang="fr-FR" sz="1200" dirty="0">
                <a:latin typeface="Franklin Gothic Medium" panose="020B0603020102020204" pitchFamily="34" charset="0"/>
              </a:rPr>
              <a:t>de l’ESS</a:t>
            </a:r>
          </a:p>
        </p:txBody>
      </p:sp>
      <p:pic>
        <p:nvPicPr>
          <p:cNvPr id="38" name="Graphique 37" descr="Vivats avec un remplissage uni">
            <a:extLst>
              <a:ext uri="{FF2B5EF4-FFF2-40B4-BE49-F238E27FC236}">
                <a16:creationId xmlns:a16="http://schemas.microsoft.com/office/drawing/2014/main" id="{382E58E7-07CA-A861-8B5F-F70A186E8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1312" y="1445706"/>
            <a:ext cx="914400" cy="914400"/>
          </a:xfrm>
          <a:prstGeom prst="rect">
            <a:avLst/>
          </a:prstGeom>
        </p:spPr>
      </p:pic>
      <p:pic>
        <p:nvPicPr>
          <p:cNvPr id="40" name="Graphique 39" descr="Pièces de puzzle avec un remplissage uni">
            <a:extLst>
              <a:ext uri="{FF2B5EF4-FFF2-40B4-BE49-F238E27FC236}">
                <a16:creationId xmlns:a16="http://schemas.microsoft.com/office/drawing/2014/main" id="{816CA347-3591-994B-AFD5-A738A4FB3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9286" y="1398546"/>
            <a:ext cx="914400" cy="91440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344B36F-203F-1A9A-258B-B144B09BFF12}"/>
              </a:ext>
            </a:extLst>
          </p:cNvPr>
          <p:cNvSpPr txBox="1"/>
          <p:nvPr/>
        </p:nvSpPr>
        <p:spPr>
          <a:xfrm>
            <a:off x="1619672" y="3092737"/>
            <a:ext cx="4863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Pour faire émerger des ACTIONS INNOVANTES </a:t>
            </a:r>
          </a:p>
          <a:p>
            <a:r>
              <a:rPr lang="fr-FR" sz="1800" b="1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sur le plan social comme sur le plan économique </a:t>
            </a:r>
            <a:endParaRPr lang="fr-FR" b="1" dirty="0">
              <a:solidFill>
                <a:srgbClr val="8064A2"/>
              </a:solidFill>
            </a:endParaRPr>
          </a:p>
        </p:txBody>
      </p:sp>
      <p:sp>
        <p:nvSpPr>
          <p:cNvPr id="42" name="Flèche droite rayée 41">
            <a:extLst>
              <a:ext uri="{FF2B5EF4-FFF2-40B4-BE49-F238E27FC236}">
                <a16:creationId xmlns:a16="http://schemas.microsoft.com/office/drawing/2014/main" id="{EEAB0478-2764-51AF-A85D-17830E3A1DA4}"/>
              </a:ext>
            </a:extLst>
          </p:cNvPr>
          <p:cNvSpPr/>
          <p:nvPr/>
        </p:nvSpPr>
        <p:spPr>
          <a:xfrm>
            <a:off x="545705" y="2743159"/>
            <a:ext cx="1073719" cy="13454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21881A1-4D1B-1F3C-775C-51477585E217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A035427D-1EE8-F4E1-B1AB-21D0576C2BCF}"/>
              </a:ext>
            </a:extLst>
          </p:cNvPr>
          <p:cNvSpPr txBox="1"/>
          <p:nvPr/>
        </p:nvSpPr>
        <p:spPr>
          <a:xfrm>
            <a:off x="2746836" y="164056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Franklin Gothic Medium" panose="020B0603020102020204" pitchFamily="34" charset="0"/>
              </a:rPr>
              <a:t>+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3F1AE85-17B6-880E-FFE9-18FC6DCD1563}"/>
              </a:ext>
            </a:extLst>
          </p:cNvPr>
          <p:cNvSpPr txBox="1"/>
          <p:nvPr/>
        </p:nvSpPr>
        <p:spPr>
          <a:xfrm>
            <a:off x="4517008" y="162922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Franklin Gothic Medium" panose="020B0603020102020204" pitchFamily="34" charset="0"/>
              </a:rPr>
              <a:t>+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DDA9D14-1777-9CA5-6C80-FE6BB6D6976B}"/>
              </a:ext>
            </a:extLst>
          </p:cNvPr>
          <p:cNvSpPr txBox="1"/>
          <p:nvPr/>
        </p:nvSpPr>
        <p:spPr>
          <a:xfrm>
            <a:off x="1558802" y="3797001"/>
            <a:ext cx="4678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travail sur 3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Avec des habitants, des associations et des acteurs institutionnels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Autour 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a valorisation du patrimoine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la consommation responsable et saine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 développement socio-économique durable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la place historique du maraichage dans le quartier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en lien avec le travail de la Politique de la ville sur la santé et l’éducation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C3F123-7CAE-695D-DFAB-E08CEF1B9A62}"/>
              </a:ext>
            </a:extLst>
          </p:cNvPr>
          <p:cNvSpPr txBox="1"/>
          <p:nvPr/>
        </p:nvSpPr>
        <p:spPr>
          <a:xfrm>
            <a:off x="735651" y="3090867"/>
            <a:ext cx="71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2013</a:t>
            </a:r>
          </a:p>
          <a:p>
            <a:r>
              <a:rPr lang="fr-FR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930AD3F-D3DA-DF99-B7FD-525A5150D51D}"/>
              </a:ext>
            </a:extLst>
          </p:cNvPr>
          <p:cNvSpPr/>
          <p:nvPr/>
        </p:nvSpPr>
        <p:spPr>
          <a:xfrm>
            <a:off x="7402157" y="1133466"/>
            <a:ext cx="507096" cy="5070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09BD420-3057-614A-ABC3-444FC0DE02FE}"/>
              </a:ext>
            </a:extLst>
          </p:cNvPr>
          <p:cNvSpPr txBox="1">
            <a:spLocks/>
          </p:cNvSpPr>
          <p:nvPr/>
        </p:nvSpPr>
        <p:spPr>
          <a:xfrm>
            <a:off x="6542591" y="752425"/>
            <a:ext cx="2188892" cy="5536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vec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Le repérage des besoins par le dialogue avec les habitants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Des projets portés par des collectifs locaux, associatifs ou non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 Des projets profitables aux habitants du QPV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 Avec des objectifs mesurables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46E605-D17F-0C96-CECD-C486639A6238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Les 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C284FD-5822-479A-8ABB-F0FA7883191C}"/>
              </a:ext>
            </a:extLst>
          </p:cNvPr>
          <p:cNvSpPr txBox="1"/>
          <p:nvPr/>
        </p:nvSpPr>
        <p:spPr>
          <a:xfrm>
            <a:off x="6625602" y="1180563"/>
            <a:ext cx="193224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64A2"/>
                </a:solidFill>
                <a:latin typeface="+mj-lt"/>
              </a:rPr>
              <a:t>Jardin partagé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1DC67EE-0BD3-62DA-0C76-E32CBAEF6E6A}"/>
              </a:ext>
            </a:extLst>
          </p:cNvPr>
          <p:cNvGrpSpPr/>
          <p:nvPr/>
        </p:nvGrpSpPr>
        <p:grpSpPr>
          <a:xfrm>
            <a:off x="94973" y="1042560"/>
            <a:ext cx="5504003" cy="2414982"/>
            <a:chOff x="494284" y="1733289"/>
            <a:chExt cx="6815845" cy="2990577"/>
          </a:xfrm>
          <a:solidFill>
            <a:schemeClr val="bg1">
              <a:lumMod val="75000"/>
            </a:schemeClr>
          </a:solidFill>
        </p:grpSpPr>
        <p:pic>
          <p:nvPicPr>
            <p:cNvPr id="9" name="Graphique 8" descr="Bâtiment contour">
              <a:extLst>
                <a:ext uri="{FF2B5EF4-FFF2-40B4-BE49-F238E27FC236}">
                  <a16:creationId xmlns:a16="http://schemas.microsoft.com/office/drawing/2014/main" id="{F78339F5-9031-C20D-AEEB-5982888A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284" y="1733289"/>
              <a:ext cx="3079463" cy="2990577"/>
            </a:xfrm>
            <a:prstGeom prst="rect">
              <a:avLst/>
            </a:prstGeom>
          </p:spPr>
        </p:pic>
        <p:pic>
          <p:nvPicPr>
            <p:cNvPr id="10" name="Graphique 9" descr="Bâtiment contour">
              <a:extLst>
                <a:ext uri="{FF2B5EF4-FFF2-40B4-BE49-F238E27FC236}">
                  <a16:creationId xmlns:a16="http://schemas.microsoft.com/office/drawing/2014/main" id="{E4C2E854-C076-7186-B13A-AD7A265E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012" y="1733289"/>
              <a:ext cx="2990577" cy="2990577"/>
            </a:xfrm>
            <a:prstGeom prst="rect">
              <a:avLst/>
            </a:prstGeom>
          </p:spPr>
        </p:pic>
        <p:pic>
          <p:nvPicPr>
            <p:cNvPr id="11" name="Graphique 10" descr="Bâtiment contour">
              <a:extLst>
                <a:ext uri="{FF2B5EF4-FFF2-40B4-BE49-F238E27FC236}">
                  <a16:creationId xmlns:a16="http://schemas.microsoft.com/office/drawing/2014/main" id="{9DA5A413-4DD8-9B3B-3FEB-6183B8C9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7824" y="1733289"/>
              <a:ext cx="3079463" cy="2990577"/>
            </a:xfrm>
            <a:prstGeom prst="rect">
              <a:avLst/>
            </a:prstGeom>
          </p:spPr>
        </p:pic>
        <p:pic>
          <p:nvPicPr>
            <p:cNvPr id="12" name="Graphique 11" descr="Bâtiment contour">
              <a:extLst>
                <a:ext uri="{FF2B5EF4-FFF2-40B4-BE49-F238E27FC236}">
                  <a16:creationId xmlns:a16="http://schemas.microsoft.com/office/drawing/2014/main" id="{35B5264F-96C5-593C-9AC4-5B962431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666" y="1733289"/>
              <a:ext cx="3079463" cy="2990577"/>
            </a:xfrm>
            <a:prstGeom prst="rect">
              <a:avLst/>
            </a:prstGeom>
          </p:spPr>
        </p:pic>
      </p:grpSp>
      <p:cxnSp>
        <p:nvCxnSpPr>
          <p:cNvPr id="26" name="Connecteur en arc 25">
            <a:extLst>
              <a:ext uri="{FF2B5EF4-FFF2-40B4-BE49-F238E27FC236}">
                <a16:creationId xmlns:a16="http://schemas.microsoft.com/office/drawing/2014/main" id="{6714A25F-2B54-14BC-1169-4265DB371C25}"/>
              </a:ext>
            </a:extLst>
          </p:cNvPr>
          <p:cNvCxnSpPr>
            <a:cxnSpLocks/>
            <a:stCxn id="20" idx="1"/>
            <a:endCxn id="146" idx="1"/>
          </p:cNvCxnSpPr>
          <p:nvPr/>
        </p:nvCxnSpPr>
        <p:spPr>
          <a:xfrm rot="10800000" flipV="1">
            <a:off x="1728718" y="744409"/>
            <a:ext cx="4896885" cy="3327352"/>
          </a:xfrm>
          <a:prstGeom prst="curvedConnector3">
            <a:avLst>
              <a:gd name="adj1" fmla="val 107842"/>
            </a:avLst>
          </a:prstGeom>
          <a:ln w="50800">
            <a:solidFill>
              <a:srgbClr val="8064A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Graphique 130" descr="Bâtiment contour">
            <a:extLst>
              <a:ext uri="{FF2B5EF4-FFF2-40B4-BE49-F238E27FC236}">
                <a16:creationId xmlns:a16="http://schemas.microsoft.com/office/drawing/2014/main" id="{897BB34E-DC3A-3A57-201A-ECB5CB493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743" y="3948520"/>
            <a:ext cx="2486760" cy="2058850"/>
          </a:xfrm>
          <a:prstGeom prst="rect">
            <a:avLst/>
          </a:prstGeom>
        </p:spPr>
      </p:pic>
      <p:grpSp>
        <p:nvGrpSpPr>
          <p:cNvPr id="59" name="Groupe 58">
            <a:extLst>
              <a:ext uri="{FF2B5EF4-FFF2-40B4-BE49-F238E27FC236}">
                <a16:creationId xmlns:a16="http://schemas.microsoft.com/office/drawing/2014/main" id="{9FC3243A-782F-5B58-CF6B-9AFCF4BC566D}"/>
              </a:ext>
            </a:extLst>
          </p:cNvPr>
          <p:cNvGrpSpPr/>
          <p:nvPr/>
        </p:nvGrpSpPr>
        <p:grpSpPr>
          <a:xfrm>
            <a:off x="1573294" y="3450071"/>
            <a:ext cx="1676382" cy="1294317"/>
            <a:chOff x="1573294" y="3450071"/>
            <a:chExt cx="1676382" cy="1294317"/>
          </a:xfrm>
        </p:grpSpPr>
        <p:sp>
          <p:nvSpPr>
            <p:cNvPr id="146" name="Trapèze 145">
              <a:extLst>
                <a:ext uri="{FF2B5EF4-FFF2-40B4-BE49-F238E27FC236}">
                  <a16:creationId xmlns:a16="http://schemas.microsoft.com/office/drawing/2014/main" id="{DBDC82F3-D073-68C7-92A9-A5EE400D361F}"/>
                </a:ext>
              </a:extLst>
            </p:cNvPr>
            <p:cNvSpPr/>
            <p:nvPr/>
          </p:nvSpPr>
          <p:spPr>
            <a:xfrm>
              <a:off x="1573294" y="3450071"/>
              <a:ext cx="1676382" cy="1243380"/>
            </a:xfrm>
            <a:custGeom>
              <a:avLst/>
              <a:gdLst>
                <a:gd name="connsiteX0" fmla="*/ 0 w 1676382"/>
                <a:gd name="connsiteY0" fmla="*/ 1243380 h 1243380"/>
                <a:gd name="connsiteX1" fmla="*/ 106723 w 1676382"/>
                <a:gd name="connsiteY1" fmla="*/ 816486 h 1243380"/>
                <a:gd name="connsiteX2" fmla="*/ 210338 w 1676382"/>
                <a:gd name="connsiteY2" fmla="*/ 402026 h 1243380"/>
                <a:gd name="connsiteX3" fmla="*/ 310845 w 1676382"/>
                <a:gd name="connsiteY3" fmla="*/ 0 h 1243380"/>
                <a:gd name="connsiteX4" fmla="*/ 848738 w 1676382"/>
                <a:gd name="connsiteY4" fmla="*/ 0 h 1243380"/>
                <a:gd name="connsiteX5" fmla="*/ 1365537 w 1676382"/>
                <a:gd name="connsiteY5" fmla="*/ 0 h 1243380"/>
                <a:gd name="connsiteX6" fmla="*/ 1459827 w 1676382"/>
                <a:gd name="connsiteY6" fmla="*/ 377159 h 1243380"/>
                <a:gd name="connsiteX7" fmla="*/ 1557225 w 1676382"/>
                <a:gd name="connsiteY7" fmla="*/ 766751 h 1243380"/>
                <a:gd name="connsiteX8" fmla="*/ 1676382 w 1676382"/>
                <a:gd name="connsiteY8" fmla="*/ 1243380 h 1243380"/>
                <a:gd name="connsiteX9" fmla="*/ 1084060 w 1676382"/>
                <a:gd name="connsiteY9" fmla="*/ 1243380 h 1243380"/>
                <a:gd name="connsiteX10" fmla="*/ 508503 w 1676382"/>
                <a:gd name="connsiteY10" fmla="*/ 1243380 h 1243380"/>
                <a:gd name="connsiteX11" fmla="*/ 0 w 1676382"/>
                <a:gd name="connsiteY11" fmla="*/ 1243380 h 124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382" h="1243380" fill="none" extrusionOk="0">
                  <a:moveTo>
                    <a:pt x="0" y="1243380"/>
                  </a:moveTo>
                  <a:cubicBezTo>
                    <a:pt x="-12544" y="1079664"/>
                    <a:pt x="116113" y="920337"/>
                    <a:pt x="106723" y="816486"/>
                  </a:cubicBezTo>
                  <a:cubicBezTo>
                    <a:pt x="97334" y="712635"/>
                    <a:pt x="195708" y="524992"/>
                    <a:pt x="210338" y="402026"/>
                  </a:cubicBezTo>
                  <a:cubicBezTo>
                    <a:pt x="224968" y="279060"/>
                    <a:pt x="302495" y="203073"/>
                    <a:pt x="310845" y="0"/>
                  </a:cubicBezTo>
                  <a:cubicBezTo>
                    <a:pt x="512087" y="-52446"/>
                    <a:pt x="676539" y="6429"/>
                    <a:pt x="848738" y="0"/>
                  </a:cubicBezTo>
                  <a:cubicBezTo>
                    <a:pt x="1020937" y="-6429"/>
                    <a:pt x="1249324" y="50034"/>
                    <a:pt x="1365537" y="0"/>
                  </a:cubicBezTo>
                  <a:cubicBezTo>
                    <a:pt x="1455359" y="168508"/>
                    <a:pt x="1421536" y="263136"/>
                    <a:pt x="1459827" y="377159"/>
                  </a:cubicBezTo>
                  <a:cubicBezTo>
                    <a:pt x="1498118" y="491182"/>
                    <a:pt x="1484658" y="654985"/>
                    <a:pt x="1557225" y="766751"/>
                  </a:cubicBezTo>
                  <a:cubicBezTo>
                    <a:pt x="1629792" y="878518"/>
                    <a:pt x="1577559" y="1057023"/>
                    <a:pt x="1676382" y="1243380"/>
                  </a:cubicBezTo>
                  <a:cubicBezTo>
                    <a:pt x="1551708" y="1251228"/>
                    <a:pt x="1211759" y="1237929"/>
                    <a:pt x="1084060" y="1243380"/>
                  </a:cubicBezTo>
                  <a:cubicBezTo>
                    <a:pt x="956361" y="1248831"/>
                    <a:pt x="689617" y="1231671"/>
                    <a:pt x="508503" y="1243380"/>
                  </a:cubicBezTo>
                  <a:cubicBezTo>
                    <a:pt x="327389" y="1255089"/>
                    <a:pt x="126097" y="1220268"/>
                    <a:pt x="0" y="1243380"/>
                  </a:cubicBezTo>
                  <a:close/>
                </a:path>
                <a:path w="1676382" h="1243380" stroke="0" extrusionOk="0">
                  <a:moveTo>
                    <a:pt x="0" y="1243380"/>
                  </a:moveTo>
                  <a:cubicBezTo>
                    <a:pt x="-852" y="1089717"/>
                    <a:pt x="81902" y="985014"/>
                    <a:pt x="100507" y="841354"/>
                  </a:cubicBezTo>
                  <a:cubicBezTo>
                    <a:pt x="119111" y="697694"/>
                    <a:pt x="178349" y="614645"/>
                    <a:pt x="194796" y="464195"/>
                  </a:cubicBezTo>
                  <a:cubicBezTo>
                    <a:pt x="211244" y="313745"/>
                    <a:pt x="294899" y="148961"/>
                    <a:pt x="310845" y="0"/>
                  </a:cubicBezTo>
                  <a:cubicBezTo>
                    <a:pt x="420324" y="-38934"/>
                    <a:pt x="698269" y="37992"/>
                    <a:pt x="827644" y="0"/>
                  </a:cubicBezTo>
                  <a:cubicBezTo>
                    <a:pt x="957019" y="-37992"/>
                    <a:pt x="1215382" y="22610"/>
                    <a:pt x="1365537" y="0"/>
                  </a:cubicBezTo>
                  <a:cubicBezTo>
                    <a:pt x="1414324" y="148438"/>
                    <a:pt x="1406446" y="265303"/>
                    <a:pt x="1462935" y="389592"/>
                  </a:cubicBezTo>
                  <a:cubicBezTo>
                    <a:pt x="1519424" y="513881"/>
                    <a:pt x="1504560" y="638890"/>
                    <a:pt x="1560333" y="779185"/>
                  </a:cubicBezTo>
                  <a:cubicBezTo>
                    <a:pt x="1616106" y="919480"/>
                    <a:pt x="1592922" y="1105645"/>
                    <a:pt x="1676382" y="1243380"/>
                  </a:cubicBezTo>
                  <a:cubicBezTo>
                    <a:pt x="1566634" y="1295265"/>
                    <a:pt x="1418116" y="1226825"/>
                    <a:pt x="1167879" y="1243380"/>
                  </a:cubicBezTo>
                  <a:cubicBezTo>
                    <a:pt x="917642" y="1259935"/>
                    <a:pt x="843773" y="1230264"/>
                    <a:pt x="625849" y="1243380"/>
                  </a:cubicBezTo>
                  <a:cubicBezTo>
                    <a:pt x="407925" y="1256496"/>
                    <a:pt x="304690" y="1181755"/>
                    <a:pt x="0" y="1243380"/>
                  </a:cubicBezTo>
                  <a:close/>
                </a:path>
              </a:pathLst>
            </a:custGeom>
            <a:solidFill>
              <a:srgbClr val="C3D161"/>
            </a:solidFill>
            <a:ln w="50800">
              <a:solidFill>
                <a:srgbClr val="C3D16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trapezoi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6A6FDD06-0B4F-C561-A32B-482DF7B74FFE}"/>
                </a:ext>
              </a:extLst>
            </p:cNvPr>
            <p:cNvSpPr/>
            <p:nvPr/>
          </p:nvSpPr>
          <p:spPr>
            <a:xfrm>
              <a:off x="1950659" y="3624683"/>
              <a:ext cx="834677" cy="83467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Graphique 3" descr="Arrosoir avec un remplissage uni">
              <a:extLst>
                <a:ext uri="{FF2B5EF4-FFF2-40B4-BE49-F238E27FC236}">
                  <a16:creationId xmlns:a16="http://schemas.microsoft.com/office/drawing/2014/main" id="{93CAAEFA-8B11-874C-64D1-56AC6FF87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5693" y="3501008"/>
              <a:ext cx="1243380" cy="1243380"/>
            </a:xfrm>
            <a:prstGeom prst="rect">
              <a:avLst/>
            </a:prstGeom>
          </p:spPr>
        </p:pic>
      </p:grpSp>
      <p:pic>
        <p:nvPicPr>
          <p:cNvPr id="157" name="Graphique 156" descr="Bâtiment contour">
            <a:extLst>
              <a:ext uri="{FF2B5EF4-FFF2-40B4-BE49-F238E27FC236}">
                <a16:creationId xmlns:a16="http://schemas.microsoft.com/office/drawing/2014/main" id="{00C55B7C-7536-A43E-DD75-E9B95069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2508" y="4328224"/>
            <a:ext cx="2486760" cy="2058850"/>
          </a:xfrm>
          <a:prstGeom prst="rect">
            <a:avLst/>
          </a:prstGeom>
        </p:spPr>
      </p:pic>
      <p:pic>
        <p:nvPicPr>
          <p:cNvPr id="156" name="Graphique 155" descr="Bâtiment contour">
            <a:extLst>
              <a:ext uri="{FF2B5EF4-FFF2-40B4-BE49-F238E27FC236}">
                <a16:creationId xmlns:a16="http://schemas.microsoft.com/office/drawing/2014/main" id="{75F3E1C4-CA9E-22D3-9314-A1370D0A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535" y="2453553"/>
            <a:ext cx="2486760" cy="2058850"/>
          </a:xfrm>
          <a:prstGeom prst="rect">
            <a:avLst/>
          </a:prstGeom>
        </p:spPr>
      </p:pic>
      <p:pic>
        <p:nvPicPr>
          <p:cNvPr id="176" name="Graphique 175" descr="Maison contour">
            <a:extLst>
              <a:ext uri="{FF2B5EF4-FFF2-40B4-BE49-F238E27FC236}">
                <a16:creationId xmlns:a16="http://schemas.microsoft.com/office/drawing/2014/main" id="{5DE43008-8BBA-9E55-1A06-C79E87C36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1905" y="5645151"/>
            <a:ext cx="1168606" cy="1168606"/>
          </a:xfrm>
          <a:prstGeom prst="rect">
            <a:avLst/>
          </a:prstGeom>
        </p:spPr>
      </p:pic>
      <p:pic>
        <p:nvPicPr>
          <p:cNvPr id="177" name="Graphique 176" descr="Maison contour">
            <a:extLst>
              <a:ext uri="{FF2B5EF4-FFF2-40B4-BE49-F238E27FC236}">
                <a16:creationId xmlns:a16="http://schemas.microsoft.com/office/drawing/2014/main" id="{42884693-DF1A-80A4-8F4B-AE776F6B3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0775" y="5672592"/>
            <a:ext cx="1168606" cy="1168606"/>
          </a:xfrm>
          <a:prstGeom prst="rect">
            <a:avLst/>
          </a:prstGeom>
        </p:spPr>
      </p:pic>
      <p:pic>
        <p:nvPicPr>
          <p:cNvPr id="178" name="Graphique 177" descr="Maison contour">
            <a:extLst>
              <a:ext uri="{FF2B5EF4-FFF2-40B4-BE49-F238E27FC236}">
                <a16:creationId xmlns:a16="http://schemas.microsoft.com/office/drawing/2014/main" id="{35C7267A-8326-23D9-9FDD-A33AE9DE1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6184" y="4736917"/>
            <a:ext cx="1168606" cy="1168606"/>
          </a:xfrm>
          <a:prstGeom prst="rect">
            <a:avLst/>
          </a:prstGeom>
        </p:spPr>
      </p:pic>
      <p:pic>
        <p:nvPicPr>
          <p:cNvPr id="20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337DDF9-249E-5BA6-C759-D2785F1DD6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" r="3307" b="2011"/>
          <a:stretch/>
        </p:blipFill>
        <p:spPr>
          <a:xfrm>
            <a:off x="6625602" y="364073"/>
            <a:ext cx="1932244" cy="760672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D3500190-E454-EA07-7346-683BF4816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0C58A827-87F7-C06B-451C-C5A28BEFE188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83F39A-A5BC-A921-5063-F92EDDA34A80}"/>
              </a:ext>
            </a:extLst>
          </p:cNvPr>
          <p:cNvSpPr txBox="1"/>
          <p:nvPr/>
        </p:nvSpPr>
        <p:spPr>
          <a:xfrm>
            <a:off x="5957720" y="4070682"/>
            <a:ext cx="2646728" cy="144655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Projet de c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o-construction </a:t>
            </a:r>
          </a:p>
          <a:p>
            <a:pPr algn="ctr"/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 projet </a:t>
            </a:r>
          </a:p>
          <a:p>
            <a:pPr algn="ctr"/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FERME URBAINE </a:t>
            </a:r>
          </a:p>
          <a:p>
            <a:pPr algn="ctr"/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PÉDAGOGIQUE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(lieu d’innovation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d’insertion)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CDBFAAA-D155-1275-F67A-EAEB9927A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428" r="3928"/>
          <a:stretch/>
        </p:blipFill>
        <p:spPr>
          <a:xfrm>
            <a:off x="4741037" y="466547"/>
            <a:ext cx="4216741" cy="1716699"/>
          </a:xfrm>
          <a:prstGeom prst="rect">
            <a:avLst/>
          </a:prstGeom>
        </p:spPr>
      </p:pic>
      <p:sp>
        <p:nvSpPr>
          <p:cNvPr id="7" name="Nuage 6">
            <a:extLst>
              <a:ext uri="{FF2B5EF4-FFF2-40B4-BE49-F238E27FC236}">
                <a16:creationId xmlns:a16="http://schemas.microsoft.com/office/drawing/2014/main" id="{0F8B5B81-5444-FA16-0C07-F997816172F9}"/>
              </a:ext>
            </a:extLst>
          </p:cNvPr>
          <p:cNvSpPr/>
          <p:nvPr/>
        </p:nvSpPr>
        <p:spPr>
          <a:xfrm>
            <a:off x="1610993" y="507737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984344-7614-487A-A11E-94D4FA4AC0FB}"/>
              </a:ext>
            </a:extLst>
          </p:cNvPr>
          <p:cNvSpPr txBox="1"/>
          <p:nvPr/>
        </p:nvSpPr>
        <p:spPr>
          <a:xfrm>
            <a:off x="809260" y="507737"/>
            <a:ext cx="281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émarches participatives de jardins urbains</a:t>
            </a:r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23C00F23-C26F-9EB6-4407-DCF2683AFCCC}"/>
              </a:ext>
            </a:extLst>
          </p:cNvPr>
          <p:cNvSpPr/>
          <p:nvPr/>
        </p:nvSpPr>
        <p:spPr>
          <a:xfrm>
            <a:off x="1299975" y="1769174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7A0472-B5C9-C6FA-E127-93910B443F7D}"/>
              </a:ext>
            </a:extLst>
          </p:cNvPr>
          <p:cNvSpPr txBox="1"/>
          <p:nvPr/>
        </p:nvSpPr>
        <p:spPr>
          <a:xfrm>
            <a:off x="418225" y="1764460"/>
            <a:ext cx="3125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Lancé en 2015</a:t>
            </a:r>
          </a:p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 500 m</a:t>
            </a:r>
            <a:r>
              <a:rPr lang="fr-FR" sz="1800" b="1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pied d’immeuble</a:t>
            </a:r>
          </a:p>
        </p:txBody>
      </p:sp>
      <p:sp>
        <p:nvSpPr>
          <p:cNvPr id="17" name="Nuage 16">
            <a:extLst>
              <a:ext uri="{FF2B5EF4-FFF2-40B4-BE49-F238E27FC236}">
                <a16:creationId xmlns:a16="http://schemas.microsoft.com/office/drawing/2014/main" id="{928A5A38-C1F4-C8DC-8D3F-D077521108E2}"/>
              </a:ext>
            </a:extLst>
          </p:cNvPr>
          <p:cNvSpPr/>
          <p:nvPr/>
        </p:nvSpPr>
        <p:spPr>
          <a:xfrm>
            <a:off x="1519908" y="2927757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751202-6D69-832D-AF2B-ED8FEB7B8A5D}"/>
              </a:ext>
            </a:extLst>
          </p:cNvPr>
          <p:cNvSpPr txBox="1"/>
          <p:nvPr/>
        </p:nvSpPr>
        <p:spPr>
          <a:xfrm>
            <a:off x="282218" y="2853622"/>
            <a:ext cx="3805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ccessible à tous : habitants, écoles, collèges, centres de loisirs, lycées agricoles, services civiques</a:t>
            </a:r>
          </a:p>
        </p:txBody>
      </p:sp>
      <p:sp>
        <p:nvSpPr>
          <p:cNvPr id="20" name="Nuage 19">
            <a:extLst>
              <a:ext uri="{FF2B5EF4-FFF2-40B4-BE49-F238E27FC236}">
                <a16:creationId xmlns:a16="http://schemas.microsoft.com/office/drawing/2014/main" id="{63FFC31A-E163-CFAB-A81A-A745A748B846}"/>
              </a:ext>
            </a:extLst>
          </p:cNvPr>
          <p:cNvSpPr/>
          <p:nvPr/>
        </p:nvSpPr>
        <p:spPr>
          <a:xfrm>
            <a:off x="1790453" y="4171050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F6ED20-01CE-EDA9-E525-0738E16BE928}"/>
              </a:ext>
            </a:extLst>
          </p:cNvPr>
          <p:cNvSpPr txBox="1"/>
          <p:nvPr/>
        </p:nvSpPr>
        <p:spPr>
          <a:xfrm>
            <a:off x="755901" y="4203908"/>
            <a:ext cx="3243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Création du jardin pédagogique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l’école BRANA en 2016</a:t>
            </a:r>
            <a:endParaRPr lang="fr-FR" b="1" dirty="0"/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F274FECD-E509-E9C8-5EE1-A7E8F39A3AD0}"/>
              </a:ext>
            </a:extLst>
          </p:cNvPr>
          <p:cNvSpPr/>
          <p:nvPr/>
        </p:nvSpPr>
        <p:spPr>
          <a:xfrm>
            <a:off x="2576473" y="544786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0A82E2D-AAEA-C50B-9834-40CB88DC8DBE}"/>
              </a:ext>
            </a:extLst>
          </p:cNvPr>
          <p:cNvSpPr txBox="1"/>
          <p:nvPr/>
        </p:nvSpPr>
        <p:spPr>
          <a:xfrm>
            <a:off x="1526627" y="5445224"/>
            <a:ext cx="335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estion du terrain du projet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ferme urbaine « La Pérouille »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17A833-0C66-6105-88AD-228C5DF88704}"/>
              </a:ext>
            </a:extLst>
          </p:cNvPr>
          <p:cNvSpPr txBox="1"/>
          <p:nvPr/>
        </p:nvSpPr>
        <p:spPr>
          <a:xfrm>
            <a:off x="5957720" y="2276872"/>
            <a:ext cx="264672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Jardin partagé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DB6767F-CF56-33F5-7B48-B25F2D0C54EF}"/>
              </a:ext>
            </a:extLst>
          </p:cNvPr>
          <p:cNvSpPr/>
          <p:nvPr/>
        </p:nvSpPr>
        <p:spPr>
          <a:xfrm>
            <a:off x="5957717" y="2996952"/>
            <a:ext cx="2646728" cy="92333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7F44C0-AD17-1785-7558-438CC60BB7E8}"/>
              </a:ext>
            </a:extLst>
          </p:cNvPr>
          <p:cNvSpPr txBox="1"/>
          <p:nvPr/>
        </p:nvSpPr>
        <p:spPr>
          <a:xfrm>
            <a:off x="5957720" y="2996952"/>
            <a:ext cx="2646728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2 ETP</a:t>
            </a:r>
          </a:p>
          <a:p>
            <a:pPr algn="ctr"/>
            <a:r>
              <a:rPr lang="fr-FR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+ vacataires</a:t>
            </a:r>
          </a:p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 </a:t>
            </a:r>
            <a:r>
              <a:rPr lang="fr-FR" b="1" i="0" u="none" strike="noStrike" dirty="0">
                <a:solidFill>
                  <a:srgbClr val="8064A2"/>
                </a:solidFill>
                <a:effectLst/>
                <a:latin typeface="Open Sans" panose="020B0606030504020204" pitchFamily="34" charset="0"/>
              </a:rPr>
              <a:t>≃ </a:t>
            </a:r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50 bénévoles réguliers</a:t>
            </a:r>
            <a:endParaRPr lang="fr-FR" b="1" i="0" u="none" strike="noStrike" dirty="0">
              <a:solidFill>
                <a:srgbClr val="8064A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C284FD-5822-479A-8ABB-F0FA7883191C}"/>
              </a:ext>
            </a:extLst>
          </p:cNvPr>
          <p:cNvSpPr txBox="1"/>
          <p:nvPr/>
        </p:nvSpPr>
        <p:spPr>
          <a:xfrm>
            <a:off x="6625602" y="1180563"/>
            <a:ext cx="193224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Jardin partagé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3068EE-827C-3A05-1EDA-E9E367F931FD}"/>
              </a:ext>
            </a:extLst>
          </p:cNvPr>
          <p:cNvSpPr txBox="1"/>
          <p:nvPr/>
        </p:nvSpPr>
        <p:spPr>
          <a:xfrm>
            <a:off x="6663905" y="2700777"/>
            <a:ext cx="195230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Lieu de restauration associatif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1DC67EE-0BD3-62DA-0C76-E32CBAEF6E6A}"/>
              </a:ext>
            </a:extLst>
          </p:cNvPr>
          <p:cNvGrpSpPr/>
          <p:nvPr/>
        </p:nvGrpSpPr>
        <p:grpSpPr>
          <a:xfrm>
            <a:off x="94973" y="1042560"/>
            <a:ext cx="5504003" cy="2414982"/>
            <a:chOff x="494284" y="1733289"/>
            <a:chExt cx="6815845" cy="2990577"/>
          </a:xfrm>
          <a:solidFill>
            <a:schemeClr val="bg1">
              <a:lumMod val="75000"/>
            </a:schemeClr>
          </a:solidFill>
        </p:grpSpPr>
        <p:pic>
          <p:nvPicPr>
            <p:cNvPr id="9" name="Graphique 8" descr="Bâtiment contour">
              <a:extLst>
                <a:ext uri="{FF2B5EF4-FFF2-40B4-BE49-F238E27FC236}">
                  <a16:creationId xmlns:a16="http://schemas.microsoft.com/office/drawing/2014/main" id="{F78339F5-9031-C20D-AEEB-5982888A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284" y="1733289"/>
              <a:ext cx="3079463" cy="2990577"/>
            </a:xfrm>
            <a:prstGeom prst="rect">
              <a:avLst/>
            </a:prstGeom>
          </p:spPr>
        </p:pic>
        <p:pic>
          <p:nvPicPr>
            <p:cNvPr id="10" name="Graphique 9" descr="Bâtiment contour">
              <a:extLst>
                <a:ext uri="{FF2B5EF4-FFF2-40B4-BE49-F238E27FC236}">
                  <a16:creationId xmlns:a16="http://schemas.microsoft.com/office/drawing/2014/main" id="{E4C2E854-C076-7186-B13A-AD7A265E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012" y="1733289"/>
              <a:ext cx="2990577" cy="2990577"/>
            </a:xfrm>
            <a:prstGeom prst="rect">
              <a:avLst/>
            </a:prstGeom>
          </p:spPr>
        </p:pic>
        <p:pic>
          <p:nvPicPr>
            <p:cNvPr id="11" name="Graphique 10" descr="Bâtiment contour">
              <a:extLst>
                <a:ext uri="{FF2B5EF4-FFF2-40B4-BE49-F238E27FC236}">
                  <a16:creationId xmlns:a16="http://schemas.microsoft.com/office/drawing/2014/main" id="{9DA5A413-4DD8-9B3B-3FEB-6183B8C9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7824" y="1733289"/>
              <a:ext cx="3079463" cy="2990577"/>
            </a:xfrm>
            <a:prstGeom prst="rect">
              <a:avLst/>
            </a:prstGeom>
          </p:spPr>
        </p:pic>
        <p:pic>
          <p:nvPicPr>
            <p:cNvPr id="12" name="Graphique 11" descr="Bâtiment contour">
              <a:extLst>
                <a:ext uri="{FF2B5EF4-FFF2-40B4-BE49-F238E27FC236}">
                  <a16:creationId xmlns:a16="http://schemas.microsoft.com/office/drawing/2014/main" id="{35B5264F-96C5-593C-9AC4-5B962431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666" y="1733289"/>
              <a:ext cx="3079463" cy="2990577"/>
            </a:xfrm>
            <a:prstGeom prst="rect">
              <a:avLst/>
            </a:prstGeom>
          </p:spPr>
        </p:pic>
      </p:grpSp>
      <p:pic>
        <p:nvPicPr>
          <p:cNvPr id="131" name="Graphique 130" descr="Bâtiment contour">
            <a:extLst>
              <a:ext uri="{FF2B5EF4-FFF2-40B4-BE49-F238E27FC236}">
                <a16:creationId xmlns:a16="http://schemas.microsoft.com/office/drawing/2014/main" id="{897BB34E-DC3A-3A57-201A-ECB5CB493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743" y="3948520"/>
            <a:ext cx="2486760" cy="2058850"/>
          </a:xfrm>
          <a:prstGeom prst="rect">
            <a:avLst/>
          </a:prstGeom>
        </p:spPr>
      </p:pic>
      <p:sp>
        <p:nvSpPr>
          <p:cNvPr id="146" name="Trapèze 145">
            <a:extLst>
              <a:ext uri="{FF2B5EF4-FFF2-40B4-BE49-F238E27FC236}">
                <a16:creationId xmlns:a16="http://schemas.microsoft.com/office/drawing/2014/main" id="{DBDC82F3-D073-68C7-92A9-A5EE400D361F}"/>
              </a:ext>
            </a:extLst>
          </p:cNvPr>
          <p:cNvSpPr/>
          <p:nvPr/>
        </p:nvSpPr>
        <p:spPr>
          <a:xfrm>
            <a:off x="1573294" y="3450071"/>
            <a:ext cx="1676382" cy="1243380"/>
          </a:xfrm>
          <a:custGeom>
            <a:avLst/>
            <a:gdLst>
              <a:gd name="connsiteX0" fmla="*/ 0 w 1676382"/>
              <a:gd name="connsiteY0" fmla="*/ 1243380 h 1243380"/>
              <a:gd name="connsiteX1" fmla="*/ 106723 w 1676382"/>
              <a:gd name="connsiteY1" fmla="*/ 816486 h 1243380"/>
              <a:gd name="connsiteX2" fmla="*/ 210338 w 1676382"/>
              <a:gd name="connsiteY2" fmla="*/ 402026 h 1243380"/>
              <a:gd name="connsiteX3" fmla="*/ 310845 w 1676382"/>
              <a:gd name="connsiteY3" fmla="*/ 0 h 1243380"/>
              <a:gd name="connsiteX4" fmla="*/ 848738 w 1676382"/>
              <a:gd name="connsiteY4" fmla="*/ 0 h 1243380"/>
              <a:gd name="connsiteX5" fmla="*/ 1365537 w 1676382"/>
              <a:gd name="connsiteY5" fmla="*/ 0 h 1243380"/>
              <a:gd name="connsiteX6" fmla="*/ 1459827 w 1676382"/>
              <a:gd name="connsiteY6" fmla="*/ 377159 h 1243380"/>
              <a:gd name="connsiteX7" fmla="*/ 1557225 w 1676382"/>
              <a:gd name="connsiteY7" fmla="*/ 766751 h 1243380"/>
              <a:gd name="connsiteX8" fmla="*/ 1676382 w 1676382"/>
              <a:gd name="connsiteY8" fmla="*/ 1243380 h 1243380"/>
              <a:gd name="connsiteX9" fmla="*/ 1084060 w 1676382"/>
              <a:gd name="connsiteY9" fmla="*/ 1243380 h 1243380"/>
              <a:gd name="connsiteX10" fmla="*/ 508503 w 1676382"/>
              <a:gd name="connsiteY10" fmla="*/ 1243380 h 1243380"/>
              <a:gd name="connsiteX11" fmla="*/ 0 w 1676382"/>
              <a:gd name="connsiteY11" fmla="*/ 1243380 h 12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382" h="1243380" fill="none" extrusionOk="0">
                <a:moveTo>
                  <a:pt x="0" y="1243380"/>
                </a:moveTo>
                <a:cubicBezTo>
                  <a:pt x="-12544" y="1079664"/>
                  <a:pt x="116113" y="920337"/>
                  <a:pt x="106723" y="816486"/>
                </a:cubicBezTo>
                <a:cubicBezTo>
                  <a:pt x="97334" y="712635"/>
                  <a:pt x="195708" y="524992"/>
                  <a:pt x="210338" y="402026"/>
                </a:cubicBezTo>
                <a:cubicBezTo>
                  <a:pt x="224968" y="279060"/>
                  <a:pt x="302495" y="203073"/>
                  <a:pt x="310845" y="0"/>
                </a:cubicBezTo>
                <a:cubicBezTo>
                  <a:pt x="512087" y="-52446"/>
                  <a:pt x="676539" y="6429"/>
                  <a:pt x="848738" y="0"/>
                </a:cubicBezTo>
                <a:cubicBezTo>
                  <a:pt x="1020937" y="-6429"/>
                  <a:pt x="1249324" y="50034"/>
                  <a:pt x="1365537" y="0"/>
                </a:cubicBezTo>
                <a:cubicBezTo>
                  <a:pt x="1455359" y="168508"/>
                  <a:pt x="1421536" y="263136"/>
                  <a:pt x="1459827" y="377159"/>
                </a:cubicBezTo>
                <a:cubicBezTo>
                  <a:pt x="1498118" y="491182"/>
                  <a:pt x="1484658" y="654985"/>
                  <a:pt x="1557225" y="766751"/>
                </a:cubicBezTo>
                <a:cubicBezTo>
                  <a:pt x="1629792" y="878518"/>
                  <a:pt x="1577559" y="1057023"/>
                  <a:pt x="1676382" y="1243380"/>
                </a:cubicBezTo>
                <a:cubicBezTo>
                  <a:pt x="1551708" y="1251228"/>
                  <a:pt x="1211759" y="1237929"/>
                  <a:pt x="1084060" y="1243380"/>
                </a:cubicBezTo>
                <a:cubicBezTo>
                  <a:pt x="956361" y="1248831"/>
                  <a:pt x="689617" y="1231671"/>
                  <a:pt x="508503" y="1243380"/>
                </a:cubicBezTo>
                <a:cubicBezTo>
                  <a:pt x="327389" y="1255089"/>
                  <a:pt x="126097" y="1220268"/>
                  <a:pt x="0" y="1243380"/>
                </a:cubicBezTo>
                <a:close/>
              </a:path>
              <a:path w="1676382" h="1243380" stroke="0" extrusionOk="0">
                <a:moveTo>
                  <a:pt x="0" y="1243380"/>
                </a:moveTo>
                <a:cubicBezTo>
                  <a:pt x="-852" y="1089717"/>
                  <a:pt x="81902" y="985014"/>
                  <a:pt x="100507" y="841354"/>
                </a:cubicBezTo>
                <a:cubicBezTo>
                  <a:pt x="119111" y="697694"/>
                  <a:pt x="178349" y="614645"/>
                  <a:pt x="194796" y="464195"/>
                </a:cubicBezTo>
                <a:cubicBezTo>
                  <a:pt x="211244" y="313745"/>
                  <a:pt x="294899" y="148961"/>
                  <a:pt x="310845" y="0"/>
                </a:cubicBezTo>
                <a:cubicBezTo>
                  <a:pt x="420324" y="-38934"/>
                  <a:pt x="698269" y="37992"/>
                  <a:pt x="827644" y="0"/>
                </a:cubicBezTo>
                <a:cubicBezTo>
                  <a:pt x="957019" y="-37992"/>
                  <a:pt x="1215382" y="22610"/>
                  <a:pt x="1365537" y="0"/>
                </a:cubicBezTo>
                <a:cubicBezTo>
                  <a:pt x="1414324" y="148438"/>
                  <a:pt x="1406446" y="265303"/>
                  <a:pt x="1462935" y="389592"/>
                </a:cubicBezTo>
                <a:cubicBezTo>
                  <a:pt x="1519424" y="513881"/>
                  <a:pt x="1504560" y="638890"/>
                  <a:pt x="1560333" y="779185"/>
                </a:cubicBezTo>
                <a:cubicBezTo>
                  <a:pt x="1616106" y="919480"/>
                  <a:pt x="1592922" y="1105645"/>
                  <a:pt x="1676382" y="1243380"/>
                </a:cubicBezTo>
                <a:cubicBezTo>
                  <a:pt x="1566634" y="1295265"/>
                  <a:pt x="1418116" y="1226825"/>
                  <a:pt x="1167879" y="1243380"/>
                </a:cubicBezTo>
                <a:cubicBezTo>
                  <a:pt x="917642" y="1259935"/>
                  <a:pt x="843773" y="1230264"/>
                  <a:pt x="625849" y="1243380"/>
                </a:cubicBezTo>
                <a:cubicBezTo>
                  <a:pt x="407925" y="1256496"/>
                  <a:pt x="304690" y="1181755"/>
                  <a:pt x="0" y="1243380"/>
                </a:cubicBezTo>
                <a:close/>
              </a:path>
            </a:pathLst>
          </a:custGeom>
          <a:solidFill>
            <a:srgbClr val="C3D161"/>
          </a:solidFill>
          <a:ln w="50800">
            <a:solidFill>
              <a:srgbClr val="C3D16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6A6FDD06-0B4F-C561-A32B-482DF7B74FFE}"/>
              </a:ext>
            </a:extLst>
          </p:cNvPr>
          <p:cNvSpPr/>
          <p:nvPr/>
        </p:nvSpPr>
        <p:spPr>
          <a:xfrm>
            <a:off x="1950659" y="3624683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29224DB-4DD8-03EE-DC09-628385DF95E3}"/>
              </a:ext>
            </a:extLst>
          </p:cNvPr>
          <p:cNvGrpSpPr/>
          <p:nvPr/>
        </p:nvGrpSpPr>
        <p:grpSpPr>
          <a:xfrm>
            <a:off x="1760692" y="2118110"/>
            <a:ext cx="1118267" cy="1154528"/>
            <a:chOff x="1760692" y="2118110"/>
            <a:chExt cx="1118267" cy="1154528"/>
          </a:xfrm>
        </p:grpSpPr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B42CA1AD-B0F0-45EA-8F90-D075A4F7AA88}"/>
                </a:ext>
              </a:extLst>
            </p:cNvPr>
            <p:cNvSpPr/>
            <p:nvPr/>
          </p:nvSpPr>
          <p:spPr>
            <a:xfrm>
              <a:off x="1907457" y="2437961"/>
              <a:ext cx="834677" cy="83467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phique 21" descr="Restaurant avec un remplissage uni">
              <a:extLst>
                <a:ext uri="{FF2B5EF4-FFF2-40B4-BE49-F238E27FC236}">
                  <a16:creationId xmlns:a16="http://schemas.microsoft.com/office/drawing/2014/main" id="{9AD93788-43DF-53BD-EA51-0323C5D9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0692" y="2118110"/>
              <a:ext cx="1118267" cy="1118267"/>
            </a:xfrm>
            <a:prstGeom prst="rect">
              <a:avLst/>
            </a:prstGeom>
          </p:spPr>
        </p:pic>
      </p:grpSp>
      <p:pic>
        <p:nvPicPr>
          <p:cNvPr id="4" name="Graphique 3" descr="Arrosoir avec un remplissage uni">
            <a:extLst>
              <a:ext uri="{FF2B5EF4-FFF2-40B4-BE49-F238E27FC236}">
                <a16:creationId xmlns:a16="http://schemas.microsoft.com/office/drawing/2014/main" id="{93CAAEFA-8B11-874C-64D1-56AC6FF87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5693" y="3501008"/>
            <a:ext cx="1243380" cy="1243380"/>
          </a:xfrm>
          <a:prstGeom prst="rect">
            <a:avLst/>
          </a:prstGeom>
        </p:spPr>
      </p:pic>
      <p:pic>
        <p:nvPicPr>
          <p:cNvPr id="157" name="Graphique 156" descr="Bâtiment contour">
            <a:extLst>
              <a:ext uri="{FF2B5EF4-FFF2-40B4-BE49-F238E27FC236}">
                <a16:creationId xmlns:a16="http://schemas.microsoft.com/office/drawing/2014/main" id="{00C55B7C-7536-A43E-DD75-E9B95069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2508" y="4328224"/>
            <a:ext cx="2486760" cy="2058850"/>
          </a:xfrm>
          <a:prstGeom prst="rect">
            <a:avLst/>
          </a:prstGeom>
        </p:spPr>
      </p:pic>
      <p:pic>
        <p:nvPicPr>
          <p:cNvPr id="156" name="Graphique 155" descr="Bâtiment contour">
            <a:extLst>
              <a:ext uri="{FF2B5EF4-FFF2-40B4-BE49-F238E27FC236}">
                <a16:creationId xmlns:a16="http://schemas.microsoft.com/office/drawing/2014/main" id="{75F3E1C4-CA9E-22D3-9314-A1370D0A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535" y="2453553"/>
            <a:ext cx="2486760" cy="2058850"/>
          </a:xfrm>
          <a:prstGeom prst="rect">
            <a:avLst/>
          </a:prstGeom>
        </p:spPr>
      </p:pic>
      <p:pic>
        <p:nvPicPr>
          <p:cNvPr id="176" name="Graphique 175" descr="Maison contour">
            <a:extLst>
              <a:ext uri="{FF2B5EF4-FFF2-40B4-BE49-F238E27FC236}">
                <a16:creationId xmlns:a16="http://schemas.microsoft.com/office/drawing/2014/main" id="{5DE43008-8BBA-9E55-1A06-C79E87C36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1905" y="5645151"/>
            <a:ext cx="1168606" cy="1168606"/>
          </a:xfrm>
          <a:prstGeom prst="rect">
            <a:avLst/>
          </a:prstGeom>
        </p:spPr>
      </p:pic>
      <p:pic>
        <p:nvPicPr>
          <p:cNvPr id="177" name="Graphique 176" descr="Maison contour">
            <a:extLst>
              <a:ext uri="{FF2B5EF4-FFF2-40B4-BE49-F238E27FC236}">
                <a16:creationId xmlns:a16="http://schemas.microsoft.com/office/drawing/2014/main" id="{42884693-DF1A-80A4-8F4B-AE776F6B3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0775" y="5672592"/>
            <a:ext cx="1168606" cy="1168606"/>
          </a:xfrm>
          <a:prstGeom prst="rect">
            <a:avLst/>
          </a:prstGeom>
        </p:spPr>
      </p:pic>
      <p:pic>
        <p:nvPicPr>
          <p:cNvPr id="178" name="Graphique 177" descr="Maison contour">
            <a:extLst>
              <a:ext uri="{FF2B5EF4-FFF2-40B4-BE49-F238E27FC236}">
                <a16:creationId xmlns:a16="http://schemas.microsoft.com/office/drawing/2014/main" id="{35C7267A-8326-23D9-9FDD-A33AE9DE1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6184" y="4736917"/>
            <a:ext cx="1168606" cy="1168606"/>
          </a:xfrm>
          <a:prstGeom prst="rect">
            <a:avLst/>
          </a:prstGeom>
        </p:spPr>
      </p:pic>
      <p:pic>
        <p:nvPicPr>
          <p:cNvPr id="20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337DDF9-249E-5BA6-C759-D2785F1DD6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"/>
          <a:stretch/>
        </p:blipFill>
        <p:spPr>
          <a:xfrm>
            <a:off x="6567820" y="364072"/>
            <a:ext cx="1990026" cy="77628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B5EDDA-57CD-4313-D0B9-FA65D0E499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19427" r="4174" b="18414"/>
          <a:stretch/>
        </p:blipFill>
        <p:spPr>
          <a:xfrm>
            <a:off x="6876256" y="1693581"/>
            <a:ext cx="1442689" cy="1000036"/>
          </a:xfrm>
          <a:prstGeom prst="rect">
            <a:avLst/>
          </a:prstGeom>
        </p:spPr>
      </p:pic>
      <p:cxnSp>
        <p:nvCxnSpPr>
          <p:cNvPr id="34" name="Connecteur en arc 33">
            <a:extLst>
              <a:ext uri="{FF2B5EF4-FFF2-40B4-BE49-F238E27FC236}">
                <a16:creationId xmlns:a16="http://schemas.microsoft.com/office/drawing/2014/main" id="{9835B8CD-1FD1-C5EA-BC8E-04614B0E4AD7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2878964" y="2193598"/>
            <a:ext cx="3997293" cy="731341"/>
          </a:xfrm>
          <a:prstGeom prst="curvedConnector3">
            <a:avLst>
              <a:gd name="adj1" fmla="val 50000"/>
            </a:avLst>
          </a:prstGeom>
          <a:ln w="50800">
            <a:solidFill>
              <a:srgbClr val="8064A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5031C5D1-DCE5-663B-9D09-9E49232602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8D1C768B-43F1-3ADA-2CD5-B1D6EBEF9944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Les 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9CA37BA-FAC5-E744-1009-B6560F24809C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F28417-90C3-23E5-37E4-DF01634F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0190" r="6971" b="20158"/>
          <a:stretch/>
        </p:blipFill>
        <p:spPr>
          <a:xfrm>
            <a:off x="4897428" y="303662"/>
            <a:ext cx="4122118" cy="2865474"/>
          </a:xfrm>
          <a:prstGeom prst="rect">
            <a:avLst/>
          </a:prstGeom>
          <a:ln w="20320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CB06B4-53ED-88AC-AE55-ADD704DB0FAB}"/>
              </a:ext>
            </a:extLst>
          </p:cNvPr>
          <p:cNvSpPr txBox="1"/>
          <p:nvPr/>
        </p:nvSpPr>
        <p:spPr>
          <a:xfrm>
            <a:off x="5436096" y="3291730"/>
            <a:ext cx="3456384" cy="126188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Café culturel associatif </a:t>
            </a:r>
          </a:p>
          <a:p>
            <a:pPr algn="ctr"/>
            <a:r>
              <a:rPr lang="fr-FR" sz="2000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en pied d’immeuble </a:t>
            </a:r>
          </a:p>
          <a:p>
            <a:pPr algn="ctr"/>
            <a:r>
              <a:rPr lang="fr-FR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et au centre </a:t>
            </a:r>
          </a:p>
          <a:p>
            <a:pPr algn="ctr"/>
            <a:r>
              <a:rPr lang="fr-FR" b="1" i="0" u="none" strike="noStrike" dirty="0">
                <a:solidFill>
                  <a:srgbClr val="8064A2"/>
                </a:solidFill>
                <a:effectLst/>
                <a:latin typeface="Calibri" panose="020F0502020204030204" pitchFamily="34" charset="0"/>
              </a:rPr>
              <a:t>de la grande barre de Breuer</a:t>
            </a:r>
            <a:endParaRPr lang="fr-FR" b="1" dirty="0">
              <a:solidFill>
                <a:srgbClr val="8064A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Nuage 22">
            <a:extLst>
              <a:ext uri="{FF2B5EF4-FFF2-40B4-BE49-F238E27FC236}">
                <a16:creationId xmlns:a16="http://schemas.microsoft.com/office/drawing/2014/main" id="{476C282D-48F2-07D3-D99B-332AFCFA043E}"/>
              </a:ext>
            </a:extLst>
          </p:cNvPr>
          <p:cNvSpPr/>
          <p:nvPr/>
        </p:nvSpPr>
        <p:spPr>
          <a:xfrm>
            <a:off x="1508287" y="367363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Nuage 23">
            <a:extLst>
              <a:ext uri="{FF2B5EF4-FFF2-40B4-BE49-F238E27FC236}">
                <a16:creationId xmlns:a16="http://schemas.microsoft.com/office/drawing/2014/main" id="{04218677-9308-73DA-822B-833F02232190}"/>
              </a:ext>
            </a:extLst>
          </p:cNvPr>
          <p:cNvSpPr/>
          <p:nvPr/>
        </p:nvSpPr>
        <p:spPr>
          <a:xfrm>
            <a:off x="1157052" y="147797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20085C1B-0541-5865-DEE5-4CF0DBEA45BC}"/>
              </a:ext>
            </a:extLst>
          </p:cNvPr>
          <p:cNvSpPr/>
          <p:nvPr/>
        </p:nvSpPr>
        <p:spPr>
          <a:xfrm>
            <a:off x="1458607" y="2814784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A3900CE5-C329-6143-B18E-4D374D78DEF6}"/>
              </a:ext>
            </a:extLst>
          </p:cNvPr>
          <p:cNvSpPr/>
          <p:nvPr/>
        </p:nvSpPr>
        <p:spPr>
          <a:xfrm>
            <a:off x="1724897" y="3905581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6D0B0B85-F7DF-76A0-4CAC-78178052DA4C}"/>
              </a:ext>
            </a:extLst>
          </p:cNvPr>
          <p:cNvSpPr/>
          <p:nvPr/>
        </p:nvSpPr>
        <p:spPr>
          <a:xfrm>
            <a:off x="2253096" y="4795800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Nuage 27">
            <a:extLst>
              <a:ext uri="{FF2B5EF4-FFF2-40B4-BE49-F238E27FC236}">
                <a16:creationId xmlns:a16="http://schemas.microsoft.com/office/drawing/2014/main" id="{E4D2A01D-4DE1-33FB-0C59-E377ECCF4DAD}"/>
              </a:ext>
            </a:extLst>
          </p:cNvPr>
          <p:cNvSpPr/>
          <p:nvPr/>
        </p:nvSpPr>
        <p:spPr>
          <a:xfrm>
            <a:off x="3457547" y="5697817"/>
            <a:ext cx="1208902" cy="70477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E9A1A-522A-37C8-BF1E-34C112FA80FB}"/>
              </a:ext>
            </a:extLst>
          </p:cNvPr>
          <p:cNvSpPr txBox="1"/>
          <p:nvPr/>
        </p:nvSpPr>
        <p:spPr>
          <a:xfrm>
            <a:off x="706554" y="367363"/>
            <a:ext cx="281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Lieu de mixité sociale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générationnelle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1FA9A2-5D44-D93D-0C25-D39A61D10827}"/>
              </a:ext>
            </a:extLst>
          </p:cNvPr>
          <p:cNvSpPr txBox="1"/>
          <p:nvPr/>
        </p:nvSpPr>
        <p:spPr>
          <a:xfrm>
            <a:off x="-548263" y="1357871"/>
            <a:ext cx="4589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 repas par jour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principalement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circuits courts</a:t>
            </a:r>
            <a:endParaRPr lang="fr-FR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425F36-636E-24D6-430A-0AEEF0A12BC8}"/>
              </a:ext>
            </a:extLst>
          </p:cNvPr>
          <p:cNvSpPr txBox="1"/>
          <p:nvPr/>
        </p:nvSpPr>
        <p:spPr>
          <a:xfrm>
            <a:off x="694722" y="2698077"/>
            <a:ext cx="2725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Ateliers participatifs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avec les enfants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mercredis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09E3C30-8594-7543-A4B2-80CC4A84529A}"/>
              </a:ext>
            </a:extLst>
          </p:cNvPr>
          <p:cNvSpPr txBox="1"/>
          <p:nvPr/>
        </p:nvSpPr>
        <p:spPr>
          <a:xfrm>
            <a:off x="1239512" y="4081459"/>
            <a:ext cx="225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Accueil d’associations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87614B4-08DB-40F2-488E-9B6CC06F1B8C}"/>
              </a:ext>
            </a:extLst>
          </p:cNvPr>
          <p:cNvSpPr txBox="1"/>
          <p:nvPr/>
        </p:nvSpPr>
        <p:spPr>
          <a:xfrm>
            <a:off x="1494819" y="4791546"/>
            <a:ext cx="239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J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ournées de formation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civique et citoyenne</a:t>
            </a:r>
            <a:endParaRPr lang="fr-FR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52C954-CC11-DB4B-153D-1AA7E4E872B9}"/>
              </a:ext>
            </a:extLst>
          </p:cNvPr>
          <p:cNvSpPr txBox="1"/>
          <p:nvPr/>
        </p:nvSpPr>
        <p:spPr>
          <a:xfrm>
            <a:off x="1415545" y="5727037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epas participatif de la fête annuelle </a:t>
            </a:r>
          </a:p>
          <a:p>
            <a:pPr algn="ctr"/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 quartier pour 400 personnes</a:t>
            </a:r>
            <a:endParaRPr lang="fr-FR" b="1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646C32F-35DC-4EFE-5F94-3C1C6C3792AF}"/>
              </a:ext>
            </a:extLst>
          </p:cNvPr>
          <p:cNvSpPr/>
          <p:nvPr/>
        </p:nvSpPr>
        <p:spPr>
          <a:xfrm>
            <a:off x="5940152" y="4653136"/>
            <a:ext cx="2574720" cy="67555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22E908-7A2D-D525-4D64-7346F1055FBC}"/>
              </a:ext>
            </a:extLst>
          </p:cNvPr>
          <p:cNvSpPr txBox="1"/>
          <p:nvPr/>
        </p:nvSpPr>
        <p:spPr>
          <a:xfrm>
            <a:off x="5868144" y="4682355"/>
            <a:ext cx="264672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2 ETP</a:t>
            </a:r>
            <a:endParaRPr lang="fr-FR" b="1" i="0" u="none" strike="noStrike" dirty="0">
              <a:solidFill>
                <a:srgbClr val="8064A2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 </a:t>
            </a:r>
            <a:r>
              <a:rPr lang="fr-FR" b="1" i="0" u="none" strike="noStrike" dirty="0">
                <a:solidFill>
                  <a:srgbClr val="8064A2"/>
                </a:solidFill>
                <a:effectLst/>
                <a:latin typeface="Open Sans" panose="020B0606030504020204" pitchFamily="34" charset="0"/>
              </a:rPr>
              <a:t>≃ </a:t>
            </a:r>
            <a:r>
              <a:rPr lang="fr-FR" b="1" dirty="0">
                <a:solidFill>
                  <a:srgbClr val="8064A2"/>
                </a:solidFill>
                <a:latin typeface="Calibri" panose="020F0502020204030204" pitchFamily="34" charset="0"/>
              </a:rPr>
              <a:t>15 bénévoles réguliers</a:t>
            </a:r>
            <a:endParaRPr lang="fr-FR" b="1" i="0" u="none" strike="noStrike" dirty="0">
              <a:solidFill>
                <a:srgbClr val="8064A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079173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174" y="191193"/>
            <a:ext cx="240305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C284FD-5822-479A-8ABB-F0FA7883191C}"/>
              </a:ext>
            </a:extLst>
          </p:cNvPr>
          <p:cNvSpPr txBox="1"/>
          <p:nvPr/>
        </p:nvSpPr>
        <p:spPr>
          <a:xfrm>
            <a:off x="6625602" y="1180563"/>
            <a:ext cx="193224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Jardin partagé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3068EE-827C-3A05-1EDA-E9E367F931FD}"/>
              </a:ext>
            </a:extLst>
          </p:cNvPr>
          <p:cNvSpPr txBox="1"/>
          <p:nvPr/>
        </p:nvSpPr>
        <p:spPr>
          <a:xfrm>
            <a:off x="6663905" y="2700777"/>
            <a:ext cx="195230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Lieu de restauration associatif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1DC67EE-0BD3-62DA-0C76-E32CBAEF6E6A}"/>
              </a:ext>
            </a:extLst>
          </p:cNvPr>
          <p:cNvGrpSpPr/>
          <p:nvPr/>
        </p:nvGrpSpPr>
        <p:grpSpPr>
          <a:xfrm>
            <a:off x="94973" y="1042560"/>
            <a:ext cx="5504003" cy="2414982"/>
            <a:chOff x="494284" y="1733289"/>
            <a:chExt cx="6815845" cy="2990577"/>
          </a:xfrm>
          <a:solidFill>
            <a:schemeClr val="bg1">
              <a:lumMod val="75000"/>
            </a:schemeClr>
          </a:solidFill>
        </p:grpSpPr>
        <p:pic>
          <p:nvPicPr>
            <p:cNvPr id="9" name="Graphique 8" descr="Bâtiment contour">
              <a:extLst>
                <a:ext uri="{FF2B5EF4-FFF2-40B4-BE49-F238E27FC236}">
                  <a16:creationId xmlns:a16="http://schemas.microsoft.com/office/drawing/2014/main" id="{F78339F5-9031-C20D-AEEB-5982888A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284" y="1733289"/>
              <a:ext cx="3079463" cy="2990577"/>
            </a:xfrm>
            <a:prstGeom prst="rect">
              <a:avLst/>
            </a:prstGeom>
          </p:spPr>
        </p:pic>
        <p:pic>
          <p:nvPicPr>
            <p:cNvPr id="10" name="Graphique 9" descr="Bâtiment contour">
              <a:extLst>
                <a:ext uri="{FF2B5EF4-FFF2-40B4-BE49-F238E27FC236}">
                  <a16:creationId xmlns:a16="http://schemas.microsoft.com/office/drawing/2014/main" id="{E4C2E854-C076-7186-B13A-AD7A265E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012" y="1733289"/>
              <a:ext cx="2990577" cy="2990577"/>
            </a:xfrm>
            <a:prstGeom prst="rect">
              <a:avLst/>
            </a:prstGeom>
          </p:spPr>
        </p:pic>
        <p:pic>
          <p:nvPicPr>
            <p:cNvPr id="11" name="Graphique 10" descr="Bâtiment contour">
              <a:extLst>
                <a:ext uri="{FF2B5EF4-FFF2-40B4-BE49-F238E27FC236}">
                  <a16:creationId xmlns:a16="http://schemas.microsoft.com/office/drawing/2014/main" id="{9DA5A413-4DD8-9B3B-3FEB-6183B8C9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7824" y="1733289"/>
              <a:ext cx="3079463" cy="2990577"/>
            </a:xfrm>
            <a:prstGeom prst="rect">
              <a:avLst/>
            </a:prstGeom>
          </p:spPr>
        </p:pic>
        <p:pic>
          <p:nvPicPr>
            <p:cNvPr id="12" name="Graphique 11" descr="Bâtiment contour">
              <a:extLst>
                <a:ext uri="{FF2B5EF4-FFF2-40B4-BE49-F238E27FC236}">
                  <a16:creationId xmlns:a16="http://schemas.microsoft.com/office/drawing/2014/main" id="{35B5264F-96C5-593C-9AC4-5B962431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666" y="1733289"/>
              <a:ext cx="3079463" cy="2990577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0D243E3-2689-BE6C-9735-40001506290D}"/>
              </a:ext>
            </a:extLst>
          </p:cNvPr>
          <p:cNvSpPr txBox="1"/>
          <p:nvPr/>
        </p:nvSpPr>
        <p:spPr>
          <a:xfrm>
            <a:off x="6592556" y="4370945"/>
            <a:ext cx="195230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École numérique</a:t>
            </a:r>
          </a:p>
        </p:txBody>
      </p:sp>
      <p:pic>
        <p:nvPicPr>
          <p:cNvPr id="131" name="Graphique 130" descr="Bâtiment contour">
            <a:extLst>
              <a:ext uri="{FF2B5EF4-FFF2-40B4-BE49-F238E27FC236}">
                <a16:creationId xmlns:a16="http://schemas.microsoft.com/office/drawing/2014/main" id="{897BB34E-DC3A-3A57-201A-ECB5CB493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743" y="3948520"/>
            <a:ext cx="2486760" cy="2058850"/>
          </a:xfrm>
          <a:prstGeom prst="rect">
            <a:avLst/>
          </a:prstGeom>
        </p:spPr>
      </p:pic>
      <p:sp>
        <p:nvSpPr>
          <p:cNvPr id="146" name="Trapèze 145">
            <a:extLst>
              <a:ext uri="{FF2B5EF4-FFF2-40B4-BE49-F238E27FC236}">
                <a16:creationId xmlns:a16="http://schemas.microsoft.com/office/drawing/2014/main" id="{DBDC82F3-D073-68C7-92A9-A5EE400D361F}"/>
              </a:ext>
            </a:extLst>
          </p:cNvPr>
          <p:cNvSpPr/>
          <p:nvPr/>
        </p:nvSpPr>
        <p:spPr>
          <a:xfrm>
            <a:off x="1573294" y="3450071"/>
            <a:ext cx="1676382" cy="1243380"/>
          </a:xfrm>
          <a:custGeom>
            <a:avLst/>
            <a:gdLst>
              <a:gd name="connsiteX0" fmla="*/ 0 w 1676382"/>
              <a:gd name="connsiteY0" fmla="*/ 1243380 h 1243380"/>
              <a:gd name="connsiteX1" fmla="*/ 106723 w 1676382"/>
              <a:gd name="connsiteY1" fmla="*/ 816486 h 1243380"/>
              <a:gd name="connsiteX2" fmla="*/ 210338 w 1676382"/>
              <a:gd name="connsiteY2" fmla="*/ 402026 h 1243380"/>
              <a:gd name="connsiteX3" fmla="*/ 310845 w 1676382"/>
              <a:gd name="connsiteY3" fmla="*/ 0 h 1243380"/>
              <a:gd name="connsiteX4" fmla="*/ 848738 w 1676382"/>
              <a:gd name="connsiteY4" fmla="*/ 0 h 1243380"/>
              <a:gd name="connsiteX5" fmla="*/ 1365537 w 1676382"/>
              <a:gd name="connsiteY5" fmla="*/ 0 h 1243380"/>
              <a:gd name="connsiteX6" fmla="*/ 1459827 w 1676382"/>
              <a:gd name="connsiteY6" fmla="*/ 377159 h 1243380"/>
              <a:gd name="connsiteX7" fmla="*/ 1557225 w 1676382"/>
              <a:gd name="connsiteY7" fmla="*/ 766751 h 1243380"/>
              <a:gd name="connsiteX8" fmla="*/ 1676382 w 1676382"/>
              <a:gd name="connsiteY8" fmla="*/ 1243380 h 1243380"/>
              <a:gd name="connsiteX9" fmla="*/ 1084060 w 1676382"/>
              <a:gd name="connsiteY9" fmla="*/ 1243380 h 1243380"/>
              <a:gd name="connsiteX10" fmla="*/ 508503 w 1676382"/>
              <a:gd name="connsiteY10" fmla="*/ 1243380 h 1243380"/>
              <a:gd name="connsiteX11" fmla="*/ 0 w 1676382"/>
              <a:gd name="connsiteY11" fmla="*/ 1243380 h 12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382" h="1243380" fill="none" extrusionOk="0">
                <a:moveTo>
                  <a:pt x="0" y="1243380"/>
                </a:moveTo>
                <a:cubicBezTo>
                  <a:pt x="-12544" y="1079664"/>
                  <a:pt x="116113" y="920337"/>
                  <a:pt x="106723" y="816486"/>
                </a:cubicBezTo>
                <a:cubicBezTo>
                  <a:pt x="97334" y="712635"/>
                  <a:pt x="195708" y="524992"/>
                  <a:pt x="210338" y="402026"/>
                </a:cubicBezTo>
                <a:cubicBezTo>
                  <a:pt x="224968" y="279060"/>
                  <a:pt x="302495" y="203073"/>
                  <a:pt x="310845" y="0"/>
                </a:cubicBezTo>
                <a:cubicBezTo>
                  <a:pt x="512087" y="-52446"/>
                  <a:pt x="676539" y="6429"/>
                  <a:pt x="848738" y="0"/>
                </a:cubicBezTo>
                <a:cubicBezTo>
                  <a:pt x="1020937" y="-6429"/>
                  <a:pt x="1249324" y="50034"/>
                  <a:pt x="1365537" y="0"/>
                </a:cubicBezTo>
                <a:cubicBezTo>
                  <a:pt x="1455359" y="168508"/>
                  <a:pt x="1421536" y="263136"/>
                  <a:pt x="1459827" y="377159"/>
                </a:cubicBezTo>
                <a:cubicBezTo>
                  <a:pt x="1498118" y="491182"/>
                  <a:pt x="1484658" y="654985"/>
                  <a:pt x="1557225" y="766751"/>
                </a:cubicBezTo>
                <a:cubicBezTo>
                  <a:pt x="1629792" y="878518"/>
                  <a:pt x="1577559" y="1057023"/>
                  <a:pt x="1676382" y="1243380"/>
                </a:cubicBezTo>
                <a:cubicBezTo>
                  <a:pt x="1551708" y="1251228"/>
                  <a:pt x="1211759" y="1237929"/>
                  <a:pt x="1084060" y="1243380"/>
                </a:cubicBezTo>
                <a:cubicBezTo>
                  <a:pt x="956361" y="1248831"/>
                  <a:pt x="689617" y="1231671"/>
                  <a:pt x="508503" y="1243380"/>
                </a:cubicBezTo>
                <a:cubicBezTo>
                  <a:pt x="327389" y="1255089"/>
                  <a:pt x="126097" y="1220268"/>
                  <a:pt x="0" y="1243380"/>
                </a:cubicBezTo>
                <a:close/>
              </a:path>
              <a:path w="1676382" h="1243380" stroke="0" extrusionOk="0">
                <a:moveTo>
                  <a:pt x="0" y="1243380"/>
                </a:moveTo>
                <a:cubicBezTo>
                  <a:pt x="-852" y="1089717"/>
                  <a:pt x="81902" y="985014"/>
                  <a:pt x="100507" y="841354"/>
                </a:cubicBezTo>
                <a:cubicBezTo>
                  <a:pt x="119111" y="697694"/>
                  <a:pt x="178349" y="614645"/>
                  <a:pt x="194796" y="464195"/>
                </a:cubicBezTo>
                <a:cubicBezTo>
                  <a:pt x="211244" y="313745"/>
                  <a:pt x="294899" y="148961"/>
                  <a:pt x="310845" y="0"/>
                </a:cubicBezTo>
                <a:cubicBezTo>
                  <a:pt x="420324" y="-38934"/>
                  <a:pt x="698269" y="37992"/>
                  <a:pt x="827644" y="0"/>
                </a:cubicBezTo>
                <a:cubicBezTo>
                  <a:pt x="957019" y="-37992"/>
                  <a:pt x="1215382" y="22610"/>
                  <a:pt x="1365537" y="0"/>
                </a:cubicBezTo>
                <a:cubicBezTo>
                  <a:pt x="1414324" y="148438"/>
                  <a:pt x="1406446" y="265303"/>
                  <a:pt x="1462935" y="389592"/>
                </a:cubicBezTo>
                <a:cubicBezTo>
                  <a:pt x="1519424" y="513881"/>
                  <a:pt x="1504560" y="638890"/>
                  <a:pt x="1560333" y="779185"/>
                </a:cubicBezTo>
                <a:cubicBezTo>
                  <a:pt x="1616106" y="919480"/>
                  <a:pt x="1592922" y="1105645"/>
                  <a:pt x="1676382" y="1243380"/>
                </a:cubicBezTo>
                <a:cubicBezTo>
                  <a:pt x="1566634" y="1295265"/>
                  <a:pt x="1418116" y="1226825"/>
                  <a:pt x="1167879" y="1243380"/>
                </a:cubicBezTo>
                <a:cubicBezTo>
                  <a:pt x="917642" y="1259935"/>
                  <a:pt x="843773" y="1230264"/>
                  <a:pt x="625849" y="1243380"/>
                </a:cubicBezTo>
                <a:cubicBezTo>
                  <a:pt x="407925" y="1256496"/>
                  <a:pt x="304690" y="1181755"/>
                  <a:pt x="0" y="1243380"/>
                </a:cubicBezTo>
                <a:close/>
              </a:path>
            </a:pathLst>
          </a:custGeom>
          <a:solidFill>
            <a:srgbClr val="C3D161"/>
          </a:solidFill>
          <a:ln w="50800">
            <a:solidFill>
              <a:srgbClr val="C3D16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B42CA1AD-B0F0-45EA-8F90-D075A4F7AA88}"/>
              </a:ext>
            </a:extLst>
          </p:cNvPr>
          <p:cNvSpPr/>
          <p:nvPr/>
        </p:nvSpPr>
        <p:spPr>
          <a:xfrm>
            <a:off x="1907457" y="2437961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6A6FDD06-0B4F-C561-A32B-482DF7B74FFE}"/>
              </a:ext>
            </a:extLst>
          </p:cNvPr>
          <p:cNvSpPr/>
          <p:nvPr/>
        </p:nvSpPr>
        <p:spPr>
          <a:xfrm>
            <a:off x="1950659" y="3624683"/>
            <a:ext cx="834677" cy="8346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phique 21" descr="Restaurant avec un remplissage uni">
            <a:extLst>
              <a:ext uri="{FF2B5EF4-FFF2-40B4-BE49-F238E27FC236}">
                <a16:creationId xmlns:a16="http://schemas.microsoft.com/office/drawing/2014/main" id="{9AD93788-43DF-53BD-EA51-0323C5D9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692" y="2118110"/>
            <a:ext cx="1118267" cy="1118267"/>
          </a:xfrm>
          <a:prstGeom prst="rect">
            <a:avLst/>
          </a:prstGeom>
        </p:spPr>
      </p:pic>
      <p:pic>
        <p:nvPicPr>
          <p:cNvPr id="4" name="Graphique 3" descr="Arrosoir avec un remplissage uni">
            <a:extLst>
              <a:ext uri="{FF2B5EF4-FFF2-40B4-BE49-F238E27FC236}">
                <a16:creationId xmlns:a16="http://schemas.microsoft.com/office/drawing/2014/main" id="{93CAAEFA-8B11-874C-64D1-56AC6FF87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5693" y="3501008"/>
            <a:ext cx="1243380" cy="1243380"/>
          </a:xfrm>
          <a:prstGeom prst="rect">
            <a:avLst/>
          </a:prstGeom>
        </p:spPr>
      </p:pic>
      <p:pic>
        <p:nvPicPr>
          <p:cNvPr id="157" name="Graphique 156" descr="Bâtiment contour">
            <a:extLst>
              <a:ext uri="{FF2B5EF4-FFF2-40B4-BE49-F238E27FC236}">
                <a16:creationId xmlns:a16="http://schemas.microsoft.com/office/drawing/2014/main" id="{00C55B7C-7536-A43E-DD75-E9B95069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2508" y="4328224"/>
            <a:ext cx="2486760" cy="2058850"/>
          </a:xfrm>
          <a:prstGeom prst="rect">
            <a:avLst/>
          </a:prstGeom>
        </p:spPr>
      </p:pic>
      <p:pic>
        <p:nvPicPr>
          <p:cNvPr id="156" name="Graphique 155" descr="Bâtiment contour">
            <a:extLst>
              <a:ext uri="{FF2B5EF4-FFF2-40B4-BE49-F238E27FC236}">
                <a16:creationId xmlns:a16="http://schemas.microsoft.com/office/drawing/2014/main" id="{75F3E1C4-CA9E-22D3-9314-A1370D0A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535" y="2453553"/>
            <a:ext cx="2486760" cy="2058850"/>
          </a:xfrm>
          <a:prstGeom prst="rect">
            <a:avLst/>
          </a:prstGeom>
        </p:spPr>
      </p:pic>
      <p:cxnSp>
        <p:nvCxnSpPr>
          <p:cNvPr id="37" name="Connecteur en arc 36">
            <a:extLst>
              <a:ext uri="{FF2B5EF4-FFF2-40B4-BE49-F238E27FC236}">
                <a16:creationId xmlns:a16="http://schemas.microsoft.com/office/drawing/2014/main" id="{9B1CEBAC-5B82-C58B-0A15-90D7E6D6004F}"/>
              </a:ext>
            </a:extLst>
          </p:cNvPr>
          <p:cNvCxnSpPr>
            <a:cxnSpLocks/>
            <a:stCxn id="29" idx="1"/>
            <a:endCxn id="24" idx="2"/>
          </p:cNvCxnSpPr>
          <p:nvPr/>
        </p:nvCxnSpPr>
        <p:spPr>
          <a:xfrm rot="10800000" flipV="1">
            <a:off x="5655757" y="3869469"/>
            <a:ext cx="860779" cy="572783"/>
          </a:xfrm>
          <a:prstGeom prst="curvedConnector4">
            <a:avLst>
              <a:gd name="adj1" fmla="val 17634"/>
              <a:gd name="adj2" fmla="val 139910"/>
            </a:avLst>
          </a:prstGeom>
          <a:ln w="50800">
            <a:solidFill>
              <a:srgbClr val="8064A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649D905C-E348-87B7-23F5-71366273C2E3}"/>
              </a:ext>
            </a:extLst>
          </p:cNvPr>
          <p:cNvGrpSpPr/>
          <p:nvPr/>
        </p:nvGrpSpPr>
        <p:grpSpPr>
          <a:xfrm>
            <a:off x="5098548" y="3327838"/>
            <a:ext cx="1114415" cy="1114415"/>
            <a:chOff x="5098548" y="3327838"/>
            <a:chExt cx="1114415" cy="1114415"/>
          </a:xfrm>
        </p:grpSpPr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9ED4A76A-10B7-106D-E94B-DFD03F45BB93}"/>
                </a:ext>
              </a:extLst>
            </p:cNvPr>
            <p:cNvSpPr/>
            <p:nvPr/>
          </p:nvSpPr>
          <p:spPr>
            <a:xfrm>
              <a:off x="5220409" y="3479147"/>
              <a:ext cx="834677" cy="83467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Graphique 23" descr="Internet avec un remplissage uni">
              <a:extLst>
                <a:ext uri="{FF2B5EF4-FFF2-40B4-BE49-F238E27FC236}">
                  <a16:creationId xmlns:a16="http://schemas.microsoft.com/office/drawing/2014/main" id="{A3052650-7415-CE66-1B0F-6F92E189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8548" y="3327838"/>
              <a:ext cx="1114415" cy="1114415"/>
            </a:xfrm>
            <a:prstGeom prst="rect">
              <a:avLst/>
            </a:prstGeom>
          </p:spPr>
        </p:pic>
      </p:grpSp>
      <p:pic>
        <p:nvPicPr>
          <p:cNvPr id="176" name="Graphique 175" descr="Maison contour">
            <a:extLst>
              <a:ext uri="{FF2B5EF4-FFF2-40B4-BE49-F238E27FC236}">
                <a16:creationId xmlns:a16="http://schemas.microsoft.com/office/drawing/2014/main" id="{5DE43008-8BBA-9E55-1A06-C79E87C362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01905" y="5645151"/>
            <a:ext cx="1168606" cy="1168606"/>
          </a:xfrm>
          <a:prstGeom prst="rect">
            <a:avLst/>
          </a:prstGeom>
        </p:spPr>
      </p:pic>
      <p:pic>
        <p:nvPicPr>
          <p:cNvPr id="177" name="Graphique 176" descr="Maison contour">
            <a:extLst>
              <a:ext uri="{FF2B5EF4-FFF2-40B4-BE49-F238E27FC236}">
                <a16:creationId xmlns:a16="http://schemas.microsoft.com/office/drawing/2014/main" id="{42884693-DF1A-80A4-8F4B-AE776F6B3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0775" y="5672592"/>
            <a:ext cx="1168606" cy="1168606"/>
          </a:xfrm>
          <a:prstGeom prst="rect">
            <a:avLst/>
          </a:prstGeom>
        </p:spPr>
      </p:pic>
      <p:pic>
        <p:nvPicPr>
          <p:cNvPr id="178" name="Graphique 177" descr="Maison contour">
            <a:extLst>
              <a:ext uri="{FF2B5EF4-FFF2-40B4-BE49-F238E27FC236}">
                <a16:creationId xmlns:a16="http://schemas.microsoft.com/office/drawing/2014/main" id="{35C7267A-8326-23D9-9FDD-A33AE9DE1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6184" y="4736917"/>
            <a:ext cx="1168606" cy="1168606"/>
          </a:xfrm>
          <a:prstGeom prst="rect">
            <a:avLst/>
          </a:prstGeom>
        </p:spPr>
      </p:pic>
      <p:pic>
        <p:nvPicPr>
          <p:cNvPr id="20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337DDF9-249E-5BA6-C759-D2785F1DD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19" y="364072"/>
            <a:ext cx="2058067" cy="77628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B5EDDA-57CD-4313-D0B9-FA65D0E499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7" r="4174" b="18414"/>
          <a:stretch/>
        </p:blipFill>
        <p:spPr>
          <a:xfrm>
            <a:off x="6777278" y="1693581"/>
            <a:ext cx="1541667" cy="1000036"/>
          </a:xfrm>
          <a:prstGeom prst="rect">
            <a:avLst/>
          </a:prstGeom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502E319A-75BF-85BF-0A22-DC5C2321A47A}"/>
              </a:ext>
            </a:extLst>
          </p:cNvPr>
          <p:cNvGrpSpPr/>
          <p:nvPr/>
        </p:nvGrpSpPr>
        <p:grpSpPr>
          <a:xfrm>
            <a:off x="6516535" y="3356992"/>
            <a:ext cx="2028329" cy="1024956"/>
            <a:chOff x="6669916" y="3305200"/>
            <a:chExt cx="1627177" cy="77187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77669A2-8A67-DE71-DE30-44C391026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5" t="8811" r="18877" b="36923"/>
            <a:stretch/>
          </p:blipFill>
          <p:spPr>
            <a:xfrm>
              <a:off x="6669916" y="3305200"/>
              <a:ext cx="874462" cy="77187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4AF780B-CA22-E008-FF60-34787C33D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5" t="62155" r="18877" b="6985"/>
            <a:stretch/>
          </p:blipFill>
          <p:spPr>
            <a:xfrm>
              <a:off x="7502279" y="3471664"/>
              <a:ext cx="794814" cy="438943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600A8A1E-467D-F86D-FBA4-02DF3A2094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24" y="6288438"/>
            <a:ext cx="1043993" cy="49655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BF993806-A040-1D20-D515-5AB30E52D674}"/>
              </a:ext>
            </a:extLst>
          </p:cNvPr>
          <p:cNvSpPr txBox="1">
            <a:spLocks/>
          </p:cNvSpPr>
          <p:nvPr/>
        </p:nvSpPr>
        <p:spPr>
          <a:xfrm>
            <a:off x="584479" y="331921"/>
            <a:ext cx="5504003" cy="90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Les ACTIONS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0895C2D-35FD-B8AD-5654-8C72A8E79089}"/>
              </a:ext>
            </a:extLst>
          </p:cNvPr>
          <p:cNvCxnSpPr>
            <a:cxnSpLocks/>
          </p:cNvCxnSpPr>
          <p:nvPr/>
        </p:nvCxnSpPr>
        <p:spPr>
          <a:xfrm>
            <a:off x="683568" y="1052736"/>
            <a:ext cx="5616624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10741</TotalTime>
  <Words>890</Words>
  <Application>Microsoft Office PowerPoint</Application>
  <PresentationFormat>Affichage à l'écran (4:3)</PresentationFormat>
  <Paragraphs>228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Medium</vt:lpstr>
      <vt:lpstr>Open Sans</vt:lpstr>
      <vt:lpstr>Thème Office</vt:lpstr>
      <vt:lpstr>Territoire de projet ESS  Une démarche volontaire  et participative en QPV  Entre opportunité et stratégie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S.Rebiere-Pouyade</dc:creator>
  <cp:lastModifiedBy>Sylvie Rebière Pouyade</cp:lastModifiedBy>
  <cp:revision>626</cp:revision>
  <cp:lastPrinted>2022-11-03T06:53:58Z</cp:lastPrinted>
  <dcterms:created xsi:type="dcterms:W3CDTF">2013-09-10T11:43:35Z</dcterms:created>
  <dcterms:modified xsi:type="dcterms:W3CDTF">2023-01-23T11:22:01Z</dcterms:modified>
</cp:coreProperties>
</file>