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Century Gothic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6" roundtripDataSignature="AMtx7mgKBiMxjlh/n0rUFkV9Ga6sP9+J/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CenturyGothic-bold.fntdata"/><Relationship Id="rId12" Type="http://schemas.openxmlformats.org/officeDocument/2006/relationships/font" Target="fonts/CenturyGothic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CenturyGothic-boldItalic.fntdata"/><Relationship Id="rId14" Type="http://schemas.openxmlformats.org/officeDocument/2006/relationships/font" Target="fonts/CenturyGothic-italic.fntdata"/><Relationship Id="rId16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 txBox="1"/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Century Gothic"/>
              <a:buNone/>
              <a:defRPr sz="5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1" name="Google Shape;41;p9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/>
          <p:nvPr/>
        </p:nvSpPr>
        <p:spPr>
          <a:xfrm>
            <a:off x="0" y="4323810"/>
            <a:ext cx="1744652" cy="778589"/>
          </a:xfrm>
          <a:custGeom>
            <a:rect b="b" l="l" r="r" t="t"/>
            <a:pathLst>
              <a:path extrusionOk="0" h="166" w="372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531812" y="4529540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légende">
  <p:cSld name="Titre et légende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8"/>
          <p:cNvSpPr txBox="1"/>
          <p:nvPr>
            <p:ph type="title"/>
          </p:nvPr>
        </p:nvSpPr>
        <p:spPr>
          <a:xfrm>
            <a:off x="2589212" y="609600"/>
            <a:ext cx="8915399" cy="311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8"/>
          <p:cNvSpPr txBox="1"/>
          <p:nvPr>
            <p:ph idx="1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7" name="Google Shape;107;p1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8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8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tion avec légende">
  <p:cSld name="Citation avec légende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9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9"/>
          <p:cNvSpPr txBox="1"/>
          <p:nvPr>
            <p:ph idx="1" type="body"/>
          </p:nvPr>
        </p:nvSpPr>
        <p:spPr>
          <a:xfrm>
            <a:off x="3275012" y="3505200"/>
            <a:ext cx="753655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14" name="Google Shape;114;p19"/>
          <p:cNvSpPr txBox="1"/>
          <p:nvPr>
            <p:ph idx="2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19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9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9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9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  <p:sp>
        <p:nvSpPr>
          <p:cNvPr id="119" name="Google Shape;119;p19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CA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20" name="Google Shape;120;p19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CA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rte nom">
  <p:cSld name="Carte nom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0"/>
          <p:cNvSpPr txBox="1"/>
          <p:nvPr>
            <p:ph type="title"/>
          </p:nvPr>
        </p:nvSpPr>
        <p:spPr>
          <a:xfrm>
            <a:off x="2589213" y="2438400"/>
            <a:ext cx="8915400" cy="27248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0"/>
          <p:cNvSpPr txBox="1"/>
          <p:nvPr>
            <p:ph idx="1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24" name="Google Shape;124;p2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0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20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rte nom citation">
  <p:cSld name="Carte nom citation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1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21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31" name="Google Shape;131;p21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32" name="Google Shape;132;p2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2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21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21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  <p:sp>
        <p:nvSpPr>
          <p:cNvPr id="136" name="Google Shape;136;p21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CA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37" name="Google Shape;137;p21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CA" sz="8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rai ou faux">
  <p:cSld name="Vrai ou faux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2"/>
          <p:cNvSpPr txBox="1"/>
          <p:nvPr>
            <p:ph type="title"/>
          </p:nvPr>
        </p:nvSpPr>
        <p:spPr>
          <a:xfrm>
            <a:off x="2589212" y="627407"/>
            <a:ext cx="8915399" cy="28800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22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22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2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23"/>
          <p:cNvSpPr txBox="1"/>
          <p:nvPr>
            <p:ph idx="1" type="body"/>
          </p:nvPr>
        </p:nvSpPr>
        <p:spPr>
          <a:xfrm rot="5400000">
            <a:off x="5103812" y="-381000"/>
            <a:ext cx="3886200" cy="89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9" name="Google Shape;149;p2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2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3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23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 txBox="1"/>
          <p:nvPr>
            <p:ph type="title"/>
          </p:nvPr>
        </p:nvSpPr>
        <p:spPr>
          <a:xfrm rot="5400000">
            <a:off x="7756704" y="2165513"/>
            <a:ext cx="5283817" cy="2207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24"/>
          <p:cNvSpPr txBox="1"/>
          <p:nvPr>
            <p:ph idx="1" type="body"/>
          </p:nvPr>
        </p:nvSpPr>
        <p:spPr>
          <a:xfrm rot="5400000">
            <a:off x="3185803" y="30814"/>
            <a:ext cx="5283817" cy="6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56" name="Google Shape;156;p2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2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24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24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0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10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 type="secHead">
  <p:cSld name="SECTION_HEAD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 txBox="1"/>
          <p:nvPr>
            <p:ph type="title"/>
          </p:nvPr>
        </p:nvSpPr>
        <p:spPr>
          <a:xfrm>
            <a:off x="2589212" y="2058750"/>
            <a:ext cx="8915399" cy="146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Century Gothic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1"/>
          <p:cNvSpPr txBox="1"/>
          <p:nvPr>
            <p:ph idx="1" type="body"/>
          </p:nvPr>
        </p:nvSpPr>
        <p:spPr>
          <a:xfrm>
            <a:off x="2589212" y="3530129"/>
            <a:ext cx="8915399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5" name="Google Shape;55;p1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1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1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2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62" name="Google Shape;62;p12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63" name="Google Shape;63;p1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2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2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3"/>
          <p:cNvSpPr txBox="1"/>
          <p:nvPr>
            <p:ph idx="1" type="body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0" name="Google Shape;70;p13"/>
          <p:cNvSpPr txBox="1"/>
          <p:nvPr>
            <p:ph idx="2" type="body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3" type="body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2" name="Google Shape;72;p13"/>
          <p:cNvSpPr txBox="1"/>
          <p:nvPr>
            <p:ph idx="4" type="body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3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3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4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4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5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5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6"/>
          <p:cNvSpPr txBox="1"/>
          <p:nvPr>
            <p:ph type="title"/>
          </p:nvPr>
        </p:nvSpPr>
        <p:spPr>
          <a:xfrm>
            <a:off x="2589212" y="446088"/>
            <a:ext cx="3505199" cy="9763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Century Gothic"/>
              <a:buNone/>
              <a:defRPr b="0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6"/>
          <p:cNvSpPr txBox="1"/>
          <p:nvPr>
            <p:ph idx="1" type="body"/>
          </p:nvPr>
        </p:nvSpPr>
        <p:spPr>
          <a:xfrm>
            <a:off x="6323012" y="446088"/>
            <a:ext cx="5181600" cy="5414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91" name="Google Shape;91;p16"/>
          <p:cNvSpPr txBox="1"/>
          <p:nvPr>
            <p:ph idx="2" type="body"/>
          </p:nvPr>
        </p:nvSpPr>
        <p:spPr>
          <a:xfrm>
            <a:off x="2589212" y="1598613"/>
            <a:ext cx="3505199" cy="4262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92" name="Google Shape;92;p1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7"/>
          <p:cNvSpPr txBox="1"/>
          <p:nvPr>
            <p:ph type="title"/>
          </p:nvPr>
        </p:nvSpPr>
        <p:spPr>
          <a:xfrm>
            <a:off x="2589213" y="4800600"/>
            <a:ext cx="8915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Century Gothic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7"/>
          <p:cNvSpPr/>
          <p:nvPr>
            <p:ph idx="2" type="pic"/>
          </p:nvPr>
        </p:nvSpPr>
        <p:spPr>
          <a:xfrm>
            <a:off x="2589212" y="634965"/>
            <a:ext cx="8915400" cy="3854970"/>
          </a:xfrm>
          <a:prstGeom prst="rect">
            <a:avLst/>
          </a:prstGeom>
          <a:noFill/>
          <a:ln>
            <a:noFill/>
          </a:ln>
        </p:spPr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2589213" y="5367338"/>
            <a:ext cx="8915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0" name="Google Shape;100;p1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7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7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DDE6C3"/>
            </a:gs>
          </a:gsLst>
          <a:path path="circle">
            <a:fillToRect b="100%" r="100%"/>
          </a:path>
          <a:tileRect l="-100%" t="-100%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8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7" name="Google Shape;7;p8"/>
            <p:cNvSpPr/>
            <p:nvPr/>
          </p:nvSpPr>
          <p:spPr>
            <a:xfrm>
              <a:off x="2487613" y="2284413"/>
              <a:ext cx="85725" cy="533400"/>
            </a:xfrm>
            <a:custGeom>
              <a:rect b="b" l="l" r="r" t="t"/>
              <a:pathLst>
                <a:path extrusionOk="0" h="136" w="22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" name="Google Shape;8;p8"/>
            <p:cNvSpPr/>
            <p:nvPr/>
          </p:nvSpPr>
          <p:spPr>
            <a:xfrm>
              <a:off x="2597151" y="2779713"/>
              <a:ext cx="550863" cy="1978025"/>
            </a:xfrm>
            <a:custGeom>
              <a:rect b="b" l="l" r="r" t="t"/>
              <a:pathLst>
                <a:path extrusionOk="0" h="504" w="14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" name="Google Shape;9;p8"/>
            <p:cNvSpPr/>
            <p:nvPr/>
          </p:nvSpPr>
          <p:spPr>
            <a:xfrm>
              <a:off x="3175001" y="4730750"/>
              <a:ext cx="519113" cy="1209675"/>
            </a:xfrm>
            <a:custGeom>
              <a:rect b="b" l="l" r="r" t="t"/>
              <a:pathLst>
                <a:path extrusionOk="0" h="308" w="132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" name="Google Shape;10;p8"/>
            <p:cNvSpPr/>
            <p:nvPr/>
          </p:nvSpPr>
          <p:spPr>
            <a:xfrm>
              <a:off x="3305176" y="5630863"/>
              <a:ext cx="146050" cy="309563"/>
            </a:xfrm>
            <a:custGeom>
              <a:rect b="b" l="l" r="r" t="t"/>
              <a:pathLst>
                <a:path extrusionOk="0" h="79" w="37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" name="Google Shape;11;p8"/>
            <p:cNvSpPr/>
            <p:nvPr/>
          </p:nvSpPr>
          <p:spPr>
            <a:xfrm>
              <a:off x="2573338" y="2817813"/>
              <a:ext cx="700088" cy="2835275"/>
            </a:xfrm>
            <a:custGeom>
              <a:rect b="b" l="l" r="r" t="t"/>
              <a:pathLst>
                <a:path extrusionOk="0" h="722" w="178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8"/>
            <p:cNvSpPr/>
            <p:nvPr/>
          </p:nvSpPr>
          <p:spPr>
            <a:xfrm>
              <a:off x="2506663" y="285750"/>
              <a:ext cx="90488" cy="2493963"/>
            </a:xfrm>
            <a:custGeom>
              <a:rect b="b" l="l" r="r" t="t"/>
              <a:pathLst>
                <a:path extrusionOk="0" h="635" w="23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8"/>
            <p:cNvSpPr/>
            <p:nvPr/>
          </p:nvSpPr>
          <p:spPr>
            <a:xfrm>
              <a:off x="2554288" y="2598738"/>
              <a:ext cx="66675" cy="420688"/>
            </a:xfrm>
            <a:custGeom>
              <a:rect b="b" l="l" r="r" t="t"/>
              <a:pathLst>
                <a:path extrusionOk="0" h="107" w="1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8"/>
            <p:cNvSpPr/>
            <p:nvPr/>
          </p:nvSpPr>
          <p:spPr>
            <a:xfrm>
              <a:off x="3143251" y="4757738"/>
              <a:ext cx="161925" cy="873125"/>
            </a:xfrm>
            <a:custGeom>
              <a:rect b="b" l="l" r="r" t="t"/>
              <a:pathLst>
                <a:path extrusionOk="0" h="222" w="41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8"/>
            <p:cNvSpPr/>
            <p:nvPr/>
          </p:nvSpPr>
          <p:spPr>
            <a:xfrm>
              <a:off x="3148013" y="1282700"/>
              <a:ext cx="1768475" cy="3448050"/>
            </a:xfrm>
            <a:custGeom>
              <a:rect b="b" l="l" r="r" t="t"/>
              <a:pathLst>
                <a:path extrusionOk="0" h="878" w="45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8"/>
            <p:cNvSpPr/>
            <p:nvPr/>
          </p:nvSpPr>
          <p:spPr>
            <a:xfrm>
              <a:off x="3273426" y="5653088"/>
              <a:ext cx="138113" cy="287338"/>
            </a:xfrm>
            <a:custGeom>
              <a:rect b="b" l="l" r="r" t="t"/>
              <a:pathLst>
                <a:path extrusionOk="0" h="73" w="35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8"/>
            <p:cNvSpPr/>
            <p:nvPr/>
          </p:nvSpPr>
          <p:spPr>
            <a:xfrm>
              <a:off x="3143251" y="4656138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" name="Google Shape;18;p8"/>
            <p:cNvSpPr/>
            <p:nvPr/>
          </p:nvSpPr>
          <p:spPr>
            <a:xfrm>
              <a:off x="3211513" y="5410200"/>
              <a:ext cx="203200" cy="530225"/>
            </a:xfrm>
            <a:custGeom>
              <a:rect b="b" l="l" r="r" t="t"/>
              <a:pathLst>
                <a:path extrusionOk="0" h="135" w="52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" name="Google Shape;19;p8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20" name="Google Shape;20;p8"/>
            <p:cNvSpPr/>
            <p:nvPr/>
          </p:nvSpPr>
          <p:spPr>
            <a:xfrm>
              <a:off x="6627813" y="194833"/>
              <a:ext cx="409575" cy="3646488"/>
            </a:xfrm>
            <a:custGeom>
              <a:rect b="b" l="l" r="r" t="t"/>
              <a:pathLst>
                <a:path extrusionOk="0" h="920" w="103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8"/>
            <p:cNvSpPr/>
            <p:nvPr/>
          </p:nvSpPr>
          <p:spPr>
            <a:xfrm>
              <a:off x="7061201" y="3771900"/>
              <a:ext cx="350838" cy="1309688"/>
            </a:xfrm>
            <a:custGeom>
              <a:rect b="b" l="l" r="r" t="t"/>
              <a:pathLst>
                <a:path extrusionOk="0" h="330" w="88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8"/>
            <p:cNvSpPr/>
            <p:nvPr/>
          </p:nvSpPr>
          <p:spPr>
            <a:xfrm>
              <a:off x="7439026" y="5053013"/>
              <a:ext cx="357188" cy="820738"/>
            </a:xfrm>
            <a:custGeom>
              <a:rect b="b" l="l" r="r" t="t"/>
              <a:pathLst>
                <a:path extrusionOk="0" h="207" w="9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8"/>
            <p:cNvSpPr/>
            <p:nvPr/>
          </p:nvSpPr>
          <p:spPr>
            <a:xfrm>
              <a:off x="7037388" y="3811588"/>
              <a:ext cx="457200" cy="1852613"/>
            </a:xfrm>
            <a:custGeom>
              <a:rect b="b" l="l" r="r" t="t"/>
              <a:pathLst>
                <a:path extrusionOk="0" h="467" w="115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8"/>
            <p:cNvSpPr/>
            <p:nvPr/>
          </p:nvSpPr>
          <p:spPr>
            <a:xfrm>
              <a:off x="6992938" y="1263650"/>
              <a:ext cx="144463" cy="2508250"/>
            </a:xfrm>
            <a:custGeom>
              <a:rect b="b" l="l" r="r" t="t"/>
              <a:pathLst>
                <a:path extrusionOk="0" h="633" w="36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8"/>
            <p:cNvSpPr/>
            <p:nvPr/>
          </p:nvSpPr>
          <p:spPr>
            <a:xfrm>
              <a:off x="7526338" y="5640388"/>
              <a:ext cx="111125" cy="233363"/>
            </a:xfrm>
            <a:custGeom>
              <a:rect b="b" l="l" r="r" t="t"/>
              <a:pathLst>
                <a:path extrusionOk="0" h="59" w="28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8"/>
            <p:cNvSpPr/>
            <p:nvPr/>
          </p:nvSpPr>
          <p:spPr>
            <a:xfrm>
              <a:off x="7021513" y="3598863"/>
              <a:ext cx="68263" cy="423863"/>
            </a:xfrm>
            <a:custGeom>
              <a:rect b="b" l="l" r="r" t="t"/>
              <a:pathLst>
                <a:path extrusionOk="0" h="107" w="1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8"/>
            <p:cNvSpPr/>
            <p:nvPr/>
          </p:nvSpPr>
          <p:spPr>
            <a:xfrm>
              <a:off x="7412038" y="2801938"/>
              <a:ext cx="1168400" cy="2251075"/>
            </a:xfrm>
            <a:custGeom>
              <a:rect b="b" l="l" r="r" t="t"/>
              <a:pathLst>
                <a:path extrusionOk="0" h="568" w="294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8"/>
            <p:cNvSpPr/>
            <p:nvPr/>
          </p:nvSpPr>
          <p:spPr>
            <a:xfrm>
              <a:off x="7494588" y="5664200"/>
              <a:ext cx="100013" cy="209550"/>
            </a:xfrm>
            <a:custGeom>
              <a:rect b="b" l="l" r="r" t="t"/>
              <a:pathLst>
                <a:path extrusionOk="0" h="53" w="25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8"/>
            <p:cNvSpPr/>
            <p:nvPr/>
          </p:nvSpPr>
          <p:spPr>
            <a:xfrm>
              <a:off x="7412038" y="5081588"/>
              <a:ext cx="114300" cy="558800"/>
            </a:xfrm>
            <a:custGeom>
              <a:rect b="b" l="l" r="r" t="t"/>
              <a:pathLst>
                <a:path extrusionOk="0" h="141" w="29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8"/>
            <p:cNvSpPr/>
            <p:nvPr/>
          </p:nvSpPr>
          <p:spPr>
            <a:xfrm>
              <a:off x="7412038" y="4978400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8"/>
            <p:cNvSpPr/>
            <p:nvPr/>
          </p:nvSpPr>
          <p:spPr>
            <a:xfrm>
              <a:off x="7439026" y="5434013"/>
              <a:ext cx="174625" cy="439738"/>
            </a:xfrm>
            <a:custGeom>
              <a:rect b="b" l="l" r="r" t="t"/>
              <a:pathLst>
                <a:path extrusionOk="0" h="111" w="44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2" name="Google Shape;32;p8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8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  <a:defRPr b="0" i="0" sz="3600" u="none" cap="none" strike="noStrik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4" name="Google Shape;34;p8"/>
          <p:cNvSpPr txBox="1"/>
          <p:nvPr>
            <p:ph idx="1" type="body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🠶"/>
              <a:defRPr b="0" i="0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3020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🠶"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🠶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0480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0480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0480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04800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04800" lvl="8" marL="4114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"/>
          <p:cNvSpPr txBox="1"/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200"/>
              <a:buFont typeface="Century Gothic"/>
              <a:buNone/>
            </a:pPr>
            <a:r>
              <a:rPr lang="fr-CA" sz="3200"/>
              <a:t>Le développement économique communautaire et l’ÉSS au Québec:</a:t>
            </a:r>
            <a:br>
              <a:rPr lang="fr-CA" sz="3200"/>
            </a:br>
            <a:r>
              <a:rPr lang="fr-CA" sz="3200"/>
              <a:t>Un mouvement citoyen au cœur de l’économie</a:t>
            </a:r>
            <a:endParaRPr/>
          </a:p>
        </p:txBody>
      </p:sp>
      <p:sp>
        <p:nvSpPr>
          <p:cNvPr id="165" name="Google Shape;165;p1"/>
          <p:cNvSpPr txBox="1"/>
          <p:nvPr>
            <p:ph idx="1" type="subTitle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fr-CA"/>
              <a:t>Nancy Neamtan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fr-CA"/>
              <a:t>RTES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fr-CA"/>
              <a:t>Janvier 2023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fr-CA"/>
              <a:t>Quelques éléments historiques</a:t>
            </a:r>
            <a:endParaRPr/>
          </a:p>
        </p:txBody>
      </p:sp>
      <p:sp>
        <p:nvSpPr>
          <p:cNvPr id="171" name="Google Shape;171;p2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fr-CA"/>
              <a:t>. Le développement économique communautaire au milieu des années 80 comme réponse à la crise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fr-CA"/>
              <a:t> Poser comme postulat un développement du bas vers le haut en réaction à la théorie du ruissellement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fr-CA"/>
              <a:t> S’appuie sur la concertation territoriale regroupant un ensemble d’acteurs (patronat, associations, syndicats, artistes, citoyen(ne)s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fr-CA"/>
              <a:t> Autonome de l’état avec un soutien des trois paliers gouvernementaux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fr-CA"/>
              <a:t> Exige de repenser le rapport entre l’État et la société civile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fr-CA"/>
              <a:t> Terreau pour le renaissance du mouvement de l’ÉSS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fr-CA"/>
              <a:t>La vision portée par les CDEC</a:t>
            </a:r>
            <a:endParaRPr/>
          </a:p>
        </p:txBody>
      </p:sp>
      <p:sp>
        <p:nvSpPr>
          <p:cNvPr id="177" name="Google Shape;177;p3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fr-CA"/>
              <a:t>.    Le développement économique au service de la communauté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fr-CA"/>
              <a:t>.    Une approche territoriale par arrondissement ou quartier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fr-CA"/>
              <a:t>.    Une approche intégrée : économique, sociale, culturelle, aménagement du territoire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fr-CA"/>
              <a:t>.    Une gouvernance partagée entre acteurs de milieux divers: associatif, syndical, privé, culture, citoyen(ne)s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fr-CA"/>
              <a:t>.    Un partenariat avec les pouvoirs publics basé sur l’autonomie et le respect mutuel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fr-CA"/>
              <a:t>.    Une flexibilité dans le soutien gouvernemental pour tenir compte des besoins, les réalités et les  aspirations locaux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fr-CA"/>
              <a:t>. 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4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fr-CA"/>
              <a:t>Quelques illustrations:</a:t>
            </a:r>
            <a:br>
              <a:rPr lang="fr-CA"/>
            </a:br>
            <a:endParaRPr/>
          </a:p>
        </p:txBody>
      </p:sp>
      <p:sp>
        <p:nvSpPr>
          <p:cNvPr id="183" name="Google Shape;183;p4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fr-CA"/>
              <a:t>RÉSO: Regroupement pour la relance économique et sociale du Sud-Ouest de Montréal: une approche intégrée et un leadership affirmé du milieu (1989)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fr-CA"/>
              <a:t>Réseau des CDEC dans les quartiers difficiles des grandes villes québécoises (1994-2014)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fr-CA"/>
              <a:t>Politique de développement local 1997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fr-CA"/>
              <a:t>Territorialisation de l’écosystème de soutien à l’économie sociale (1997 à aujourd’hui)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5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fr-CA"/>
              <a:t>Le contexte actuel</a:t>
            </a:r>
            <a:endParaRPr/>
          </a:p>
        </p:txBody>
      </p:sp>
      <p:sp>
        <p:nvSpPr>
          <p:cNvPr id="189" name="Google Shape;189;p5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fr-CA"/>
              <a:t>Depuis 2015, le rôle de la société civile dans le développement local n’est plus reconnu par des politiques publiques du Québec et du Canada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fr-CA"/>
              <a:t>La loi cadre sur l’ÉSS (2014) a institutionnalisé la reconnaissance des structures de l’ÉSS et de leur autonomie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fr-CA"/>
              <a:t>Certaines municipalités continuent à soutenir des approches de DÉC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fr-CA"/>
              <a:t>L’enjeu de la participation citoyenne dans la transition écologique et sociale à l’origine de la renaissance des approches de DÉC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6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fr-CA"/>
              <a:t>Quelques illustrations:</a:t>
            </a:r>
            <a:endParaRPr/>
          </a:p>
        </p:txBody>
      </p:sp>
      <p:sp>
        <p:nvSpPr>
          <p:cNvPr id="195" name="Google Shape;195;p6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i="1" lang="fr-CA"/>
              <a:t>Transition en commun: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fr-CA"/>
              <a:t>Une alliance entre la Ville de Montréal, les citoyen.ne.s et des acteurs de la société civile autour d’une démarche de co-construction d’une vision et stratégie commune de transition socio-écologique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fr-CA"/>
              <a:t>. </a:t>
            </a:r>
            <a:r>
              <a:rPr i="1" lang="fr-CA"/>
              <a:t>Politiques en économie sociale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fr-CA"/>
              <a:t>Plusieurs municipalités co-produisent des politiques en ÉSS qui s’appuie sur l’enjeu de la participation citoyenne au développement (les communs, des approches territoriales, la co-construction)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7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fr-CA"/>
              <a:t>Le rôle central des municipalités</a:t>
            </a:r>
            <a:br>
              <a:rPr lang="fr-CA"/>
            </a:br>
            <a:r>
              <a:rPr lang="fr-CA"/>
              <a:t>et les perspectives d’avenir</a:t>
            </a:r>
            <a:endParaRPr/>
          </a:p>
        </p:txBody>
      </p:sp>
      <p:sp>
        <p:nvSpPr>
          <p:cNvPr id="201" name="Google Shape;201;p7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fr-CA"/>
              <a:t>Les villes sont devenus les lieux centraux pour la lutte contre les inégalités sociales et les changements climatiques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fr-CA"/>
              <a:t>Une nouvelle génération d’élu(e)s municipaux de plus en plus conscients du rôle essentiel de la participation citoyenne et la contribution des organisations de la société civile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fr-CA"/>
              <a:t>L’émergence d’un mouvement au sein des municipalités pour opérer des changements institutionnels nécessaires à une mobilisation large en faveur de la transition socio-écologique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rin">
  <a:themeElements>
    <a:clrScheme name="Brin">
      <a:dk1>
        <a:srgbClr val="000000"/>
      </a:dk1>
      <a:lt1>
        <a:srgbClr val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2022-11-03T12:28:56Z</dcterms:created>
  <dc:creator>Nancy Neamtan</dc:creator>
</cp:coreProperties>
</file>