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Poppins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regular.fntdata"/><Relationship Id="rId20" Type="http://schemas.openxmlformats.org/officeDocument/2006/relationships/slide" Target="slides/slide14.xml"/><Relationship Id="rId42" Type="http://schemas.openxmlformats.org/officeDocument/2006/relationships/font" Target="fonts/Poppins-italic.fntdata"/><Relationship Id="rId41" Type="http://schemas.openxmlformats.org/officeDocument/2006/relationships/font" Target="fonts/Poppins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Poppins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a79426b1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a79426b1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a79426b1d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0a79426b1d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a79426b1d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0a79426b1d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a79426b1d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0a79426b1d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0a79426b1d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0a79426b1d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0a79426b1d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0a79426b1d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a79426b1d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0a79426b1d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da55b962b8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da55b962b8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a79426b1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0a79426b1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0a79426b1d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0a79426b1d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0a79426b1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0a79426b1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4f0b9dfa4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4f0b9dfa4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a79426b1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0a79426b1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a79426b1d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0a79426b1d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a18e6c2d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a18e6c2d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bc14898cf_6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10bc14898cf_6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0a79426b1d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0a79426b1d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0bc513702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0bc513702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a18e6c2d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a18e6c2d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f9b884a70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f9b884a70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f9b884a70e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f9b884a70e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f9b884a70e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f9b884a70e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f4f0b9dfa4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f4f0b9dfa4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f9b884a70e_0_1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f9b884a70e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1a21ea3b0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1a21ea3b0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1a21ea3b01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g11a21ea3b0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9b884a70e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9b884a70e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4f0b9dfa4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f4f0b9dfa4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19ee5f23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f19ee5f23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a79426b1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0a79426b1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a79426b1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0a79426b1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a79426b1d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0a79426b1d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a79426b1d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a79426b1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67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311700" y="67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p2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2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>
            <a:off x="311700" y="67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677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677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677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67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246800" y="3588700"/>
            <a:ext cx="1533228" cy="15547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/>
          <p:nvPr/>
        </p:nvSpPr>
        <p:spPr>
          <a:xfrm>
            <a:off x="0" y="0"/>
            <a:ext cx="9144000" cy="223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0" y="4919600"/>
            <a:ext cx="9144000" cy="223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311700" y="67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3643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46800" y="3588700"/>
            <a:ext cx="1533228" cy="15547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0"/>
            <a:ext cx="9144000" cy="223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0" y="4919600"/>
            <a:ext cx="9144000" cy="223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g"/><Relationship Id="rId4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Relationship Id="rId4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g"/><Relationship Id="rId4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30.png"/><Relationship Id="rId13" Type="http://schemas.openxmlformats.org/officeDocument/2006/relationships/image" Target="../media/image46.png"/><Relationship Id="rId12" Type="http://schemas.openxmlformats.org/officeDocument/2006/relationships/image" Target="../media/image38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Relationship Id="rId15" Type="http://schemas.openxmlformats.org/officeDocument/2006/relationships/image" Target="../media/image43.png"/><Relationship Id="rId14" Type="http://schemas.openxmlformats.org/officeDocument/2006/relationships/image" Target="../media/image44.png"/><Relationship Id="rId17" Type="http://schemas.openxmlformats.org/officeDocument/2006/relationships/image" Target="../media/image51.png"/><Relationship Id="rId16" Type="http://schemas.openxmlformats.org/officeDocument/2006/relationships/image" Target="../media/image45.png"/><Relationship Id="rId5" Type="http://schemas.openxmlformats.org/officeDocument/2006/relationships/image" Target="../media/image34.png"/><Relationship Id="rId6" Type="http://schemas.openxmlformats.org/officeDocument/2006/relationships/image" Target="../media/image31.png"/><Relationship Id="rId18" Type="http://schemas.openxmlformats.org/officeDocument/2006/relationships/image" Target="../media/image48.png"/><Relationship Id="rId7" Type="http://schemas.openxmlformats.org/officeDocument/2006/relationships/image" Target="../media/image28.png"/><Relationship Id="rId8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5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58.png"/><Relationship Id="rId13" Type="http://schemas.openxmlformats.org/officeDocument/2006/relationships/image" Target="../media/image62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7.png"/><Relationship Id="rId15" Type="http://schemas.openxmlformats.org/officeDocument/2006/relationships/image" Target="../media/image59.png"/><Relationship Id="rId14" Type="http://schemas.openxmlformats.org/officeDocument/2006/relationships/image" Target="../media/image61.png"/><Relationship Id="rId17" Type="http://schemas.openxmlformats.org/officeDocument/2006/relationships/image" Target="../media/image63.png"/><Relationship Id="rId16" Type="http://schemas.openxmlformats.org/officeDocument/2006/relationships/image" Target="../media/image66.png"/><Relationship Id="rId5" Type="http://schemas.openxmlformats.org/officeDocument/2006/relationships/image" Target="../media/image49.png"/><Relationship Id="rId6" Type="http://schemas.openxmlformats.org/officeDocument/2006/relationships/image" Target="../media/image52.png"/><Relationship Id="rId7" Type="http://schemas.openxmlformats.org/officeDocument/2006/relationships/image" Target="../media/image50.png"/><Relationship Id="rId8" Type="http://schemas.openxmlformats.org/officeDocument/2006/relationships/image" Target="../media/image5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png"/><Relationship Id="rId4" Type="http://schemas.openxmlformats.org/officeDocument/2006/relationships/image" Target="../media/image65.png"/><Relationship Id="rId5" Type="http://schemas.openxmlformats.org/officeDocument/2006/relationships/image" Target="../media/image6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mailto:paulo@olvo.fr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7" Type="http://schemas.openxmlformats.org/officeDocument/2006/relationships/image" Target="../media/image11.png"/><Relationship Id="rId8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/>
          <p:nvPr/>
        </p:nvSpPr>
        <p:spPr>
          <a:xfrm>
            <a:off x="7406375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50" y="37737"/>
            <a:ext cx="9073099" cy="506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875" y="348258"/>
            <a:ext cx="9144003" cy="444698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38" y="323013"/>
            <a:ext cx="1306974" cy="13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8258"/>
            <a:ext cx="9144003" cy="444698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5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38" y="323013"/>
            <a:ext cx="1306974" cy="13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707" y="0"/>
            <a:ext cx="76665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6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38" y="323013"/>
            <a:ext cx="1306974" cy="13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120" y="0"/>
            <a:ext cx="767776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38" y="323013"/>
            <a:ext cx="1306974" cy="13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8258"/>
            <a:ext cx="9144003" cy="444698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8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38" y="323013"/>
            <a:ext cx="1306974" cy="13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853" y="0"/>
            <a:ext cx="433229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9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38" y="323013"/>
            <a:ext cx="1306974" cy="13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type="title"/>
          </p:nvPr>
        </p:nvSpPr>
        <p:spPr>
          <a:xfrm>
            <a:off x="311700" y="321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Périmètre</a:t>
            </a:r>
            <a:r>
              <a:rPr lang="fr" u="sng"/>
              <a:t> d’action</a:t>
            </a:r>
            <a:endParaRPr u="sng"/>
          </a:p>
        </p:txBody>
      </p:sp>
      <p:pic>
        <p:nvPicPr>
          <p:cNvPr id="269" name="Google Shape;2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375" y="893975"/>
            <a:ext cx="4352601" cy="3723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 txBox="1"/>
          <p:nvPr/>
        </p:nvSpPr>
        <p:spPr>
          <a:xfrm>
            <a:off x="387275" y="1742800"/>
            <a:ext cx="2585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Paris intra-muros</a:t>
            </a:r>
            <a:br>
              <a:rPr lang="fr">
                <a:latin typeface="Poppins"/>
                <a:ea typeface="Poppins"/>
                <a:cs typeface="Poppins"/>
                <a:sym typeface="Poppins"/>
              </a:rPr>
            </a:b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Toutes les villes de banlieue limitrophe</a:t>
            </a:r>
            <a:br>
              <a:rPr lang="fr">
                <a:latin typeface="Poppins"/>
                <a:ea typeface="Poppins"/>
                <a:cs typeface="Poppins"/>
                <a:sym typeface="Poppins"/>
              </a:rPr>
            </a:b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Communes de la Défense (Puteaux, Courbevoie)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126" y="213075"/>
            <a:ext cx="7077750" cy="471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275" y="537075"/>
            <a:ext cx="956475" cy="956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125" y="210813"/>
            <a:ext cx="7077751" cy="472187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7" name="Google Shape;287;p42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275" y="537075"/>
            <a:ext cx="956475" cy="956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125" y="213075"/>
            <a:ext cx="7077755" cy="47173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3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275" y="537075"/>
            <a:ext cx="956475" cy="956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type="title"/>
          </p:nvPr>
        </p:nvSpPr>
        <p:spPr>
          <a:xfrm>
            <a:off x="1726350" y="1693650"/>
            <a:ext cx="5691300" cy="17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/>
              <a:t>Présentation </a:t>
            </a:r>
            <a:endParaRPr b="1"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/>
              <a:t>d’Olvo</a:t>
            </a:r>
            <a:endParaRPr b="1" sz="5000"/>
          </a:p>
        </p:txBody>
      </p:sp>
      <p:pic>
        <p:nvPicPr>
          <p:cNvPr id="110" name="Google Shape;1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5" y="331400"/>
            <a:ext cx="1343325" cy="13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126" y="213075"/>
            <a:ext cx="7077750" cy="471733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4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275" y="537075"/>
            <a:ext cx="956475" cy="956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62" y="120275"/>
            <a:ext cx="7832474" cy="4902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5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325" y="627875"/>
            <a:ext cx="790351" cy="79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/>
          <p:nvPr/>
        </p:nvSpPr>
        <p:spPr>
          <a:xfrm>
            <a:off x="4553775" y="488700"/>
            <a:ext cx="36450" cy="2225075"/>
          </a:xfrm>
          <a:prstGeom prst="flowChartProcess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321" name="Google Shape;321;p46"/>
          <p:cNvSpPr txBox="1"/>
          <p:nvPr/>
        </p:nvSpPr>
        <p:spPr>
          <a:xfrm>
            <a:off x="4889375" y="488700"/>
            <a:ext cx="175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800">
                <a:latin typeface="Poppins"/>
                <a:ea typeface="Poppins"/>
                <a:cs typeface="Poppins"/>
                <a:sym typeface="Poppins"/>
              </a:rPr>
              <a:t>2021</a:t>
            </a:r>
            <a:endParaRPr b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2" name="Google Shape;322;p46"/>
          <p:cNvSpPr txBox="1"/>
          <p:nvPr/>
        </p:nvSpPr>
        <p:spPr>
          <a:xfrm>
            <a:off x="2498125" y="488700"/>
            <a:ext cx="175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800">
                <a:latin typeface="Poppins"/>
                <a:ea typeface="Poppins"/>
                <a:cs typeface="Poppins"/>
                <a:sym typeface="Poppins"/>
              </a:rPr>
              <a:t>2020</a:t>
            </a:r>
            <a:endParaRPr b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3" name="Google Shape;323;p46"/>
          <p:cNvSpPr/>
          <p:nvPr/>
        </p:nvSpPr>
        <p:spPr>
          <a:xfrm>
            <a:off x="2169550" y="1060800"/>
            <a:ext cx="4804900" cy="39800"/>
          </a:xfrm>
          <a:prstGeom prst="flowChartProcess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324" name="Google Shape;324;p46"/>
          <p:cNvSpPr txBox="1"/>
          <p:nvPr/>
        </p:nvSpPr>
        <p:spPr>
          <a:xfrm>
            <a:off x="4744525" y="1224200"/>
            <a:ext cx="3485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u="sng">
                <a:latin typeface="Poppins"/>
                <a:ea typeface="Poppins"/>
                <a:cs typeface="Poppins"/>
                <a:sym typeface="Poppins"/>
              </a:rPr>
              <a:t>CA</a:t>
            </a:r>
            <a:r>
              <a:rPr lang="fr" sz="1600">
                <a:latin typeface="Poppins"/>
                <a:ea typeface="Poppins"/>
                <a:cs typeface="Poppins"/>
                <a:sym typeface="Poppins"/>
              </a:rPr>
              <a:t> = </a:t>
            </a:r>
            <a:r>
              <a:rPr b="1" lang="fr" sz="1600">
                <a:latin typeface="Poppins"/>
                <a:ea typeface="Poppins"/>
                <a:cs typeface="Poppins"/>
                <a:sym typeface="Poppins"/>
              </a:rPr>
              <a:t>1,6 - 1,7 m€ </a:t>
            </a:r>
            <a:r>
              <a:rPr lang="fr" sz="1600">
                <a:latin typeface="Poppins"/>
                <a:ea typeface="Poppins"/>
                <a:cs typeface="Poppins"/>
                <a:sym typeface="Poppins"/>
              </a:rPr>
              <a:t>(+ 35-45%)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Résultat net</a:t>
            </a:r>
            <a:r>
              <a:rPr lang="fr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= </a:t>
            </a:r>
            <a:r>
              <a:rPr b="1" lang="fr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10-30 k€</a:t>
            </a:r>
            <a:endParaRPr b="1"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ETP en fin d’année</a:t>
            </a:r>
            <a:r>
              <a:rPr lang="fr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= </a:t>
            </a:r>
            <a:r>
              <a:rPr b="1" lang="fr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38</a:t>
            </a:r>
            <a:endParaRPr b="1"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5" name="Google Shape;325;p46"/>
          <p:cNvSpPr txBox="1"/>
          <p:nvPr/>
        </p:nvSpPr>
        <p:spPr>
          <a:xfrm>
            <a:off x="914075" y="1224200"/>
            <a:ext cx="3485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latin typeface="Poppins"/>
                <a:ea typeface="Poppins"/>
                <a:cs typeface="Poppins"/>
                <a:sym typeface="Poppins"/>
              </a:rPr>
              <a:t>            </a:t>
            </a:r>
            <a:r>
              <a:rPr lang="fr" sz="1600" u="sng">
                <a:latin typeface="Poppins"/>
                <a:ea typeface="Poppins"/>
                <a:cs typeface="Poppins"/>
                <a:sym typeface="Poppins"/>
              </a:rPr>
              <a:t>CA</a:t>
            </a:r>
            <a:r>
              <a:rPr lang="fr" sz="1600">
                <a:latin typeface="Poppins"/>
                <a:ea typeface="Poppins"/>
                <a:cs typeface="Poppins"/>
                <a:sym typeface="Poppins"/>
              </a:rPr>
              <a:t> = </a:t>
            </a:r>
            <a:r>
              <a:rPr b="1" lang="fr" sz="1600">
                <a:latin typeface="Poppins"/>
                <a:ea typeface="Poppins"/>
                <a:cs typeface="Poppins"/>
                <a:sym typeface="Poppins"/>
              </a:rPr>
              <a:t>1,16 m€ </a:t>
            </a:r>
            <a:r>
              <a:rPr lang="fr" sz="1600">
                <a:latin typeface="Poppins"/>
                <a:ea typeface="Poppins"/>
                <a:cs typeface="Poppins"/>
                <a:sym typeface="Poppins"/>
              </a:rPr>
              <a:t>(+ 37% N-1)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  <a:r>
              <a:rPr lang="fr" sz="16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Résultat net</a:t>
            </a:r>
            <a:r>
              <a:rPr lang="fr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= </a:t>
            </a:r>
            <a:r>
              <a:rPr b="1" lang="fr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15 k€</a:t>
            </a:r>
            <a:endParaRPr b="1"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 </a:t>
            </a:r>
            <a:r>
              <a:rPr lang="fr" sz="16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ETP en fin d’année</a:t>
            </a:r>
            <a:r>
              <a:rPr lang="fr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= </a:t>
            </a:r>
            <a:r>
              <a:rPr b="1" lang="fr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27</a:t>
            </a:r>
            <a:endParaRPr b="1"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p46"/>
          <p:cNvSpPr/>
          <p:nvPr/>
        </p:nvSpPr>
        <p:spPr>
          <a:xfrm>
            <a:off x="1806025" y="3070925"/>
            <a:ext cx="606600" cy="56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6"/>
          <p:cNvSpPr/>
          <p:nvPr/>
        </p:nvSpPr>
        <p:spPr>
          <a:xfrm>
            <a:off x="1806025" y="3759975"/>
            <a:ext cx="606600" cy="56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6"/>
          <p:cNvSpPr txBox="1"/>
          <p:nvPr/>
        </p:nvSpPr>
        <p:spPr>
          <a:xfrm>
            <a:off x="2498125" y="3151175"/>
            <a:ext cx="439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Poppins"/>
                <a:ea typeface="Poppins"/>
                <a:cs typeface="Poppins"/>
                <a:sym typeface="Poppins"/>
              </a:rPr>
              <a:t>Entreprise </a:t>
            </a:r>
            <a:r>
              <a:rPr b="1" lang="fr" sz="1800">
                <a:latin typeface="Poppins"/>
                <a:ea typeface="Poppins"/>
                <a:cs typeface="Poppins"/>
                <a:sym typeface="Poppins"/>
              </a:rPr>
              <a:t>saine</a:t>
            </a:r>
            <a:r>
              <a:rPr lang="fr" sz="1800">
                <a:latin typeface="Poppins"/>
                <a:ea typeface="Poppins"/>
                <a:cs typeface="Poppins"/>
                <a:sym typeface="Poppins"/>
              </a:rPr>
              <a:t> sur le plan financier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9" name="Google Shape;329;p46"/>
          <p:cNvSpPr txBox="1"/>
          <p:nvPr/>
        </p:nvSpPr>
        <p:spPr>
          <a:xfrm>
            <a:off x="2498125" y="3840225"/>
            <a:ext cx="439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Poppins"/>
                <a:ea typeface="Poppins"/>
                <a:cs typeface="Poppins"/>
                <a:sym typeface="Poppins"/>
              </a:rPr>
              <a:t>Fort potentiel de </a:t>
            </a:r>
            <a:r>
              <a:rPr b="1" lang="fr" sz="1800">
                <a:latin typeface="Poppins"/>
                <a:ea typeface="Poppins"/>
                <a:cs typeface="Poppins"/>
                <a:sym typeface="Poppins"/>
              </a:rPr>
              <a:t>création d’emplois</a:t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/>
          <p:nvPr/>
        </p:nvSpPr>
        <p:spPr>
          <a:xfrm>
            <a:off x="4543350" y="744450"/>
            <a:ext cx="57300" cy="3654600"/>
          </a:xfrm>
          <a:prstGeom prst="upDownArrow">
            <a:avLst>
              <a:gd fmla="val 50000" name="adj1"/>
              <a:gd fmla="val 237511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7"/>
          <p:cNvSpPr/>
          <p:nvPr/>
        </p:nvSpPr>
        <p:spPr>
          <a:xfrm rot="5400000">
            <a:off x="4543350" y="-407100"/>
            <a:ext cx="57300" cy="5957700"/>
          </a:xfrm>
          <a:prstGeom prst="upDownArrow">
            <a:avLst>
              <a:gd fmla="val 50000" name="adj1"/>
              <a:gd fmla="val 237511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7"/>
          <p:cNvSpPr txBox="1"/>
          <p:nvPr/>
        </p:nvSpPr>
        <p:spPr>
          <a:xfrm>
            <a:off x="3799650" y="344250"/>
            <a:ext cx="15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Délai de livraison court</a:t>
            </a:r>
            <a:endParaRPr b="1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7" name="Google Shape;337;p47"/>
          <p:cNvSpPr txBox="1"/>
          <p:nvPr/>
        </p:nvSpPr>
        <p:spPr>
          <a:xfrm>
            <a:off x="3799650" y="4399050"/>
            <a:ext cx="15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Délai de livraison long</a:t>
            </a:r>
            <a:endParaRPr b="1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8" name="Google Shape;338;p47"/>
          <p:cNvSpPr txBox="1"/>
          <p:nvPr/>
        </p:nvSpPr>
        <p:spPr>
          <a:xfrm>
            <a:off x="48450" y="2371650"/>
            <a:ext cx="15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Qualité de service </a:t>
            </a:r>
            <a:endParaRPr b="1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fr" sz="1200">
                <a:latin typeface="Poppins"/>
                <a:ea typeface="Poppins"/>
                <a:cs typeface="Poppins"/>
                <a:sym typeface="Poppins"/>
              </a:rPr>
              <a:t>-</a:t>
            </a:r>
            <a:endParaRPr b="1" i="0" sz="1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9" name="Google Shape;339;p47"/>
          <p:cNvSpPr txBox="1"/>
          <p:nvPr/>
        </p:nvSpPr>
        <p:spPr>
          <a:xfrm>
            <a:off x="7550850" y="2371650"/>
            <a:ext cx="15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" sz="1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Qualité de service</a:t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fr" sz="1200">
                <a:latin typeface="Poppins"/>
                <a:ea typeface="Poppins"/>
                <a:cs typeface="Poppins"/>
                <a:sym typeface="Poppins"/>
              </a:rPr>
              <a:t>+</a:t>
            </a:r>
            <a:endParaRPr b="1" sz="12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0" name="Google Shape;34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5950" y="744451"/>
            <a:ext cx="1194925" cy="3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0950" y="1762474"/>
            <a:ext cx="1011727" cy="3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44350" y="1327250"/>
            <a:ext cx="1382413" cy="3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7325" y="2641413"/>
            <a:ext cx="755380" cy="4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58075" y="843688"/>
            <a:ext cx="1011725" cy="37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69800" y="846250"/>
            <a:ext cx="1194926" cy="373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77000" y="1141188"/>
            <a:ext cx="1011725" cy="381083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7"/>
          <p:cNvSpPr txBox="1"/>
          <p:nvPr/>
        </p:nvSpPr>
        <p:spPr>
          <a:xfrm>
            <a:off x="313200" y="320400"/>
            <a:ext cx="2672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Écosystème concurrentiel de la livraison à domicile sur Paris</a:t>
            </a:r>
            <a:r>
              <a:rPr b="1" lang="fr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f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(colis petits à moyens)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8" name="Google Shape;348;p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39400" y="2765550"/>
            <a:ext cx="1525165" cy="3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58063" y="3155275"/>
            <a:ext cx="1716909" cy="3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292675" y="1711075"/>
            <a:ext cx="1026714" cy="72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105800" y="2063888"/>
            <a:ext cx="1299527" cy="3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688425" y="1667904"/>
            <a:ext cx="1716900" cy="37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22650" y="3588800"/>
            <a:ext cx="1299525" cy="34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209845" y="4096197"/>
            <a:ext cx="1325133" cy="33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169150" y="3103363"/>
            <a:ext cx="1011727" cy="42286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7"/>
          <p:cNvSpPr txBox="1"/>
          <p:nvPr/>
        </p:nvSpPr>
        <p:spPr>
          <a:xfrm>
            <a:off x="8126850" y="1975288"/>
            <a:ext cx="39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👍</a:t>
            </a:r>
            <a:endParaRPr sz="1800"/>
          </a:p>
        </p:txBody>
      </p:sp>
      <p:sp>
        <p:nvSpPr>
          <p:cNvPr id="357" name="Google Shape;357;p47"/>
          <p:cNvSpPr txBox="1"/>
          <p:nvPr/>
        </p:nvSpPr>
        <p:spPr>
          <a:xfrm>
            <a:off x="624450" y="1975300"/>
            <a:ext cx="39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👎</a:t>
            </a:r>
            <a:endParaRPr sz="1800"/>
          </a:p>
        </p:txBody>
      </p:sp>
      <p:pic>
        <p:nvPicPr>
          <p:cNvPr id="358" name="Google Shape;358;p4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280950" y="1869350"/>
            <a:ext cx="1194925" cy="89619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7"/>
          <p:cNvSpPr/>
          <p:nvPr/>
        </p:nvSpPr>
        <p:spPr>
          <a:xfrm>
            <a:off x="7418950" y="4066125"/>
            <a:ext cx="1257600" cy="63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8"/>
          <p:cNvSpPr/>
          <p:nvPr/>
        </p:nvSpPr>
        <p:spPr>
          <a:xfrm>
            <a:off x="4561050" y="1017750"/>
            <a:ext cx="21900" cy="31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2738" y="741049"/>
            <a:ext cx="2355326" cy="6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8"/>
          <p:cNvPicPr preferRelativeResize="0"/>
          <p:nvPr/>
        </p:nvPicPr>
        <p:blipFill rotWithShape="1">
          <a:blip r:embed="rId4">
            <a:alphaModFix/>
          </a:blip>
          <a:srcRect b="-6059" l="0" r="0" t="6060"/>
          <a:stretch/>
        </p:blipFill>
        <p:spPr>
          <a:xfrm>
            <a:off x="5676375" y="497347"/>
            <a:ext cx="1982602" cy="140176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8"/>
          <p:cNvSpPr txBox="1"/>
          <p:nvPr/>
        </p:nvSpPr>
        <p:spPr>
          <a:xfrm>
            <a:off x="914250" y="1636575"/>
            <a:ext cx="34074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➔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Coût moyen livreur : </a:t>
            </a:r>
            <a:r>
              <a:rPr b="1" lang="fr">
                <a:latin typeface="Poppins"/>
                <a:ea typeface="Poppins"/>
                <a:cs typeface="Poppins"/>
                <a:sym typeface="Poppins"/>
              </a:rPr>
              <a:t>11 € / h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➔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Statut des livreurs : auto-entrepreneurs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➔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Injections massives de capitaux privés (ventures) au lancement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Poppins"/>
              <a:buChar char="➔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Filiale du groupe Laposte (accès au foncier et levier de financement)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8" name="Google Shape;368;p48"/>
          <p:cNvSpPr txBox="1"/>
          <p:nvPr/>
        </p:nvSpPr>
        <p:spPr>
          <a:xfrm>
            <a:off x="4822350" y="1636575"/>
            <a:ext cx="37920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➔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Coût moyen livreur : </a:t>
            </a:r>
            <a:r>
              <a:rPr b="1" lang="fr">
                <a:latin typeface="Poppins"/>
                <a:ea typeface="Poppins"/>
                <a:cs typeface="Poppins"/>
                <a:sym typeface="Poppins"/>
              </a:rPr>
              <a:t>20</a:t>
            </a:r>
            <a:r>
              <a:rPr b="1" lang="fr">
                <a:latin typeface="Poppins"/>
                <a:ea typeface="Poppins"/>
                <a:cs typeface="Poppins"/>
                <a:sym typeface="Poppins"/>
              </a:rPr>
              <a:t> € / h + amortissement et entretien du vélo-cargo (~ 1,50€ / h)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➔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Statut des livreurs : salariés (80 %)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Poppins"/>
              <a:buChar char="➔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Fonds propres, subventions et prêts bancaires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9"/>
          <p:cNvSpPr/>
          <p:nvPr/>
        </p:nvSpPr>
        <p:spPr>
          <a:xfrm>
            <a:off x="5793200" y="369825"/>
            <a:ext cx="2520000" cy="25200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Cadres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R. e</a:t>
            </a:r>
            <a:r>
              <a:rPr b="1" lang="fr">
                <a:latin typeface="Poppins"/>
                <a:ea typeface="Poppins"/>
                <a:cs typeface="Poppins"/>
                <a:sym typeface="Poppins"/>
              </a:rPr>
              <a:t>xploitation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R. informatique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R. commercial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4" name="Google Shape;374;p49"/>
          <p:cNvSpPr/>
          <p:nvPr/>
        </p:nvSpPr>
        <p:spPr>
          <a:xfrm>
            <a:off x="562000" y="3016050"/>
            <a:ext cx="1512000" cy="15120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Gérant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1 mandat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5" name="Google Shape;375;p49"/>
          <p:cNvSpPr/>
          <p:nvPr/>
        </p:nvSpPr>
        <p:spPr>
          <a:xfrm>
            <a:off x="657550" y="580650"/>
            <a:ext cx="1440000" cy="14400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Agents de maîtrise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5 ETP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6" name="Google Shape;376;p49"/>
          <p:cNvSpPr/>
          <p:nvPr/>
        </p:nvSpPr>
        <p:spPr>
          <a:xfrm>
            <a:off x="2384125" y="1131750"/>
            <a:ext cx="2880000" cy="28800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Coursiers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19 ETP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Equipe entrepôt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 ETP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Mécanos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5 ETP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7" name="Google Shape;377;p49"/>
          <p:cNvSpPr/>
          <p:nvPr/>
        </p:nvSpPr>
        <p:spPr>
          <a:xfrm>
            <a:off x="5505200" y="3121475"/>
            <a:ext cx="1620000" cy="16200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Ingénieurs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2 ETP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78" name="Google Shape;378;p49"/>
          <p:cNvCxnSpPr/>
          <p:nvPr/>
        </p:nvCxnSpPr>
        <p:spPr>
          <a:xfrm>
            <a:off x="2062300" y="1604300"/>
            <a:ext cx="489600" cy="213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49"/>
          <p:cNvCxnSpPr/>
          <p:nvPr/>
        </p:nvCxnSpPr>
        <p:spPr>
          <a:xfrm flipH="1" rot="10800000">
            <a:off x="2051725" y="3247450"/>
            <a:ext cx="460800" cy="193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49"/>
          <p:cNvCxnSpPr/>
          <p:nvPr/>
        </p:nvCxnSpPr>
        <p:spPr>
          <a:xfrm>
            <a:off x="5102400" y="3312000"/>
            <a:ext cx="450000" cy="23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1" name="Google Shape;381;p49"/>
          <p:cNvCxnSpPr/>
          <p:nvPr/>
        </p:nvCxnSpPr>
        <p:spPr>
          <a:xfrm flipH="1" rot="10800000">
            <a:off x="5188650" y="1894650"/>
            <a:ext cx="601200" cy="126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2" name="Google Shape;382;p49"/>
          <p:cNvSpPr txBox="1"/>
          <p:nvPr/>
        </p:nvSpPr>
        <p:spPr>
          <a:xfrm>
            <a:off x="2512525" y="480075"/>
            <a:ext cx="262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u="sng">
                <a:latin typeface="Poppins"/>
                <a:ea typeface="Poppins"/>
                <a:cs typeface="Poppins"/>
                <a:sym typeface="Poppins"/>
              </a:rPr>
              <a:t>Organigramme équipe</a:t>
            </a:r>
            <a:endParaRPr sz="1600" u="sng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latin typeface="Poppins"/>
                <a:ea typeface="Poppins"/>
                <a:cs typeface="Poppins"/>
                <a:sym typeface="Poppins"/>
              </a:rPr>
              <a:t>40 salariés</a:t>
            </a:r>
            <a:endParaRPr b="1" sz="16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0"/>
          <p:cNvSpPr txBox="1"/>
          <p:nvPr>
            <p:ph idx="1" type="body"/>
          </p:nvPr>
        </p:nvSpPr>
        <p:spPr>
          <a:xfrm>
            <a:off x="1456050" y="1020300"/>
            <a:ext cx="6231900" cy="310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1300" u="sng">
                <a:latin typeface="Poppins"/>
                <a:ea typeface="Poppins"/>
                <a:cs typeface="Poppins"/>
                <a:sym typeface="Poppins"/>
              </a:rPr>
              <a:t>E-commerçants et alimentaire</a:t>
            </a:r>
            <a:r>
              <a:rPr lang="fr" sz="1300">
                <a:latin typeface="Poppins"/>
                <a:ea typeface="Poppins"/>
                <a:cs typeface="Poppins"/>
                <a:sym typeface="Poppins"/>
              </a:rPr>
              <a:t> :</a:t>
            </a:r>
            <a:r>
              <a:rPr lang="fr" sz="1300">
                <a:latin typeface="Poppins"/>
                <a:ea typeface="Poppins"/>
                <a:cs typeface="Poppins"/>
                <a:sym typeface="Poppins"/>
              </a:rPr>
              <a:t> Tediber, Rutabago,</a:t>
            </a:r>
            <a:br>
              <a:rPr lang="fr" sz="1300">
                <a:latin typeface="Poppins"/>
                <a:ea typeface="Poppins"/>
                <a:cs typeface="Poppins"/>
                <a:sym typeface="Poppins"/>
              </a:rPr>
            </a:br>
            <a:r>
              <a:rPr lang="fr" sz="1300">
                <a:latin typeface="Poppins"/>
                <a:ea typeface="Poppins"/>
                <a:cs typeface="Poppins"/>
                <a:sym typeface="Poppins"/>
              </a:rPr>
              <a:t>L’intendance, Petrossian..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Fleuristes, décorateurs et produits frais</a:t>
            </a:r>
            <a:r>
              <a:rPr lang="f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: Pampa, Aka green, Fleurs d’ici, Panier du citadin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Courses encombrantes</a:t>
            </a:r>
            <a:r>
              <a:rPr lang="f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: commandes post-caisse ou passées via internet (Super U, Ikea..)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Restaurateurs / traiteurs</a:t>
            </a:r>
            <a:r>
              <a:rPr lang="f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: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1" marL="9144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◆"/>
            </a:pPr>
            <a:r>
              <a:rPr lang="f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B2B (Alain Ducasse, Maison Plisson)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1" marL="9144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◆"/>
            </a:pPr>
            <a:r>
              <a:rPr lang="fr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B2C (Hélène Darroze, Le Meurice..)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8" name="Google Shape;388;p50"/>
          <p:cNvSpPr txBox="1"/>
          <p:nvPr>
            <p:ph type="title"/>
          </p:nvPr>
        </p:nvSpPr>
        <p:spPr>
          <a:xfrm>
            <a:off x="311700" y="317663"/>
            <a:ext cx="703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Nos clients</a:t>
            </a:r>
            <a:endParaRPr/>
          </a:p>
        </p:txBody>
      </p:sp>
      <p:pic>
        <p:nvPicPr>
          <p:cNvPr id="389" name="Google Shape;38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5750" y="421788"/>
            <a:ext cx="1476982" cy="6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7725" y="2770988"/>
            <a:ext cx="1327391" cy="88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175" y="1079613"/>
            <a:ext cx="812876" cy="8128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2" name="Google Shape;39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475" y="3719675"/>
            <a:ext cx="941400" cy="88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87950" y="1425275"/>
            <a:ext cx="941400" cy="9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51450" y="3785975"/>
            <a:ext cx="1128150" cy="75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0"/>
          <p:cNvPicPr preferRelativeResize="0"/>
          <p:nvPr/>
        </p:nvPicPr>
        <p:blipFill rotWithShape="1">
          <a:blip r:embed="rId9">
            <a:alphaModFix/>
          </a:blip>
          <a:srcRect b="-6405" l="-6764" r="-11915" t="0"/>
          <a:stretch/>
        </p:blipFill>
        <p:spPr>
          <a:xfrm>
            <a:off x="5914500" y="317688"/>
            <a:ext cx="983404" cy="88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79550" y="2844575"/>
            <a:ext cx="941400" cy="9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0"/>
          <p:cNvPicPr preferRelativeResize="0"/>
          <p:nvPr/>
        </p:nvPicPr>
        <p:blipFill rotWithShape="1">
          <a:blip r:embed="rId11">
            <a:alphaModFix/>
          </a:blip>
          <a:srcRect b="18282" l="17412" r="16353" t="9079"/>
          <a:stretch/>
        </p:blipFill>
        <p:spPr>
          <a:xfrm>
            <a:off x="311711" y="2742650"/>
            <a:ext cx="858309" cy="9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8475" y="2081725"/>
            <a:ext cx="1376475" cy="4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05163" y="927098"/>
            <a:ext cx="844175" cy="84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830575" y="268351"/>
            <a:ext cx="983400" cy="9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9125" y="709025"/>
            <a:ext cx="1722090" cy="4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394050" y="4123200"/>
            <a:ext cx="3268973" cy="4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43750" y="2636326"/>
            <a:ext cx="941400" cy="94137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0"/>
          <p:cNvSpPr/>
          <p:nvPr/>
        </p:nvSpPr>
        <p:spPr>
          <a:xfrm>
            <a:off x="6758538" y="2844575"/>
            <a:ext cx="983400" cy="983400"/>
          </a:xfrm>
          <a:prstGeom prst="ellipse">
            <a:avLst/>
          </a:prstGeom>
          <a:noFill/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/>
          <p:nvPr>
            <p:ph type="title"/>
          </p:nvPr>
        </p:nvSpPr>
        <p:spPr>
          <a:xfrm>
            <a:off x="1726350" y="1319850"/>
            <a:ext cx="5691300" cy="25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/>
              <a:t>Stratégie de développement sur Paris</a:t>
            </a:r>
            <a:endParaRPr b="1" sz="5000"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5" y="331400"/>
            <a:ext cx="1343325" cy="13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/>
          <p:nvPr>
            <p:ph type="title"/>
          </p:nvPr>
        </p:nvSpPr>
        <p:spPr>
          <a:xfrm>
            <a:off x="311700" y="316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Situation actuelle</a:t>
            </a:r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550" y="969575"/>
            <a:ext cx="5096899" cy="35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2"/>
          <p:cNvSpPr/>
          <p:nvPr/>
        </p:nvSpPr>
        <p:spPr>
          <a:xfrm>
            <a:off x="1828300" y="2753588"/>
            <a:ext cx="1368000" cy="1368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latin typeface="Poppins"/>
                <a:ea typeface="Poppins"/>
                <a:cs typeface="Poppins"/>
                <a:sym typeface="Poppins"/>
              </a:rPr>
              <a:t>Hub unique intra-muros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18" name="Google Shape;418;p52"/>
          <p:cNvCxnSpPr/>
          <p:nvPr/>
        </p:nvCxnSpPr>
        <p:spPr>
          <a:xfrm flipH="1" rot="10800000">
            <a:off x="3132725" y="1718075"/>
            <a:ext cx="2139600" cy="137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3"/>
          <p:cNvSpPr txBox="1"/>
          <p:nvPr>
            <p:ph type="title"/>
          </p:nvPr>
        </p:nvSpPr>
        <p:spPr>
          <a:xfrm>
            <a:off x="311700" y="316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Situation optimale</a:t>
            </a:r>
            <a:endParaRPr/>
          </a:p>
        </p:txBody>
      </p:sp>
      <p:pic>
        <p:nvPicPr>
          <p:cNvPr id="424" name="Google Shape;4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200" y="968400"/>
            <a:ext cx="5097599" cy="357839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3"/>
          <p:cNvSpPr/>
          <p:nvPr/>
        </p:nvSpPr>
        <p:spPr>
          <a:xfrm>
            <a:off x="6410900" y="543488"/>
            <a:ext cx="1368000" cy="1368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latin typeface="Poppins"/>
                <a:ea typeface="Poppins"/>
                <a:cs typeface="Poppins"/>
                <a:sym typeface="Poppins"/>
              </a:rPr>
              <a:t>Hub principal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latin typeface="Poppins"/>
                <a:ea typeface="Poppins"/>
                <a:cs typeface="Poppins"/>
                <a:sym typeface="Poppins"/>
              </a:rPr>
              <a:t>extra-muros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26" name="Google Shape;426;p53"/>
          <p:cNvCxnSpPr>
            <a:stCxn id="425" idx="2"/>
          </p:cNvCxnSpPr>
          <p:nvPr/>
        </p:nvCxnSpPr>
        <p:spPr>
          <a:xfrm rot="10800000">
            <a:off x="4396700" y="1146188"/>
            <a:ext cx="2014200" cy="81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7" name="Google Shape;427;p53"/>
          <p:cNvSpPr/>
          <p:nvPr/>
        </p:nvSpPr>
        <p:spPr>
          <a:xfrm>
            <a:off x="1648800" y="2764788"/>
            <a:ext cx="1368000" cy="1368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latin typeface="Poppins"/>
                <a:ea typeface="Poppins"/>
                <a:cs typeface="Poppins"/>
                <a:sym typeface="Poppins"/>
              </a:rPr>
              <a:t>Hubs secondaires intra-muros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28" name="Google Shape;428;p53"/>
          <p:cNvCxnSpPr>
            <a:stCxn id="427" idx="6"/>
          </p:cNvCxnSpPr>
          <p:nvPr/>
        </p:nvCxnSpPr>
        <p:spPr>
          <a:xfrm flipH="1" rot="10800000">
            <a:off x="3016800" y="2911488"/>
            <a:ext cx="963300" cy="5373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53"/>
          <p:cNvCxnSpPr>
            <a:stCxn id="427" idx="6"/>
          </p:cNvCxnSpPr>
          <p:nvPr/>
        </p:nvCxnSpPr>
        <p:spPr>
          <a:xfrm flipH="1" rot="10800000">
            <a:off x="3016800" y="2911488"/>
            <a:ext cx="2071800" cy="5373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/>
          <p:nvPr>
            <p:ph idx="4294967295" type="title"/>
          </p:nvPr>
        </p:nvSpPr>
        <p:spPr>
          <a:xfrm>
            <a:off x="311700" y="317663"/>
            <a:ext cx="703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Historique</a:t>
            </a:r>
            <a:endParaRPr u="sng"/>
          </a:p>
        </p:txBody>
      </p:sp>
      <p:cxnSp>
        <p:nvCxnSpPr>
          <p:cNvPr id="116" name="Google Shape;116;p27"/>
          <p:cNvCxnSpPr/>
          <p:nvPr/>
        </p:nvCxnSpPr>
        <p:spPr>
          <a:xfrm>
            <a:off x="311700" y="3419925"/>
            <a:ext cx="85206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" name="Google Shape;117;p27"/>
          <p:cNvSpPr/>
          <p:nvPr/>
        </p:nvSpPr>
        <p:spPr>
          <a:xfrm>
            <a:off x="892625" y="3327075"/>
            <a:ext cx="185700" cy="185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118" name="Google Shape;118;p27"/>
          <p:cNvSpPr/>
          <p:nvPr/>
        </p:nvSpPr>
        <p:spPr>
          <a:xfrm>
            <a:off x="919200" y="3051225"/>
            <a:ext cx="132550" cy="218725"/>
          </a:xfrm>
          <a:prstGeom prst="flowChartMerg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7"/>
          <p:cNvSpPr txBox="1"/>
          <p:nvPr/>
        </p:nvSpPr>
        <p:spPr>
          <a:xfrm>
            <a:off x="190175" y="2404725"/>
            <a:ext cx="159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Poppins"/>
                <a:ea typeface="Poppins"/>
                <a:cs typeface="Poppins"/>
                <a:sym typeface="Poppins"/>
              </a:rPr>
              <a:t>Décembre 2015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latin typeface="Poppins"/>
                <a:ea typeface="Poppins"/>
                <a:cs typeface="Poppins"/>
                <a:sym typeface="Poppins"/>
              </a:rPr>
              <a:t>Création d’Olvo</a:t>
            </a:r>
            <a:endParaRPr b="1"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" name="Google Shape;120;p27"/>
          <p:cNvSpPr/>
          <p:nvPr/>
        </p:nvSpPr>
        <p:spPr>
          <a:xfrm>
            <a:off x="2649050" y="3327075"/>
            <a:ext cx="185700" cy="185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121" name="Google Shape;121;p27"/>
          <p:cNvSpPr/>
          <p:nvPr/>
        </p:nvSpPr>
        <p:spPr>
          <a:xfrm>
            <a:off x="2675625" y="3051225"/>
            <a:ext cx="132550" cy="218725"/>
          </a:xfrm>
          <a:prstGeom prst="flowChartMerg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7"/>
          <p:cNvSpPr txBox="1"/>
          <p:nvPr/>
        </p:nvSpPr>
        <p:spPr>
          <a:xfrm>
            <a:off x="1946600" y="2312325"/>
            <a:ext cx="159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Poppins"/>
                <a:ea typeface="Poppins"/>
                <a:cs typeface="Poppins"/>
                <a:sym typeface="Poppins"/>
              </a:rPr>
              <a:t>Juillet</a:t>
            </a:r>
            <a:r>
              <a:rPr lang="fr" sz="1200">
                <a:latin typeface="Poppins"/>
                <a:ea typeface="Poppins"/>
                <a:cs typeface="Poppins"/>
                <a:sym typeface="Poppins"/>
              </a:rPr>
              <a:t> 2017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latin typeface="Poppins"/>
                <a:ea typeface="Poppins"/>
                <a:cs typeface="Poppins"/>
                <a:sym typeface="Poppins"/>
              </a:rPr>
              <a:t>Local de 350m2 - 10ème arr.</a:t>
            </a:r>
            <a:endParaRPr b="1"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" name="Google Shape;123;p27"/>
          <p:cNvSpPr/>
          <p:nvPr/>
        </p:nvSpPr>
        <p:spPr>
          <a:xfrm>
            <a:off x="4405475" y="3327075"/>
            <a:ext cx="185700" cy="185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124" name="Google Shape;124;p27"/>
          <p:cNvSpPr/>
          <p:nvPr/>
        </p:nvSpPr>
        <p:spPr>
          <a:xfrm>
            <a:off x="4432050" y="3051225"/>
            <a:ext cx="132550" cy="218725"/>
          </a:xfrm>
          <a:prstGeom prst="flowChartMerg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7"/>
          <p:cNvSpPr txBox="1"/>
          <p:nvPr/>
        </p:nvSpPr>
        <p:spPr>
          <a:xfrm>
            <a:off x="3703025" y="2312325"/>
            <a:ext cx="159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Poppins"/>
                <a:ea typeface="Poppins"/>
                <a:cs typeface="Poppins"/>
                <a:sym typeface="Poppins"/>
              </a:rPr>
              <a:t>Juillet</a:t>
            </a:r>
            <a:r>
              <a:rPr lang="fr" sz="1200">
                <a:latin typeface="Poppins"/>
                <a:ea typeface="Poppins"/>
                <a:cs typeface="Poppins"/>
                <a:sym typeface="Poppins"/>
              </a:rPr>
              <a:t> 2019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latin typeface="Poppins"/>
                <a:ea typeface="Poppins"/>
                <a:cs typeface="Poppins"/>
                <a:sym typeface="Poppins"/>
              </a:rPr>
              <a:t>Transformation en SCOP</a:t>
            </a:r>
            <a:endParaRPr b="1"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p27"/>
          <p:cNvSpPr/>
          <p:nvPr/>
        </p:nvSpPr>
        <p:spPr>
          <a:xfrm>
            <a:off x="6161900" y="3327075"/>
            <a:ext cx="185700" cy="185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127" name="Google Shape;127;p27"/>
          <p:cNvSpPr/>
          <p:nvPr/>
        </p:nvSpPr>
        <p:spPr>
          <a:xfrm>
            <a:off x="6188475" y="3051225"/>
            <a:ext cx="132550" cy="218725"/>
          </a:xfrm>
          <a:prstGeom prst="flowChartMerg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7"/>
          <p:cNvSpPr txBox="1"/>
          <p:nvPr/>
        </p:nvSpPr>
        <p:spPr>
          <a:xfrm>
            <a:off x="5459450" y="2312325"/>
            <a:ext cx="159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Poppins"/>
                <a:ea typeface="Poppins"/>
                <a:cs typeface="Poppins"/>
                <a:sym typeface="Poppins"/>
              </a:rPr>
              <a:t>Juillet 2020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latin typeface="Poppins"/>
                <a:ea typeface="Poppins"/>
                <a:cs typeface="Poppins"/>
                <a:sym typeface="Poppins"/>
              </a:rPr>
              <a:t>Local de 850m2 - 18ème arr.</a:t>
            </a:r>
            <a:endParaRPr b="1" sz="12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9" name="Google Shape;1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000" y="1634400"/>
            <a:ext cx="788951" cy="78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850" y="1634400"/>
            <a:ext cx="788951" cy="78892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7"/>
          <p:cNvSpPr/>
          <p:nvPr/>
        </p:nvSpPr>
        <p:spPr>
          <a:xfrm>
            <a:off x="7918325" y="3327075"/>
            <a:ext cx="185700" cy="185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132" name="Google Shape;132;p27"/>
          <p:cNvSpPr/>
          <p:nvPr/>
        </p:nvSpPr>
        <p:spPr>
          <a:xfrm>
            <a:off x="7944900" y="3051225"/>
            <a:ext cx="132550" cy="218725"/>
          </a:xfrm>
          <a:prstGeom prst="flowChartMerg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7215875" y="2404725"/>
            <a:ext cx="159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Poppins"/>
                <a:ea typeface="Poppins"/>
                <a:cs typeface="Poppins"/>
                <a:sym typeface="Poppins"/>
              </a:rPr>
              <a:t>Septembre</a:t>
            </a:r>
            <a:r>
              <a:rPr lang="fr" sz="1200">
                <a:latin typeface="Poppins"/>
                <a:ea typeface="Poppins"/>
                <a:cs typeface="Poppins"/>
                <a:sym typeface="Poppins"/>
              </a:rPr>
              <a:t> 2021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latin typeface="Poppins"/>
                <a:ea typeface="Poppins"/>
                <a:cs typeface="Poppins"/>
                <a:sym typeface="Poppins"/>
              </a:rPr>
              <a:t>40 salariés</a:t>
            </a:r>
            <a:endParaRPr b="1" sz="12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4" name="Google Shape;13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9650" y="1634400"/>
            <a:ext cx="788951" cy="78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7"/>
          <p:cNvSpPr/>
          <p:nvPr/>
        </p:nvSpPr>
        <p:spPr>
          <a:xfrm>
            <a:off x="8727175" y="3267525"/>
            <a:ext cx="185700" cy="3048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7"/>
          <p:cNvSpPr/>
          <p:nvPr/>
        </p:nvSpPr>
        <p:spPr>
          <a:xfrm>
            <a:off x="265500" y="3267525"/>
            <a:ext cx="46200" cy="304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7425" y="1633275"/>
            <a:ext cx="788951" cy="78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02813" y="1634400"/>
            <a:ext cx="703874" cy="7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4"/>
          <p:cNvSpPr txBox="1"/>
          <p:nvPr>
            <p:ph type="title"/>
          </p:nvPr>
        </p:nvSpPr>
        <p:spPr>
          <a:xfrm>
            <a:off x="311700" y="284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 u="sng">
                <a:solidFill>
                  <a:srgbClr val="000000"/>
                </a:solidFill>
              </a:rPr>
              <a:t>Problématiques</a:t>
            </a:r>
            <a:endParaRPr u="sng">
              <a:solidFill>
                <a:srgbClr val="000000"/>
              </a:solidFill>
            </a:endParaRPr>
          </a:p>
        </p:txBody>
      </p:sp>
      <p:sp>
        <p:nvSpPr>
          <p:cNvPr id="435" name="Google Shape;435;p54"/>
          <p:cNvSpPr txBox="1"/>
          <p:nvPr/>
        </p:nvSpPr>
        <p:spPr>
          <a:xfrm>
            <a:off x="311700" y="1125050"/>
            <a:ext cx="8520600" cy="23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Un vélo-cargo réalise </a:t>
            </a:r>
            <a:r>
              <a:rPr b="1" lang="fr">
                <a:latin typeface="Poppins"/>
                <a:ea typeface="Poppins"/>
                <a:cs typeface="Poppins"/>
                <a:sym typeface="Poppins"/>
              </a:rPr>
              <a:t>environ 4 tournées de livraison</a:t>
            </a:r>
            <a:r>
              <a:rPr lang="fr">
                <a:latin typeface="Poppins"/>
                <a:ea typeface="Poppins"/>
                <a:cs typeface="Poppins"/>
                <a:sym typeface="Poppins"/>
              </a:rPr>
              <a:t> sur une journée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○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Temps d’approche + temps de retour (à vide) : </a:t>
            </a:r>
            <a:r>
              <a:rPr b="1" lang="fr">
                <a:latin typeface="Poppins"/>
                <a:ea typeface="Poppins"/>
                <a:cs typeface="Poppins"/>
                <a:sym typeface="Poppins"/>
              </a:rPr>
              <a:t>30min / tournée</a:t>
            </a:r>
            <a:r>
              <a:rPr lang="fr">
                <a:latin typeface="Poppins"/>
                <a:ea typeface="Poppins"/>
                <a:cs typeface="Poppins"/>
                <a:sym typeface="Poppins"/>
              </a:rPr>
              <a:t> en moyenne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■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Nécessité de se rapprocher des zones de livraison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Coût du foncier élevé : en moyenne </a:t>
            </a:r>
            <a:r>
              <a:rPr b="1" lang="fr">
                <a:latin typeface="Poppins"/>
                <a:ea typeface="Poppins"/>
                <a:cs typeface="Poppins"/>
                <a:sym typeface="Poppins"/>
              </a:rPr>
              <a:t>400€ / m2 / an</a:t>
            </a:r>
            <a:r>
              <a:rPr lang="fr">
                <a:latin typeface="Poppins"/>
                <a:ea typeface="Poppins"/>
                <a:cs typeface="Poppins"/>
                <a:sym typeface="Poppins"/>
              </a:rPr>
              <a:t> pour les locaux d’activité sur Paris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Nouveau local = coûts importants </a:t>
            </a:r>
            <a:r>
              <a:rPr lang="fr">
                <a:latin typeface="Poppins"/>
                <a:ea typeface="Poppins"/>
                <a:cs typeface="Poppins"/>
                <a:sym typeface="Poppins"/>
              </a:rPr>
              <a:t>(salariés, matériel logistique, frais généraux, véhicule de transport lourd..)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fr">
                <a:latin typeface="Poppins"/>
                <a:ea typeface="Poppins"/>
                <a:cs typeface="Poppins"/>
                <a:sym typeface="Poppins"/>
              </a:rPr>
              <a:t>Secteur d’activité ultra-concurrentiel à faible marge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6" name="Google Shape;436;p54"/>
          <p:cNvSpPr/>
          <p:nvPr/>
        </p:nvSpPr>
        <p:spPr>
          <a:xfrm>
            <a:off x="661400" y="3727600"/>
            <a:ext cx="861300" cy="78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54"/>
          <p:cNvSpPr txBox="1"/>
          <p:nvPr/>
        </p:nvSpPr>
        <p:spPr>
          <a:xfrm>
            <a:off x="1699350" y="3552850"/>
            <a:ext cx="556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latin typeface="Poppins"/>
                <a:ea typeface="Poppins"/>
                <a:cs typeface="Poppins"/>
                <a:sym typeface="Poppins"/>
              </a:rPr>
              <a:t>Besoin d’espaces dédiés à la cyclo-logistique en centre-ville</a:t>
            </a:r>
            <a:endParaRPr b="1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latin typeface="Poppins"/>
                <a:ea typeface="Poppins"/>
                <a:cs typeface="Poppins"/>
                <a:sym typeface="Poppins"/>
              </a:rPr>
              <a:t>à des coûts inférieurs</a:t>
            </a:r>
            <a:endParaRPr b="1" sz="2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5"/>
          <p:cNvSpPr txBox="1"/>
          <p:nvPr>
            <p:ph type="title"/>
          </p:nvPr>
        </p:nvSpPr>
        <p:spPr>
          <a:xfrm>
            <a:off x="1726350" y="1319850"/>
            <a:ext cx="5691300" cy="25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/>
              <a:t>Liens actuels avec les collectivités</a:t>
            </a:r>
            <a:endParaRPr b="1" sz="5000"/>
          </a:p>
        </p:txBody>
      </p:sp>
      <p:pic>
        <p:nvPicPr>
          <p:cNvPr id="443" name="Google Shape;44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5" y="331400"/>
            <a:ext cx="1343325" cy="13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700" y="716150"/>
            <a:ext cx="3098699" cy="15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8225" y="766450"/>
            <a:ext cx="3887574" cy="199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2325" y="2702575"/>
            <a:ext cx="1672601" cy="167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7"/>
          <p:cNvSpPr txBox="1"/>
          <p:nvPr>
            <p:ph type="title"/>
          </p:nvPr>
        </p:nvSpPr>
        <p:spPr>
          <a:xfrm>
            <a:off x="1726350" y="1642050"/>
            <a:ext cx="5691300" cy="18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/>
              <a:t>Merci !</a:t>
            </a:r>
            <a:endParaRPr b="1"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5000" u="sng">
                <a:solidFill>
                  <a:schemeClr val="hlink"/>
                </a:solidFill>
                <a:hlinkClick r:id="rId3"/>
              </a:rPr>
              <a:t>paulo@olvo.fr</a:t>
            </a:r>
            <a:endParaRPr b="1" sz="5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25" y="0"/>
            <a:ext cx="817855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/>
          <p:nvPr/>
        </p:nvSpPr>
        <p:spPr>
          <a:xfrm>
            <a:off x="0" y="2450"/>
            <a:ext cx="4827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8"/>
          <p:cNvSpPr/>
          <p:nvPr/>
        </p:nvSpPr>
        <p:spPr>
          <a:xfrm>
            <a:off x="8661275" y="0"/>
            <a:ext cx="4827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/>
        </p:nvSpPr>
        <p:spPr>
          <a:xfrm>
            <a:off x="6837599" y="568675"/>
            <a:ext cx="209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Livraison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du dernier kilomètre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1" name="Google Shape;1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350" y="1476100"/>
            <a:ext cx="3099300" cy="219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037" y="1147288"/>
            <a:ext cx="1306974" cy="130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0287" y="519600"/>
            <a:ext cx="956475" cy="95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34825" y="3520275"/>
            <a:ext cx="790351" cy="7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8987" y="1668213"/>
            <a:ext cx="956475" cy="9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4600" y="3488875"/>
            <a:ext cx="1306975" cy="130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/>
          <p:nvPr/>
        </p:nvSpPr>
        <p:spPr>
          <a:xfrm>
            <a:off x="1340475" y="1476100"/>
            <a:ext cx="1233000" cy="12330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9"/>
          <p:cNvSpPr/>
          <p:nvPr/>
        </p:nvSpPr>
        <p:spPr>
          <a:xfrm>
            <a:off x="1713500" y="3261313"/>
            <a:ext cx="1233000" cy="12330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9" name="Google Shape;159;p29"/>
          <p:cNvCxnSpPr/>
          <p:nvPr/>
        </p:nvCxnSpPr>
        <p:spPr>
          <a:xfrm flipH="1">
            <a:off x="2871525" y="2940975"/>
            <a:ext cx="924900" cy="579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29"/>
          <p:cNvCxnSpPr/>
          <p:nvPr/>
        </p:nvCxnSpPr>
        <p:spPr>
          <a:xfrm flipH="1">
            <a:off x="5371100" y="1986500"/>
            <a:ext cx="1172100" cy="261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29"/>
          <p:cNvSpPr txBox="1"/>
          <p:nvPr/>
        </p:nvSpPr>
        <p:spPr>
          <a:xfrm>
            <a:off x="246300" y="3797200"/>
            <a:ext cx="2425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Maintenance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et réparation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de cycles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2" name="Google Shape;162;p29"/>
          <p:cNvSpPr txBox="1"/>
          <p:nvPr/>
        </p:nvSpPr>
        <p:spPr>
          <a:xfrm>
            <a:off x="572450" y="820663"/>
            <a:ext cx="1833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Vente et personnalisation de vélos-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cargo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313188" y="2535663"/>
            <a:ext cx="1590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Conception d’équipements vélo-cargo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" name="Google Shape;164;p29"/>
          <p:cNvSpPr/>
          <p:nvPr/>
        </p:nvSpPr>
        <p:spPr>
          <a:xfrm>
            <a:off x="6570513" y="1184275"/>
            <a:ext cx="1233000" cy="12330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9"/>
          <p:cNvSpPr/>
          <p:nvPr/>
        </p:nvSpPr>
        <p:spPr>
          <a:xfrm>
            <a:off x="4992013" y="349150"/>
            <a:ext cx="1233000" cy="12330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6" name="Google Shape;166;p29"/>
          <p:cNvCxnSpPr/>
          <p:nvPr/>
        </p:nvCxnSpPr>
        <p:spPr>
          <a:xfrm flipH="1">
            <a:off x="5222875" y="1595125"/>
            <a:ext cx="222000" cy="411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7" name="Google Shape;167;p29"/>
          <p:cNvSpPr/>
          <p:nvPr/>
        </p:nvSpPr>
        <p:spPr>
          <a:xfrm>
            <a:off x="5604588" y="3395500"/>
            <a:ext cx="1233000" cy="12330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9"/>
          <p:cNvSpPr txBox="1"/>
          <p:nvPr/>
        </p:nvSpPr>
        <p:spPr>
          <a:xfrm>
            <a:off x="3401125" y="411700"/>
            <a:ext cx="1590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Stockage et préparation de commandes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69" name="Google Shape;169;p29"/>
          <p:cNvCxnSpPr/>
          <p:nvPr/>
        </p:nvCxnSpPr>
        <p:spPr>
          <a:xfrm rot="10800000">
            <a:off x="5222881" y="3120069"/>
            <a:ext cx="534000" cy="438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9"/>
          <p:cNvCxnSpPr/>
          <p:nvPr/>
        </p:nvCxnSpPr>
        <p:spPr>
          <a:xfrm rot="10800000">
            <a:off x="2573375" y="2321500"/>
            <a:ext cx="1131300" cy="279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29"/>
          <p:cNvSpPr txBox="1"/>
          <p:nvPr/>
        </p:nvSpPr>
        <p:spPr>
          <a:xfrm>
            <a:off x="4176800" y="4064225"/>
            <a:ext cx="153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Prestation</a:t>
            </a:r>
            <a:r>
              <a:rPr b="1" lang="fr">
                <a:latin typeface="Poppins"/>
                <a:ea typeface="Poppins"/>
                <a:cs typeface="Poppins"/>
                <a:sym typeface="Poppins"/>
              </a:rPr>
              <a:t>s </a:t>
            </a:r>
            <a:r>
              <a:rPr b="1" lang="fr">
                <a:latin typeface="Poppins"/>
                <a:ea typeface="Poppins"/>
                <a:cs typeface="Poppins"/>
                <a:sym typeface="Poppins"/>
              </a:rPr>
              <a:t>informatiques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6837600" y="3090675"/>
            <a:ext cx="1719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Poppins"/>
                <a:ea typeface="Poppins"/>
                <a:cs typeface="Poppins"/>
                <a:sym typeface="Poppins"/>
              </a:rPr>
              <a:t>Développement d’outils orientés cyclo-logistique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313200" y="320400"/>
            <a:ext cx="201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latin typeface="Poppins"/>
                <a:ea typeface="Poppins"/>
                <a:cs typeface="Poppins"/>
                <a:sym typeface="Poppins"/>
              </a:rPr>
              <a:t>Activités d’Olvo</a:t>
            </a:r>
            <a:endParaRPr sz="1800" u="sng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100" y="213063"/>
            <a:ext cx="7077801" cy="471738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0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38" y="323013"/>
            <a:ext cx="1306974" cy="13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100" y="213072"/>
            <a:ext cx="7077801" cy="471736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38" y="323013"/>
            <a:ext cx="1306974" cy="13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825" y="213075"/>
            <a:ext cx="7460352" cy="471735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38" y="323013"/>
            <a:ext cx="1306974" cy="13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/>
          <p:nvPr/>
        </p:nvSpPr>
        <p:spPr>
          <a:xfrm>
            <a:off x="7382600" y="4199275"/>
            <a:ext cx="1360500" cy="48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8258"/>
            <a:ext cx="9144003" cy="444698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/>
          <p:nvPr/>
        </p:nvSpPr>
        <p:spPr>
          <a:xfrm>
            <a:off x="720000" y="360000"/>
            <a:ext cx="1233000" cy="12330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038" y="323013"/>
            <a:ext cx="1306974" cy="130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