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7" r:id="rId3"/>
    <p:sldId id="298" r:id="rId4"/>
    <p:sldId id="299" r:id="rId5"/>
    <p:sldId id="288" r:id="rId6"/>
    <p:sldId id="285" r:id="rId7"/>
    <p:sldId id="300" r:id="rId8"/>
    <p:sldId id="301" r:id="rId9"/>
    <p:sldId id="304" r:id="rId10"/>
    <p:sldId id="312" r:id="rId11"/>
    <p:sldId id="313" r:id="rId12"/>
    <p:sldId id="311" r:id="rId13"/>
    <p:sldId id="305" r:id="rId14"/>
    <p:sldId id="308" r:id="rId15"/>
    <p:sldId id="314" r:id="rId16"/>
    <p:sldId id="31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UFILS MARQUET Matthias" initials="BMM" lastIdx="1" clrIdx="0">
    <p:extLst>
      <p:ext uri="{19B8F6BF-5375-455C-9EA6-DF929625EA0E}">
        <p15:presenceInfo xmlns:p15="http://schemas.microsoft.com/office/powerpoint/2012/main" userId="S-1-5-21-3163637644-1603862540-193579974-1034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88126" autoAdjust="0"/>
  </p:normalViewPr>
  <p:slideViewPr>
    <p:cSldViewPr snapToGrid="0">
      <p:cViewPr varScale="1">
        <p:scale>
          <a:sx n="100" d="100"/>
          <a:sy n="100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E54C70-9D95-46E2-8493-7BEB43EAE6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8004D4-6B5A-4EAC-95E6-C9FBB8329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7CC79-3EA3-47D5-9432-E4DEE515EF44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62E7F7-2BCF-4D39-A347-B5077F9D1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8323E3-6426-44E1-A977-3DD6AAE11F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DB145-C3D8-4849-B591-73DCEE288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2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B1B2-75BF-4E26-8C2C-204C19F73978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F2C3B-CA45-4175-9520-CE406756BE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0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Définition: reprise de l’évènement ! LES RENCONTRES DE LA LOGISTIQUE URBAINE - SÉANCE 3 : LA CYCLO-LOGISTIQUE Le 27 septembre 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95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52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https://logistiquevelo.fr/ville/Paris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31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16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Source: </a:t>
            </a:r>
            <a:r>
              <a:rPr lang="en-US" sz="1200" dirty="0"/>
              <a:t>The Promise of </a:t>
            </a:r>
            <a:r>
              <a:rPr lang="en-US" sz="1200" dirty="0" err="1"/>
              <a:t>LowCarbon</a:t>
            </a:r>
            <a:r>
              <a:rPr lang="en-US" sz="1200" dirty="0"/>
              <a:t> Freight Benefits of cargo bikes in London August 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05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Entre 1 et 3-4% des opérations de livraison en milieu urbain sont effectuées par des 2 roues motorisés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24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69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B0604020202020204" pitchFamily="2" charset="0"/>
              </a:rPr>
              <a:t>A Paris : transport de marchandises = 15-20 % du trafic mais 45 % des particules fines émises</a:t>
            </a: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Autres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conséquences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environnementales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Bruit, congestion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Autres : emballages et déchets, artificialisation des sols, biodiversité</a:t>
            </a:r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86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Conclusions de l’enquête présentées aux</a:t>
            </a:r>
            <a:r>
              <a:rPr lang="fr-FR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rencontres de la logistique urbaine (RLU) 2021, organisées par l’Université de Lyon et le Laboratoire aménagement économie transport (LAET)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70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1,6x + de livraisons: étude menée à </a:t>
            </a:r>
            <a:r>
              <a:rPr lang="fr-FR" dirty="0" err="1"/>
              <a:t>Londre</a:t>
            </a:r>
            <a:r>
              <a:rPr lang="fr-FR" dirty="0"/>
              <a:t> et en Italie où existent des ZFE/ZTL : capacité à utiliser des itinéraires de contournement</a:t>
            </a:r>
          </a:p>
          <a:p>
            <a:endParaRPr lang="fr-FR" sz="1200" dirty="0"/>
          </a:p>
          <a:p>
            <a:r>
              <a:rPr lang="fr-FR" sz="1200" dirty="0"/>
              <a:t>Etude </a:t>
            </a:r>
            <a:r>
              <a:rPr lang="fr-FR" sz="1200" dirty="0" err="1"/>
              <a:t>Hettesheimer</a:t>
            </a:r>
            <a:r>
              <a:rPr lang="fr-FR" sz="1200" dirty="0"/>
              <a:t> et Al 2021: réduction du coût de transport de 25% mais augmentation du temps de traitement +58% du fait de micros hubs</a:t>
            </a:r>
          </a:p>
          <a:p>
            <a:r>
              <a:rPr lang="fr-FR" sz="1200" dirty="0"/>
              <a:t>Enquête Université de Lyon </a:t>
            </a:r>
            <a:r>
              <a:rPr lang="fr-FR" sz="1200" dirty="0" err="1"/>
              <a:t>Dablanc</a:t>
            </a:r>
            <a:r>
              <a:rPr lang="fr-FR" sz="1200" dirty="0"/>
              <a:t> et al 2021: livreur à vélo est considéré comme un emploi trop physique VAE (74%) ou vélo mécanique (86,6%)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64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64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Source Laboratoire LAET Lyon : https://www.youtube.com/watch?v=M-FeHqUQ5sc&amp;t (à 18’35)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82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6CE12A0-A835-40B2-93D9-54E4417B9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4" y="215727"/>
            <a:ext cx="2165372" cy="19618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1AF2CC-CA7A-4160-BCB8-EE1B7E4FB5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542" y="3081866"/>
            <a:ext cx="11388902" cy="1253061"/>
          </a:xfrm>
        </p:spPr>
        <p:txBody>
          <a:bodyPr anchor="t">
            <a:normAutofit/>
          </a:bodyPr>
          <a:lstStyle>
            <a:lvl1pPr algn="l">
              <a:defRPr sz="42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9E80AB-5566-4154-891E-B4A2B914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543" y="4559827"/>
            <a:ext cx="11388902" cy="462662"/>
          </a:xfrm>
        </p:spPr>
        <p:txBody>
          <a:bodyPr>
            <a:no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02B6FF-75EA-449F-A611-DB245605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5422" y="6398170"/>
            <a:ext cx="1145036" cy="365125"/>
          </a:xfrm>
        </p:spPr>
        <p:txBody>
          <a:bodyPr/>
          <a:lstStyle/>
          <a:p>
            <a:fld id="{33433553-D0CE-4839-9B43-53BF64EE9B8E}" type="datetime1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6E786-3773-4911-80B4-D2313E6B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BFC73-3D1E-4F51-8954-158EBF71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0400" y="6398170"/>
            <a:ext cx="714828" cy="365125"/>
          </a:xfrm>
        </p:spPr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0BE7EFDA-176E-45B6-896B-A98F6FB997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518" y="309561"/>
            <a:ext cx="1554994" cy="17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7E2E71-B4D5-4161-8E8F-4CE1E8EA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E1FC-3DE7-4AB2-ABE2-142B6DEDDFCD}" type="datetime1">
              <a:rPr lang="fr-FR" smtClean="0"/>
              <a:t>15/03/2022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94512E-A4E3-432B-A9AE-2D9B5183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40B0F5-2DD9-489D-817B-987E0AFC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F7133E1-F262-4F00-9CA0-BEAA2CA6BA19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5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3F8332E-96D7-4962-8D67-873DB7E8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2" y="234637"/>
            <a:ext cx="4298373" cy="3894401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740748C0-9B94-4E16-844B-BFC559539F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8872" y="522073"/>
            <a:ext cx="1847274" cy="2106542"/>
          </a:xfrm>
          <a:prstGeom prst="rect">
            <a:avLst/>
          </a:prstGeom>
        </p:spPr>
      </p:pic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7C173263-137C-4EFC-BD01-26F8DC39B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3961" y="4990810"/>
            <a:ext cx="3614277" cy="150018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1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84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ED341190-8E81-4268-82D2-B1594B852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73931D-BCE5-4DD6-837E-9093D81A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542" y="1117735"/>
            <a:ext cx="11388916" cy="5914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E8C5C-7ABD-4753-8303-D45855CD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9D3-8513-452C-8CF8-A7790FBFBDCF}" type="datetime1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D1710-4FA1-4336-974E-07022CB9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0B1E8-C169-4C55-A825-20052736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071578E-28D3-4579-8A85-74823C1E6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C36484D-BB1A-474C-B0F5-C8D0C79DA0C4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4192D36F-A845-4959-8B50-FB78F7C2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017122FA-9593-403F-B7CA-7E0389A65E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contenu 5">
            <a:extLst>
              <a:ext uri="{FF2B5EF4-FFF2-40B4-BE49-F238E27FC236}">
                <a16:creationId xmlns:a16="http://schemas.microsoft.com/office/drawing/2014/main" id="{2FAA6C87-BB8A-4CEF-8DE6-64CB5B6C02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105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3931D-BCE5-4DD6-837E-9093D81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2766218"/>
            <a:ext cx="1138891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E8C5C-7ABD-4753-8303-D45855CD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CFD2-3B22-41BC-8B36-815F6682AD7E}" type="datetime1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D1710-4FA1-4336-974E-07022CB9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0B1E8-C169-4C55-A825-20052736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228966-DD17-49F9-B9BC-484B5A4B3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CC795930-16B5-40AC-A53B-DB23FCE08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F1165D-0DBB-4343-96DD-6E8FA9F6076A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B0B57733-763C-45E9-9A99-1B7E912A7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969963"/>
            <a:ext cx="12192000" cy="5356225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1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3AE1-5950-4748-95FC-98A910B14992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59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510-252F-4777-A78B-388D2B86BA2F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258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CB1A86F2-2898-4FF9-BBB1-4866847F53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02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contenu 5">
            <a:extLst>
              <a:ext uri="{FF2B5EF4-FFF2-40B4-BE49-F238E27FC236}">
                <a16:creationId xmlns:a16="http://schemas.microsoft.com/office/drawing/2014/main" id="{04DDA3B4-0E27-46BA-92BD-3D9E90A5EC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3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1 colon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3AE1-5950-4748-95FC-98A910B14992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845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2 colonnes v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510-252F-4777-A78B-388D2B86BA2F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258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CB1A86F2-2898-4FF9-BBB1-4866847F53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245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3 colonnes v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contenu 5">
            <a:extLst>
              <a:ext uri="{FF2B5EF4-FFF2-40B4-BE49-F238E27FC236}">
                <a16:creationId xmlns:a16="http://schemas.microsoft.com/office/drawing/2014/main" id="{04DDA3B4-0E27-46BA-92BD-3D9E90A5EC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0994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6DB780-74F7-4FC9-9D7D-FA459DE5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365125"/>
            <a:ext cx="11388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9036DE-422F-44CC-BF88-4B490C5BC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42" y="1825625"/>
            <a:ext cx="113889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65E6AF5-34FA-4DFE-86EB-E804FE14CCC2}" type="datetime1">
              <a:rPr lang="fr-FR" smtClean="0"/>
              <a:t>15/03/2022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2" r:id="rId6"/>
    <p:sldLayoutId id="2147483663" r:id="rId7"/>
    <p:sldLayoutId id="2147483664" r:id="rId8"/>
    <p:sldLayoutId id="2147483665" r:id="rId9"/>
    <p:sldLayoutId id="2147483655" r:id="rId10"/>
    <p:sldLayoutId id="21474836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cyclelogistics.eu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https://lesboitesavelo.org/" TargetMode="External"/><Relationship Id="rId4" Type="http://schemas.openxmlformats.org/officeDocument/2006/relationships/hyperlink" Target="https://eclf.bike/" TargetMode="Externa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ias.BEAUFILSMARQUET@ademe.fr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sboitesavelo.org/observatoir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40FB52E-9197-4F2E-B2FF-74FA20ED8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Cyclogistique</a:t>
            </a:r>
            <a:r>
              <a:rPr lang="fr-FR" dirty="0"/>
              <a:t> de quoi parle-t-on ?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569FEF9-833E-42D5-8722-3906B8357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Matthias Beaufils-Marquet – mobilités actives / qualité de l’air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BFA7890-E93E-4D5A-8ACC-6730D699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DDE5-4C76-46C5-A8F5-04AC18D68583}" type="datetime1">
              <a:rPr lang="fr-FR" smtClean="0"/>
              <a:t>15/03/2022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7FF71CD-C149-4C73-B707-B1442466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</p:spTree>
    <p:extLst>
      <p:ext uri="{BB962C8B-B14F-4D97-AF65-F5344CB8AC3E}">
        <p14:creationId xmlns:p14="http://schemas.microsoft.com/office/powerpoint/2010/main" val="45286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863BF-587D-4F4A-8EA9-F0366F87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enseignements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16CAD7-23FE-4D90-BA7B-AE1C1AD2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3AE1-5950-4748-95FC-98A910B14992}" type="datetime1">
              <a:rPr lang="fr-FR" smtClean="0"/>
              <a:t>15/03/2022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FBA165-0D23-4C49-8DEB-93AF7B0C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4F2950-78FC-4E5E-AB11-D9734895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10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4ABDBA0-1502-42EA-AE20-DEB4C9570F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328C0E2-A80B-4376-A804-8C8DEFE21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599" y="2392078"/>
            <a:ext cx="3560857" cy="3422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63 entreprises de </a:t>
            </a:r>
            <a:r>
              <a:rPr lang="fr-FR" dirty="0" err="1"/>
              <a:t>cyclologistique</a:t>
            </a:r>
            <a:r>
              <a:rPr lang="fr-FR" dirty="0"/>
              <a:t> ont répondu sur les 109 entreprises référencées en janvier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53% sont totalement indépendantes</a:t>
            </a:r>
            <a:r>
              <a:rPr lang="fr-FR" dirty="0"/>
              <a:t> dans leur activité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majorité des activités concerne le </a:t>
            </a:r>
            <a:r>
              <a:rPr lang="fr-FR" b="1" dirty="0"/>
              <a:t>transport de petits colis </a:t>
            </a:r>
            <a:r>
              <a:rPr lang="fr-FR" dirty="0"/>
              <a:t>et les </a:t>
            </a:r>
            <a:r>
              <a:rPr lang="fr-FR" b="1" dirty="0"/>
              <a:t>courses express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75% La majorité des répondants déclarent de multiples activités</a:t>
            </a:r>
          </a:p>
        </p:txBody>
      </p:sp>
      <p:pic>
        <p:nvPicPr>
          <p:cNvPr id="11" name="Espace réservé du contenu 7">
            <a:extLst>
              <a:ext uri="{FF2B5EF4-FFF2-40B4-BE49-F238E27FC236}">
                <a16:creationId xmlns:a16="http://schemas.microsoft.com/office/drawing/2014/main" id="{5A58CAC9-A5A4-4840-9E7F-21ED87D0AC9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" y="2463888"/>
            <a:ext cx="7305544" cy="3356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94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863BF-587D-4F4A-8EA9-F0366F87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Caractéristiques des livraisons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16CAD7-23FE-4D90-BA7B-AE1C1AD2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3AE1-5950-4748-95FC-98A910B14992}" type="datetime1">
              <a:rPr lang="fr-FR" smtClean="0"/>
              <a:t>15/03/2022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FBA165-0D23-4C49-8DEB-93AF7B0C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4F2950-78FC-4E5E-AB11-D9734895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11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4ABDBA0-1502-42EA-AE20-DEB4C9570F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328C0E2-A80B-4376-A804-8C8DEFE21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599" y="2392078"/>
            <a:ext cx="3560857" cy="34225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majorité des colis transportés sont de petits colis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Exemples : activités de coursier et express et livraison de repas préparés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Proximité des plateformes (</a:t>
            </a:r>
            <a:r>
              <a:rPr lang="fr-FR" b="1" dirty="0"/>
              <a:t>&lt;10 km</a:t>
            </a:r>
            <a:r>
              <a:rPr lang="fr-FR" dirty="0"/>
              <a:t> pour 69 % des répondants).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Chaque jour, la majorité des coursiers parcourt </a:t>
            </a:r>
            <a:r>
              <a:rPr lang="fr-FR" b="1" dirty="0"/>
              <a:t>entre 25 et 50 km.</a:t>
            </a:r>
            <a:r>
              <a:rPr lang="fr-FR" dirty="0"/>
              <a:t>   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7CC8D2C-5BD3-4C3C-B305-74F9E402B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46"/>
          <a:stretch/>
        </p:blipFill>
        <p:spPr>
          <a:xfrm>
            <a:off x="387028" y="2096010"/>
            <a:ext cx="7809567" cy="39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2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études sur la </a:t>
            </a:r>
            <a:r>
              <a:rPr lang="fr-FR" dirty="0" err="1"/>
              <a:t>cyclologistique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12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F220D44-0EC4-4D17-B4B1-BB3109DE2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77255" cy="3978384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Synthèse des études sur le report potentiel (laboratoire LAET Lyon):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Déplacement d’achat des ménages: 77%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Petits colis: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Artisanats/services: 50%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Simulations (LAET Lyon): 23-57% des opérations reportables vers de la </a:t>
            </a:r>
            <a:r>
              <a:rPr lang="fr-FR" dirty="0" err="1"/>
              <a:t>cyclologistique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Hypothèses/critères : produits manufacturés; conditionnement carton; volume &lt; 2m3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Projet LIVRONS : Acceptabilité de la </a:t>
            </a:r>
            <a:r>
              <a:rPr lang="fr-FR" dirty="0" err="1"/>
              <a:t>cyclologistique</a:t>
            </a:r>
            <a:r>
              <a:rPr lang="fr-FR" dirty="0"/>
              <a:t> (enquêtes, scénarios)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Vers un «</a:t>
            </a:r>
            <a:r>
              <a:rPr lang="fr-FR" b="1" dirty="0"/>
              <a:t> Indice de </a:t>
            </a:r>
            <a:r>
              <a:rPr lang="fr-FR" b="1" dirty="0" err="1"/>
              <a:t>logisticité</a:t>
            </a:r>
            <a:r>
              <a:rPr lang="fr-FR" dirty="0"/>
              <a:t> 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Projet ADEME / Fabrique de la logistique - porté par l’ESTACA, Les Boîtes à Vélo - France, </a:t>
            </a:r>
            <a:r>
              <a:rPr lang="fr-FR" dirty="0" err="1"/>
              <a:t>FabLog</a:t>
            </a:r>
            <a:r>
              <a:rPr lang="fr-FR" dirty="0"/>
              <a:t>, </a:t>
            </a:r>
            <a:r>
              <a:rPr lang="fr-FR" dirty="0" err="1"/>
              <a:t>FabMob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hubs de </a:t>
            </a:r>
            <a:r>
              <a:rPr lang="fr-FR" b="1" dirty="0" err="1"/>
              <a:t>cyclologistique</a:t>
            </a:r>
            <a:r>
              <a:rPr lang="fr-FR" dirty="0"/>
              <a:t>; adaptation de l’</a:t>
            </a:r>
            <a:r>
              <a:rPr lang="fr-FR" b="1" dirty="0"/>
              <a:t>infrastructure routière</a:t>
            </a:r>
            <a:r>
              <a:rPr lang="fr-FR" dirty="0"/>
              <a:t> aux flux de </a:t>
            </a:r>
            <a:r>
              <a:rPr lang="fr-FR" dirty="0" err="1"/>
              <a:t>cyclologistique</a:t>
            </a:r>
            <a:r>
              <a:rPr lang="fr-FR" dirty="0"/>
              <a:t> (largeur des pistes, angle, espace de livraison et de stationnement, espace de repos, voies dédiées/partagées, trafic sur ces voies par catégorie de vélos,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94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politique et réglementaire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13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F220D44-0EC4-4D17-B4B1-BB3109DE2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558230" cy="397838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Stratégie Nationale Bas Carbone: réduction des émissions liées au transport (-28% en 2030 par rapport à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Plan Vélo (2018): tripler la part modale du vélo d’ici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Directive qualité de l’air: contentieux Conseil d’Etat NOx/PM10 ; astreinte 10M€/semestre de retard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Loi Climat résilience (2021): </a:t>
            </a:r>
            <a:r>
              <a:rPr lang="fr-FR" dirty="0" err="1"/>
              <a:t>ZFEm</a:t>
            </a:r>
            <a:r>
              <a:rPr lang="fr-FR" dirty="0"/>
              <a:t> dans les agglomérations &gt;150.000 habitants: encourager le report modal (horaires, véhicules autorisés, itinéraires accessibles)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Pan national pour des achats publics durables: logique d’exemplarité de la puissance publique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Plan national pour le développement de la </a:t>
            </a:r>
            <a:r>
              <a:rPr lang="fr-FR" dirty="0" err="1"/>
              <a:t>cyclologistique</a:t>
            </a:r>
            <a:r>
              <a:rPr lang="fr-FR" dirty="0"/>
              <a:t> présenté en mai 2021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Aides financières et programmes CEE en cours : voir 2</a:t>
            </a:r>
            <a:r>
              <a:rPr lang="fr-FR" baseline="30000" dirty="0"/>
              <a:t>nd</a:t>
            </a:r>
            <a:r>
              <a:rPr lang="fr-FR" dirty="0"/>
              <a:t>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824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Livraisons à vélo en Ile-de-France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14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C0789D37-1381-4752-9082-AEA452DF1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096010"/>
            <a:ext cx="5892801" cy="427445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Bicycleo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Coursiers écologiques à Paris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Biocycle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Relais du Don Alimentaire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Cyclopes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Collectif de livreurs de Seine-Saint-Denis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Carton plein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Cyclologistique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DILIGO SOLUTIONS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Transport de marchandises à vélo-cargo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Circuit court de produits bio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OLVO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specialistes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cyclo-logistique à Paris et sa banlieue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Cycle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les coursiers à vélo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v’love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Solutions pour des livraisons Écologiques Dédiées et Responsables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 chez vous Agence Pantin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Nous livrons vos clients… Et non pas vos colis. C’est là, la différence 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RIDERS SOCIAL CLUB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Votre livraison 100% écologique et éthique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7C52BA-58AE-4980-AD11-712E14D06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697" y="2096010"/>
            <a:ext cx="5403406" cy="39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6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15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C0789D37-1381-4752-9082-AEA452DF1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http://www.cyclelogistics.eu/</a:t>
            </a:r>
            <a:endParaRPr lang="fr-FR" dirty="0"/>
          </a:p>
          <a:p>
            <a:r>
              <a:rPr lang="fr-FR" dirty="0">
                <a:hlinkClick r:id="rId4"/>
              </a:rPr>
              <a:t>https://eclf.bike/</a:t>
            </a:r>
            <a:endParaRPr lang="fr-FR" dirty="0"/>
          </a:p>
          <a:p>
            <a:r>
              <a:rPr lang="fr-FR" dirty="0">
                <a:hlinkClick r:id="rId5"/>
              </a:rPr>
              <a:t>https://lesboitesavelo.org/</a:t>
            </a:r>
            <a:r>
              <a:rPr lang="fr-FR" dirty="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79D455F-30A1-4551-9DC8-8EE44CA15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41" y="2857500"/>
            <a:ext cx="3057525" cy="1143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CCCEF6E-FFC0-413D-8244-1C35A3374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329" y="2714625"/>
            <a:ext cx="1533525" cy="1428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A7839C3-CA75-4154-83D7-245D2B465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17" y="2857500"/>
            <a:ext cx="1290638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2F20FED-B3F3-45FD-9059-4E8744F3D1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2904" y="3161803"/>
            <a:ext cx="3297052" cy="9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3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65D04F93-9803-48D6-BDFE-DC5267398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3961" y="4990810"/>
            <a:ext cx="3967297" cy="150018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fr-FR" dirty="0"/>
              <a:t>ADEME Ile-de-France – pôle VTD</a:t>
            </a:r>
          </a:p>
          <a:p>
            <a:pPr>
              <a:spcAft>
                <a:spcPts val="0"/>
              </a:spcAft>
            </a:pPr>
            <a:endParaRPr lang="fr-FR" b="0" dirty="0"/>
          </a:p>
          <a:p>
            <a:pPr>
              <a:spcAft>
                <a:spcPts val="0"/>
              </a:spcAft>
            </a:pPr>
            <a:r>
              <a:rPr lang="fr-FR" b="0" dirty="0"/>
              <a:t>Contact</a:t>
            </a:r>
          </a:p>
          <a:p>
            <a:pPr>
              <a:spcAft>
                <a:spcPts val="0"/>
              </a:spcAft>
            </a:pPr>
            <a:endParaRPr lang="fr-FR" b="0" dirty="0"/>
          </a:p>
          <a:p>
            <a:pPr>
              <a:spcAft>
                <a:spcPts val="0"/>
              </a:spcAft>
            </a:pPr>
            <a:r>
              <a:rPr lang="fr-FR" b="0" dirty="0"/>
              <a:t>Matthias Beaufils-Marquet</a:t>
            </a:r>
          </a:p>
          <a:p>
            <a:pPr>
              <a:spcAft>
                <a:spcPts val="0"/>
              </a:spcAft>
            </a:pPr>
            <a:r>
              <a:rPr lang="fr-FR" b="0" dirty="0"/>
              <a:t>Ingénieur Qualité de l’air et Mobilités</a:t>
            </a:r>
          </a:p>
          <a:p>
            <a:pPr>
              <a:spcAft>
                <a:spcPts val="0"/>
              </a:spcAft>
            </a:pPr>
            <a:endParaRPr lang="fr-FR" b="0" dirty="0"/>
          </a:p>
          <a:p>
            <a:pPr>
              <a:spcAft>
                <a:spcPts val="0"/>
              </a:spcAft>
            </a:pPr>
            <a:r>
              <a:rPr lang="fr-FR" b="0" dirty="0"/>
              <a:t>Courriel: </a:t>
            </a:r>
            <a:r>
              <a:rPr lang="fr-FR" b="0" dirty="0">
                <a:hlinkClick r:id="rId2"/>
              </a:rPr>
              <a:t>Matthias.BEAUFILSMARQUET@ademe.fr</a:t>
            </a:r>
            <a:endParaRPr lang="fr-FR" b="0" dirty="0"/>
          </a:p>
          <a:p>
            <a:pPr>
              <a:spcAft>
                <a:spcPts val="0"/>
              </a:spcAft>
            </a:pPr>
            <a:endParaRPr lang="fr-FR" b="0" dirty="0"/>
          </a:p>
          <a:p>
            <a:pPr>
              <a:spcAft>
                <a:spcPts val="0"/>
              </a:spcAft>
            </a:pPr>
            <a:r>
              <a:rPr lang="fr-FR" b="0" dirty="0"/>
              <a:t>Tél : 01 49 01 45 61</a:t>
            </a:r>
          </a:p>
          <a:p>
            <a:pPr>
              <a:spcAft>
                <a:spcPts val="0"/>
              </a:spcAft>
            </a:pPr>
            <a:endParaRPr lang="fr-FR" b="0" dirty="0"/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C40FB52E-9197-4F2E-B2FF-74FA20ED8688}"/>
              </a:ext>
            </a:extLst>
          </p:cNvPr>
          <p:cNvSpPr txBox="1">
            <a:spLocks/>
          </p:cNvSpPr>
          <p:nvPr/>
        </p:nvSpPr>
        <p:spPr>
          <a:xfrm>
            <a:off x="3442996" y="3191071"/>
            <a:ext cx="7753739" cy="969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Merci de votre attention !</a:t>
            </a:r>
          </a:p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30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F220D44-0EC4-4D17-B4B1-BB3109DE2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8928523" cy="13255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Définition:</a:t>
            </a:r>
          </a:p>
          <a:p>
            <a:r>
              <a:rPr lang="fr-FR" b="0" i="0" dirty="0">
                <a:solidFill>
                  <a:srgbClr val="231F20"/>
                </a:solidFill>
                <a:effectLst/>
                <a:latin typeface="roboto_condensedlight_italic"/>
              </a:rPr>
              <a:t>La cyclo-logistique regroupe tous les flux de transport de marchandises qui se réalisent par le biais d’un vélo, vélo-cargo, bi-porteur, triporteur, etc. avec une capacité d’emport pouvant atteindre jusqu’à 500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231F20"/>
              </a:solidFill>
              <a:effectLst/>
              <a:latin typeface="roboto_condensedlight_italic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90B95-B72C-4B28-88C0-2BB4E26A0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56" y="1685917"/>
            <a:ext cx="2448732" cy="205352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A3960E2-EBA1-42C0-BB75-97C8B6A65382}"/>
              </a:ext>
            </a:extLst>
          </p:cNvPr>
          <p:cNvSpPr txBox="1"/>
          <p:nvPr/>
        </p:nvSpPr>
        <p:spPr>
          <a:xfrm>
            <a:off x="215900" y="3717641"/>
            <a:ext cx="58801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31F20"/>
                </a:solidFill>
                <a:effectLst/>
                <a:latin typeface="roboto_condensedlight_italic"/>
              </a:rPr>
              <a:t>Technique: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31F20"/>
                </a:solidFill>
                <a:latin typeface="roboto_condensedlight_italic"/>
              </a:rPr>
              <a:t>Pédalage à propulsion humaine avec ou sans assistance électrique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31F20"/>
                </a:solidFill>
                <a:latin typeface="roboto_condensedlight_italic"/>
              </a:rPr>
              <a:t>Si assistance: vitesse limitée à 25km/h ; puissance &lt; 250W et 25v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31F20"/>
                </a:solidFill>
                <a:effectLst/>
                <a:latin typeface="roboto_condensedlight_italic"/>
              </a:rPr>
              <a:t>2</a:t>
            </a:r>
            <a:r>
              <a:rPr lang="fr-FR" dirty="0">
                <a:solidFill>
                  <a:srgbClr val="231F20"/>
                </a:solidFill>
                <a:latin typeface="roboto_condensedlight_italic"/>
              </a:rPr>
              <a:t>-4 roues + éventuellement remorque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31F20"/>
                </a:solidFill>
                <a:latin typeface="roboto_condensedlight_italic"/>
              </a:rPr>
              <a:t>Charge à l’avant ou à l’arrière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F1E66B-A46E-4157-A62A-519CB5FE0CA4}"/>
              </a:ext>
            </a:extLst>
          </p:cNvPr>
          <p:cNvSpPr txBox="1"/>
          <p:nvPr/>
        </p:nvSpPr>
        <p:spPr>
          <a:xfrm>
            <a:off x="6096000" y="366440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31F20"/>
                </a:solidFill>
                <a:latin typeface="roboto_condensedlight_italic"/>
              </a:rPr>
              <a:t>Fonctionnel: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31F20"/>
                </a:solidFill>
                <a:effectLst/>
                <a:latin typeface="roboto_condensedlight_italic"/>
              </a:rPr>
              <a:t>Ne se limite pas à la distribution de marchandise par les opérateurs de transports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31F20"/>
                </a:solidFill>
                <a:latin typeface="roboto_condensedlight_italic"/>
              </a:rPr>
              <a:t>Flux inter-établissements (B2B), e-commerce (B2C)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31F20"/>
                </a:solidFill>
                <a:effectLst/>
                <a:latin typeface="roboto_condensedlight_italic"/>
              </a:rPr>
              <a:t>Déplacements acheteurs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31F20"/>
                </a:solidFill>
                <a:effectLst/>
                <a:latin typeface="roboto_condensedlight_italic"/>
              </a:rPr>
              <a:t>Déplacements professionne</a:t>
            </a:r>
            <a:r>
              <a:rPr lang="fr-FR" dirty="0">
                <a:solidFill>
                  <a:srgbClr val="231F20"/>
                </a:solidFill>
                <a:latin typeface="roboto_condensedlight_italic"/>
              </a:rPr>
              <a:t>ls : artisans,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31F20"/>
                </a:solidFill>
                <a:latin typeface="roboto_condensedlight_italic"/>
              </a:rPr>
              <a:t>Chantiers/déchets</a:t>
            </a:r>
            <a:r>
              <a:rPr lang="fr-FR" b="0" i="0" dirty="0">
                <a:solidFill>
                  <a:srgbClr val="231F20"/>
                </a:solidFill>
                <a:effectLst/>
                <a:latin typeface="roboto_condensedlight_ital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89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de véhicules concernés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067B4798-836C-4FA6-BC8B-28C72420838C}"/>
              </a:ext>
            </a:extLst>
          </p:cNvPr>
          <p:cNvSpPr txBox="1">
            <a:spLocks/>
          </p:cNvSpPr>
          <p:nvPr/>
        </p:nvSpPr>
        <p:spPr>
          <a:xfrm>
            <a:off x="9330770" y="5392265"/>
            <a:ext cx="2175066" cy="94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Source: </a:t>
            </a:r>
            <a:r>
              <a:rPr lang="en-US" sz="1200" dirty="0"/>
              <a:t>The Promise of </a:t>
            </a:r>
            <a:r>
              <a:rPr lang="en-US" sz="1200" dirty="0" err="1"/>
              <a:t>LowCarbon</a:t>
            </a:r>
            <a:r>
              <a:rPr lang="en-US" sz="1200" dirty="0"/>
              <a:t> Freight Benefits of cargo bikes in London August 2021</a:t>
            </a:r>
          </a:p>
        </p:txBody>
      </p:sp>
      <p:pic>
        <p:nvPicPr>
          <p:cNvPr id="1028" name="Picture 4" descr="Box S - 1M3 - pal&amp;go">
            <a:extLst>
              <a:ext uri="{FF2B5EF4-FFF2-40B4-BE49-F238E27FC236}">
                <a16:creationId xmlns:a16="http://schemas.microsoft.com/office/drawing/2014/main" id="{CD3C289B-4C66-4A14-8DF2-2D4D8D79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047" y="21167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FE02BD9-06F4-49FF-B887-24CCC8750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1" y="2083617"/>
            <a:ext cx="8983759" cy="4145667"/>
          </a:xfrm>
          <a:prstGeom prst="rect">
            <a:avLst/>
          </a:prstGeom>
        </p:spPr>
      </p:pic>
      <p:pic>
        <p:nvPicPr>
          <p:cNvPr id="1030" name="Picture 6" descr="Box M - 2M3 - pal&amp;go">
            <a:extLst>
              <a:ext uri="{FF2B5EF4-FFF2-40B4-BE49-F238E27FC236}">
                <a16:creationId xmlns:a16="http://schemas.microsoft.com/office/drawing/2014/main" id="{074B33A7-628D-4E2E-BACD-4F8E8CDBB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814" y="38342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4643E21-7BD8-443D-B4B2-AC53E2B49D85}"/>
              </a:ext>
            </a:extLst>
          </p:cNvPr>
          <p:cNvSpPr/>
          <p:nvPr/>
        </p:nvSpPr>
        <p:spPr>
          <a:xfrm>
            <a:off x="9698314" y="1887357"/>
            <a:ext cx="1847749" cy="35178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69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marché en progression en milieu dense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31C95BB-AFBF-444C-86EE-F9DFD9DC74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7695" y="2096010"/>
            <a:ext cx="4355447" cy="3422650"/>
          </a:xfrm>
        </p:spPr>
      </p:pic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2D33664B-302C-48C4-B107-754A5816B8F2}"/>
              </a:ext>
            </a:extLst>
          </p:cNvPr>
          <p:cNvSpPr txBox="1">
            <a:spLocks/>
          </p:cNvSpPr>
          <p:nvPr/>
        </p:nvSpPr>
        <p:spPr>
          <a:xfrm>
            <a:off x="5252941" y="2179134"/>
            <a:ext cx="6939059" cy="222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11.000 nouveaux vélos cargos sur le marché en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Progression: +354% sur 2019-2020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nuancer: répartition selon les usages entre particuliers et professionnels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Comparaison : 100.000 nouveaux vélos cargos en 2020 en Allemagne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847920-B956-491E-9134-BBF7DD5DFF0C}"/>
              </a:ext>
            </a:extLst>
          </p:cNvPr>
          <p:cNvSpPr txBox="1"/>
          <p:nvPr/>
        </p:nvSpPr>
        <p:spPr>
          <a:xfrm>
            <a:off x="5294938" y="4484497"/>
            <a:ext cx="60937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La </a:t>
            </a:r>
            <a:r>
              <a:rPr lang="fr-FR" sz="1600" dirty="0" err="1"/>
              <a:t>cyclologistique</a:t>
            </a:r>
            <a:r>
              <a:rPr lang="fr-FR" sz="1600" dirty="0"/>
              <a:t> est une solution propre, rapide et qui demande peu d'espace logistique urbain (espace dédié à la logistique en ville), adaptée à une grande partie des besoins de livraison en ville</a:t>
            </a:r>
          </a:p>
        </p:txBody>
      </p:sp>
    </p:spTree>
    <p:extLst>
      <p:ext uri="{BB962C8B-B14F-4D97-AF65-F5344CB8AC3E}">
        <p14:creationId xmlns:p14="http://schemas.microsoft.com/office/powerpoint/2010/main" val="428190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Enjeux environnementaux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44BE63F-06A7-41DA-BBE5-037CF1DC1E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16962" y="8109"/>
            <a:ext cx="6050907" cy="3422650"/>
          </a:xfrm>
        </p:spPr>
      </p:pic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DF5953D3-2F96-4C34-84BE-187CD507274D}"/>
              </a:ext>
            </a:extLst>
          </p:cNvPr>
          <p:cNvSpPr txBox="1">
            <a:spLocks/>
          </p:cNvSpPr>
          <p:nvPr/>
        </p:nvSpPr>
        <p:spPr>
          <a:xfrm>
            <a:off x="401541" y="2392079"/>
            <a:ext cx="4765492" cy="153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Emissions GES (Transport) :</a:t>
            </a:r>
          </a:p>
          <a:p>
            <a:pPr marL="342900" indent="-342900">
              <a:buAutoNum type="arabicPeriod"/>
            </a:pPr>
            <a:r>
              <a:rPr lang="fr-FR" dirty="0"/>
              <a:t>Véhicules particuliers diesel/essence (50%)</a:t>
            </a:r>
          </a:p>
          <a:p>
            <a:pPr marL="342900" indent="-342900">
              <a:buAutoNum type="arabicPeriod"/>
            </a:pPr>
            <a:r>
              <a:rPr lang="fr-FR" b="1" dirty="0"/>
              <a:t>Véhicules utilitaires légers + Poids lourds VUL Diesel (40%)</a:t>
            </a:r>
            <a:endParaRPr lang="fr-FR" sz="12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493A8E8-B855-4E1F-83FC-B7F1488E7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530" y="2926220"/>
            <a:ext cx="6076950" cy="3371850"/>
          </a:xfrm>
          <a:prstGeom prst="rect">
            <a:avLst/>
          </a:prstGeom>
        </p:spPr>
      </p:pic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6323D57B-0DBA-4F4B-892D-4103933104BF}"/>
              </a:ext>
            </a:extLst>
          </p:cNvPr>
          <p:cNvSpPr txBox="1">
            <a:spLocks/>
          </p:cNvSpPr>
          <p:nvPr/>
        </p:nvSpPr>
        <p:spPr>
          <a:xfrm>
            <a:off x="401541" y="4035140"/>
            <a:ext cx="4765492" cy="153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Emissions NOx (Transport) :</a:t>
            </a:r>
          </a:p>
          <a:p>
            <a:pPr marL="342900" indent="-342900">
              <a:buAutoNum type="arabicPeriod"/>
            </a:pPr>
            <a:r>
              <a:rPr lang="fr-FR" dirty="0"/>
              <a:t>Véhicules particuliers diesel (40%)</a:t>
            </a:r>
          </a:p>
          <a:p>
            <a:pPr marL="342900" indent="-342900">
              <a:buAutoNum type="arabicPeriod"/>
            </a:pPr>
            <a:r>
              <a:rPr lang="fr-FR" b="1" dirty="0"/>
              <a:t>Véhicules utilitaires légers Diesel (27%)</a:t>
            </a:r>
          </a:p>
          <a:p>
            <a:pPr marL="342900" indent="-342900">
              <a:buAutoNum type="arabicPeriod"/>
            </a:pPr>
            <a:r>
              <a:rPr lang="fr-FR" b="1" dirty="0"/>
              <a:t>Poids Lourd Diesel (20%)</a:t>
            </a:r>
          </a:p>
        </p:txBody>
      </p:sp>
    </p:spTree>
    <p:extLst>
      <p:ext uri="{BB962C8B-B14F-4D97-AF65-F5344CB8AC3E}">
        <p14:creationId xmlns:p14="http://schemas.microsoft.com/office/powerpoint/2010/main" val="135535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du transport de marchandise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F220D44-0EC4-4D17-B4B1-BB3109DE2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97838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ville, le transport de marchandises génère: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25 à 30% des émissions de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30 à 40% des NOx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40 à 50% des particules fines liées au transport.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Source : </a:t>
            </a:r>
            <a:r>
              <a:rPr lang="en-US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Coulombel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N., </a:t>
            </a:r>
            <a:r>
              <a:rPr lang="en-US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Dablanc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L., </a:t>
            </a:r>
            <a:r>
              <a:rPr lang="en-US" sz="12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Gardrat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M., Koning, M. (2018) The environmental social cost of urban road freight: Evidence from the Paris region, Transportation Research Part D, 63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Triple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enjeu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avec la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cyclologistique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Décarboner la livraison de colis sur les derniers kilomètres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Réduire la pollution de l’air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Réduire la pollution sonore en zone urbaine dense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7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perception par les entreprises de la logistique?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7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F220D44-0EC4-4D17-B4B1-BB3109DE2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7"/>
            <a:ext cx="11267945" cy="3863579"/>
          </a:xfrm>
        </p:spPr>
        <p:txBody>
          <a:bodyPr>
            <a:normAutofit/>
          </a:bodyPr>
          <a:lstStyle/>
          <a:p>
            <a:r>
              <a:rPr lang="fr-FR" dirty="0"/>
              <a:t>Une enquête menée à Karlsruhe montre des réticences au passage à la livraison à vélo pour 72% des entreprises interrogées: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Critères économique et fonctionnels: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/>
              <a:t>Pas de difficultés actuelles à réaliser leurs livraisons (peur du changement)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/>
              <a:t>Craintes de donner l’image d’une entreprise en difficulté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/>
              <a:t>Limitations technologiques (charge, autonomie, volumes transportés)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Emploi et conditions de travail: Rejet des livreurs / Pénibilité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Insertion en milieu urbain (Accessibilité et infrastructures):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/>
              <a:t>Localisations inadaptées la </a:t>
            </a:r>
            <a:r>
              <a:rPr lang="fr-FR" dirty="0" err="1"/>
              <a:t>cyclologistique</a:t>
            </a:r>
            <a:r>
              <a:rPr lang="fr-FR" dirty="0"/>
              <a:t> est adaptée aux milieux denses or les entrepôts sont de + en + éloignés des centres-villes</a:t>
            </a:r>
          </a:p>
        </p:txBody>
      </p:sp>
    </p:spTree>
    <p:extLst>
      <p:ext uri="{BB962C8B-B14F-4D97-AF65-F5344CB8AC3E}">
        <p14:creationId xmlns:p14="http://schemas.microsoft.com/office/powerpoint/2010/main" val="22747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Avantages et freins à la </a:t>
            </a:r>
            <a:r>
              <a:rPr lang="fr-FR" dirty="0" err="1"/>
              <a:t>cyclologistique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F65FF2D4-49B4-4994-864D-E371306046D3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145740116"/>
              </p:ext>
            </p:extLst>
          </p:nvPr>
        </p:nvGraphicFramePr>
        <p:xfrm>
          <a:off x="401541" y="2257589"/>
          <a:ext cx="11388916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96">
                  <a:extLst>
                    <a:ext uri="{9D8B030D-6E8A-4147-A177-3AD203B41FA5}">
                      <a16:colId xmlns:a16="http://schemas.microsoft.com/office/drawing/2014/main" val="4075402358"/>
                    </a:ext>
                  </a:extLst>
                </a:gridCol>
                <a:gridCol w="4222992">
                  <a:extLst>
                    <a:ext uri="{9D8B030D-6E8A-4147-A177-3AD203B41FA5}">
                      <a16:colId xmlns:a16="http://schemas.microsoft.com/office/drawing/2014/main" val="3471667312"/>
                    </a:ext>
                  </a:extLst>
                </a:gridCol>
                <a:gridCol w="5538528">
                  <a:extLst>
                    <a:ext uri="{9D8B030D-6E8A-4147-A177-3AD203B41FA5}">
                      <a16:colId xmlns:a16="http://schemas.microsoft.com/office/drawing/2014/main" val="233985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4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Economique/</a:t>
                      </a:r>
                    </a:p>
                    <a:p>
                      <a:r>
                        <a:rPr lang="fr-FR" sz="1600" dirty="0"/>
                        <a:t>Fonctionnel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Peu adapté pour la réfrigération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Moindre capacité d’emport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Nécessite davantage de ressources humaines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Coût d’exploitation global: compétitif sur les petits colis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Vitesse compétitive avec véhicules motorisés (congestion): 1,6 x de livraisons qu’en VUL en conditions favorables (ZFE/ZTL)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66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Emploi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600" dirty="0"/>
                        <a:t>Marché de l’emploi en tension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/>
                        <a:t>Pénibilité, intempéries, insécurité face aux véhicules lourds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600" dirty="0"/>
                        <a:t>Pas besoin de permis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/>
                        <a:t>Créateur d’emploi : 22 ETP vs 7,3 ETP par M€ de chiffre d’affaires 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648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Insertion en milieu urbain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600" dirty="0"/>
                        <a:t>Manque de hubs urbains, coût du foncier Adaptation des infrastructures urbaines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Nuisances / pollution réduites (GES:-70% à -85% en ACV),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/>
                        <a:t>Moins d’emprise sur l’espace public (stationnement)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/>
                        <a:t>Moins accidentogène</a:t>
                      </a:r>
                    </a:p>
                    <a:p>
                      <a:r>
                        <a:rPr lang="fr-FR" sz="1600" dirty="0"/>
                        <a:t>Image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0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65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Potentiel de la </a:t>
            </a:r>
            <a:r>
              <a:rPr lang="fr-FR" dirty="0" err="1"/>
              <a:t>cyclologistique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9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F220D44-0EC4-4D17-B4B1-BB3109DE2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>
            <a:normAutofit/>
          </a:bodyPr>
          <a:lstStyle/>
          <a:p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enquête de l’Observatoire de la </a:t>
            </a:r>
            <a:r>
              <a:rPr lang="fr-FR" b="1" dirty="0" err="1"/>
              <a:t>cyclomobilité</a:t>
            </a:r>
            <a:r>
              <a:rPr lang="fr-FR" b="1" dirty="0"/>
              <a:t> professionnelle 2021 (</a:t>
            </a:r>
            <a:r>
              <a:rPr lang="fr-FR" dirty="0">
                <a:hlinkClick r:id="rId3"/>
              </a:rPr>
              <a:t>https://lesboitesavelo.org/observatoire/</a:t>
            </a:r>
            <a:r>
              <a:rPr lang="fr-FR" dirty="0"/>
              <a:t>)</a:t>
            </a:r>
            <a:endParaRPr lang="fr-FR" b="1" dirty="0"/>
          </a:p>
          <a:p>
            <a:endParaRPr lang="fr-FR" b="1" dirty="0"/>
          </a:p>
        </p:txBody>
      </p:sp>
      <p:pic>
        <p:nvPicPr>
          <p:cNvPr id="9" name="Image 8" descr="Une image contenant vélo&#10;&#10;Description générée automatiquement">
            <a:extLst>
              <a:ext uri="{FF2B5EF4-FFF2-40B4-BE49-F238E27FC236}">
                <a16:creationId xmlns:a16="http://schemas.microsoft.com/office/drawing/2014/main" id="{E0617AD0-939E-46CB-B6B5-DF5B7B457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43" y="2848380"/>
            <a:ext cx="1373262" cy="8239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1AECD88-3BAA-40C9-BA48-85CEEF67C9F2}"/>
              </a:ext>
            </a:extLst>
          </p:cNvPr>
          <p:cNvSpPr txBox="1"/>
          <p:nvPr/>
        </p:nvSpPr>
        <p:spPr>
          <a:xfrm>
            <a:off x="588943" y="3672338"/>
            <a:ext cx="4140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Etat des lieux global de la cyclomobilité professionnelle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A4B055B-BC92-40A1-A78E-4EC6142F9181}"/>
              </a:ext>
            </a:extLst>
          </p:cNvPr>
          <p:cNvSpPr txBox="1"/>
          <p:nvPr/>
        </p:nvSpPr>
        <p:spPr>
          <a:xfrm>
            <a:off x="401541" y="4616136"/>
            <a:ext cx="45150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/>
              <a:t>Quantifier et qualifier les trajets professionnels à vélo des entreprises</a:t>
            </a:r>
          </a:p>
          <a:p>
            <a:pPr algn="ctr"/>
            <a:endParaRPr lang="fr-FR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/>
              <a:t>Etablir un étalon de la pratique grâce à des indicateurs stables actualisables annuellement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4AA181-BA91-4615-8C65-B270FE61DC7C}"/>
              </a:ext>
            </a:extLst>
          </p:cNvPr>
          <p:cNvSpPr txBox="1"/>
          <p:nvPr/>
        </p:nvSpPr>
        <p:spPr>
          <a:xfrm>
            <a:off x="7100944" y="3672338"/>
            <a:ext cx="4497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Enquête ciblée sur la </a:t>
            </a:r>
            <a:r>
              <a:rPr lang="fr-FR" sz="1600" b="1" dirty="0" err="1"/>
              <a:t>cyclologistique</a:t>
            </a:r>
            <a:r>
              <a:rPr lang="fr-FR" sz="1600" b="1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BD0C46-694B-4ADA-AD43-4CE4355F5555}"/>
              </a:ext>
            </a:extLst>
          </p:cNvPr>
          <p:cNvSpPr txBox="1"/>
          <p:nvPr/>
        </p:nvSpPr>
        <p:spPr>
          <a:xfrm>
            <a:off x="6736572" y="4616136"/>
            <a:ext cx="52262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/>
              <a:t>Identifier les freins au déploiement massif de la </a:t>
            </a:r>
            <a:r>
              <a:rPr lang="fr-FR" sz="1600" dirty="0" err="1"/>
              <a:t>cyclologistique</a:t>
            </a:r>
            <a:endParaRPr lang="fr-FR" sz="1600" dirty="0"/>
          </a:p>
          <a:p>
            <a:pPr algn="ctr"/>
            <a:endParaRPr lang="fr-FR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/>
              <a:t>Proposer des pistes d’action (réglementaire, aménagement) à mettre en œuvre pour développer la </a:t>
            </a:r>
            <a:r>
              <a:rPr lang="fr-FR" sz="1600" dirty="0" err="1"/>
              <a:t>cyclologistique</a:t>
            </a:r>
            <a:endParaRPr lang="fr-FR" sz="16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620629D-52CF-4C50-91CB-40B8BBFE52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8826" y="2868889"/>
            <a:ext cx="1280432" cy="78294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3E9E09E-C50C-45EC-983D-CEC3C1D30A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073" y="2077311"/>
            <a:ext cx="915701" cy="9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924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DEME">
      <a:dk1>
        <a:sysClr val="windowText" lastClr="000000"/>
      </a:dk1>
      <a:lt1>
        <a:sysClr val="window" lastClr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320_ADEME_Masque PPT Arial.pptx [Lecture seule]" id="{2C70ABF1-A830-4F25-86D2-0526B50EC19D}" vid="{57811D07-33D5-43AE-8025-39FCACA175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modele_bleu-16_9</Template>
  <TotalTime>2396</TotalTime>
  <Words>1595</Words>
  <Application>Microsoft Office PowerPoint</Application>
  <PresentationFormat>Grand écran</PresentationFormat>
  <Paragraphs>215</Paragraphs>
  <Slides>16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Roboto</vt:lpstr>
      <vt:lpstr>roboto_condensedlight_italic</vt:lpstr>
      <vt:lpstr>Wingdings</vt:lpstr>
      <vt:lpstr>Thème Office</vt:lpstr>
      <vt:lpstr>Cyclogistique de quoi parle-t-on ?</vt:lpstr>
      <vt:lpstr>Définitions</vt:lpstr>
      <vt:lpstr>Types de véhicules concernés</vt:lpstr>
      <vt:lpstr>Un marché en progression en milieu dense</vt:lpstr>
      <vt:lpstr>Enjeux environnementaux</vt:lpstr>
      <vt:lpstr>Impacts du transport de marchandise</vt:lpstr>
      <vt:lpstr>Quelle perception par les entreprises de la logistique?</vt:lpstr>
      <vt:lpstr>Avantages et freins à la cyclologistique</vt:lpstr>
      <vt:lpstr>Potentiel de la cyclologistique</vt:lpstr>
      <vt:lpstr>Quels enseignements ?</vt:lpstr>
      <vt:lpstr>Caractéristiques des livraisons</vt:lpstr>
      <vt:lpstr>Autres études sur la cyclologistique</vt:lpstr>
      <vt:lpstr>Cadre politique et réglementaire</vt:lpstr>
      <vt:lpstr>Livraisons à vélo en Ile-de-France</vt:lpstr>
      <vt:lpstr>Ressources</vt:lpstr>
      <vt:lpstr>Présentation PowerPoint</vt:lpstr>
    </vt:vector>
  </TitlesOfParts>
  <Company>ADEME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Mobilité durable et qualité de l’air</dc:title>
  <dc:creator>BEAUFILS MARQUET Matthias</dc:creator>
  <cp:lastModifiedBy>BEAUFILS MARQUET Matthias</cp:lastModifiedBy>
  <cp:revision>76</cp:revision>
  <dcterms:created xsi:type="dcterms:W3CDTF">2021-12-08T15:08:13Z</dcterms:created>
  <dcterms:modified xsi:type="dcterms:W3CDTF">2022-03-15T14:30:22Z</dcterms:modified>
</cp:coreProperties>
</file>