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0" r:id="rId3"/>
    <p:sldId id="257" r:id="rId4"/>
    <p:sldId id="258" r:id="rId5"/>
    <p:sldId id="259" r:id="rId6"/>
    <p:sldId id="260" r:id="rId7"/>
    <p:sldId id="262" r:id="rId8"/>
    <p:sldId id="261" r:id="rId9"/>
    <p:sldId id="269" r:id="rId10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12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E1E48C-5AF6-4445-AFD2-AF8C07C41790}" type="datetimeFigureOut">
              <a:rPr lang="fr-FR" smtClean="0"/>
              <a:t>29/11/2016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1D61E1-8F47-0941-8F4B-F94B3D5D05C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85589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DA5731-84EA-DE46-B61B-DC280531CA9B}" type="datetimeFigureOut">
              <a:rPr lang="fr-FR" smtClean="0"/>
              <a:t>29/11/2016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FDEA5A-4A36-8746-B1A6-2F17CB06EE3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34267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1FF64-9B8F-5D43-9F69-1940E34F4963}" type="datetime1">
              <a:rPr lang="fr-FR" smtClean="0"/>
              <a:t>29/11/2016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charleroi 23 novembre 2016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26BF-A43B-7042-95AA-3D7819C3FC0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692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149F2-986F-4940-A68D-F8F908CB1D93}" type="datetime1">
              <a:rPr lang="fr-FR" smtClean="0"/>
              <a:t>29/11/2016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charleroi 23 novembre 2016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26BF-A43B-7042-95AA-3D7819C3FC0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4556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8C416-7B6B-4E43-98BD-F924BF8246FB}" type="datetime1">
              <a:rPr lang="fr-FR" smtClean="0"/>
              <a:t>29/11/2016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charleroi 23 novembre 2016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26BF-A43B-7042-95AA-3D7819C3FC0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3195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FAF4B-3251-0A47-A160-B2388ECC6AA0}" type="datetime1">
              <a:rPr lang="fr-FR" smtClean="0"/>
              <a:t>29/11/2016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charleroi 23 novembre 2016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26BF-A43B-7042-95AA-3D7819C3FC0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2976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2B5D5-2249-E543-ACFD-5600A26C1EA8}" type="datetime1">
              <a:rPr lang="fr-FR" smtClean="0"/>
              <a:t>29/11/2016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charleroi 23 novembre 2016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26BF-A43B-7042-95AA-3D7819C3FC0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8866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EDB4F-8EC3-2B4C-8491-D7A504FC73BB}" type="datetime1">
              <a:rPr lang="fr-FR" smtClean="0"/>
              <a:t>29/11/2016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charleroi 23 novembre 2016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26BF-A43B-7042-95AA-3D7819C3FC0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8086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D3FB1-DFA1-5A42-8F0E-E693CC67B633}" type="datetime1">
              <a:rPr lang="fr-FR" smtClean="0"/>
              <a:t>29/11/2016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charleroi 23 novembre 2016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26BF-A43B-7042-95AA-3D7819C3FC0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0534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3E32-62B7-C549-A38B-435602798ADC}" type="datetime1">
              <a:rPr lang="fr-FR" smtClean="0"/>
              <a:t>29/11/2016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charleroi 23 novembre 2016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26BF-A43B-7042-95AA-3D7819C3FC0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359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3F3F6-A0A6-A748-B409-49E31D5327F9}" type="datetime1">
              <a:rPr lang="fr-FR" smtClean="0"/>
              <a:t>29/11/2016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charleroi 23 novembre 2016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26BF-A43B-7042-95AA-3D7819C3FC0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5067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524C-E7FD-C242-909E-6548287F68A9}" type="datetime1">
              <a:rPr lang="fr-FR" smtClean="0"/>
              <a:t>29/11/2016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charleroi 23 novembre 2016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26BF-A43B-7042-95AA-3D7819C3FC0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6353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3E7F3-2903-AB4C-98CE-F437EFFCB1FF}" type="datetime1">
              <a:rPr lang="fr-FR" smtClean="0"/>
              <a:t>29/11/2016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charleroi 23 novembre 2016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26BF-A43B-7042-95AA-3D7819C3FC0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3276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21EBA-F546-EF44-9C86-3CA25F528173}" type="datetime1">
              <a:rPr lang="fr-FR" smtClean="0"/>
              <a:t>29/11/2016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charleroi 23 novembre 2016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E26BF-A43B-7042-95AA-3D7819C3FC0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4136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jdughera@rtes.f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Rencontre de l’impact social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Un enjeu territorial</a:t>
            </a:r>
          </a:p>
          <a:p>
            <a:r>
              <a:rPr lang="fr-FR" smtClean="0"/>
              <a:t>Jacques Dughera</a:t>
            </a:r>
            <a:endParaRPr lang="fr-FR" dirty="0" smtClean="0"/>
          </a:p>
          <a:p>
            <a:r>
              <a:rPr lang="fr-FR" dirty="0"/>
              <a:t> </a:t>
            </a:r>
            <a:r>
              <a:rPr lang="fr-FR" dirty="0" smtClean="0"/>
              <a:t>RTES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charleroi 23 novembre 2016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26BF-A43B-7042-95AA-3D7819C3FC01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5078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Quelques constats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Evaluation , contrôle</a:t>
            </a:r>
          </a:p>
          <a:p>
            <a:r>
              <a:rPr lang="fr-FR" dirty="0" smtClean="0"/>
              <a:t>Existence d’un service d’ évaluation (</a:t>
            </a:r>
            <a:r>
              <a:rPr lang="fr-FR" dirty="0" err="1" smtClean="0"/>
              <a:t>nantes</a:t>
            </a:r>
            <a:r>
              <a:rPr lang="fr-FR" dirty="0" smtClean="0"/>
              <a:t> </a:t>
            </a:r>
            <a:r>
              <a:rPr lang="fr-FR" dirty="0" err="1" smtClean="0"/>
              <a:t>metropole</a:t>
            </a:r>
            <a:r>
              <a:rPr lang="fr-FR" dirty="0" smtClean="0"/>
              <a:t>) ou non avec prestations externes</a:t>
            </a:r>
          </a:p>
          <a:p>
            <a:r>
              <a:rPr lang="fr-FR" dirty="0" smtClean="0"/>
              <a:t>Quelle politique évaluer: question de la légitimité d’une politique nouvelle même si dimension financière sont faibles dans un contexte contraint financièrement ; mais quelles en sont les causes? D’ou résistances politiques</a:t>
            </a:r>
          </a:p>
          <a:p>
            <a:r>
              <a:rPr lang="fr-FR" dirty="0" smtClean="0"/>
              <a:t>Désir de faire autrement et de </a:t>
            </a:r>
            <a:r>
              <a:rPr lang="fr-FR" smtClean="0"/>
              <a:t>démocratie participative </a:t>
            </a: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charleroi 23 novembre 2016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26BF-A43B-7042-95AA-3D7819C3FC01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0321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72447"/>
            <a:ext cx="8229600" cy="4253716"/>
          </a:xfrm>
        </p:spPr>
        <p:txBody>
          <a:bodyPr>
            <a:normAutofit/>
          </a:bodyPr>
          <a:lstStyle/>
          <a:p>
            <a:pPr algn="just"/>
            <a:r>
              <a:rPr lang="fr-FR" b="1" dirty="0" smtClean="0">
                <a:solidFill>
                  <a:schemeClr val="accent2"/>
                </a:solidFill>
                <a:latin typeface="Calibri" charset="0"/>
              </a:rPr>
              <a:t>Faire évoluer les valeurs </a:t>
            </a:r>
            <a:r>
              <a:rPr lang="fr-FR" dirty="0" smtClean="0">
                <a:solidFill>
                  <a:schemeClr val="accent2"/>
                </a:solidFill>
                <a:latin typeface="Calibri" charset="0"/>
              </a:rPr>
              <a:t>(le système de références)</a:t>
            </a:r>
            <a:r>
              <a:rPr lang="fr-FR" b="1" dirty="0" smtClean="0">
                <a:solidFill>
                  <a:schemeClr val="accent2"/>
                </a:solidFill>
                <a:latin typeface="Calibri" charset="0"/>
              </a:rPr>
              <a:t> </a:t>
            </a:r>
            <a:endParaRPr lang="fr-FR" b="1" i="1" dirty="0" smtClean="0">
              <a:solidFill>
                <a:schemeClr val="accent2"/>
              </a:solidFill>
              <a:latin typeface="Calibri" charset="0"/>
            </a:endParaRPr>
          </a:p>
          <a:p>
            <a:pPr algn="just"/>
            <a:r>
              <a:rPr lang="fr-FR" b="1" dirty="0" smtClean="0">
                <a:solidFill>
                  <a:schemeClr val="accent2"/>
                </a:solidFill>
                <a:latin typeface="Calibri" charset="0"/>
              </a:rPr>
              <a:t>Faire évoluer les pratiques et les compétences </a:t>
            </a:r>
            <a:r>
              <a:rPr lang="fr-FR" dirty="0" smtClean="0">
                <a:solidFill>
                  <a:schemeClr val="accent2"/>
                </a:solidFill>
                <a:latin typeface="Calibri" charset="0"/>
              </a:rPr>
              <a:t>(remise à plat des pratiques et des conditions de renouvellement ; débat sur le travail les points forts, les difficultés, …)</a:t>
            </a:r>
            <a:endParaRPr lang="fr-FR" i="1" dirty="0" smtClean="0">
              <a:solidFill>
                <a:schemeClr val="accent2"/>
              </a:solidFill>
              <a:latin typeface="Calibri" charset="0"/>
            </a:endParaRPr>
          </a:p>
          <a:p>
            <a:pPr algn="just"/>
            <a:r>
              <a:rPr lang="fr-FR" b="1" dirty="0" smtClean="0">
                <a:solidFill>
                  <a:schemeClr val="accent2"/>
                </a:solidFill>
                <a:latin typeface="Calibri" charset="0"/>
              </a:rPr>
              <a:t>Produire des connaissances pour aider la décision</a:t>
            </a:r>
            <a:endParaRPr lang="fr-FR" b="1" i="1" dirty="0" smtClean="0">
              <a:solidFill>
                <a:schemeClr val="accent2"/>
              </a:solidFill>
              <a:latin typeface="Calibri" charset="0"/>
            </a:endParaRPr>
          </a:p>
          <a:p>
            <a:endParaRPr lang="fr-FR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57200" y="274638"/>
            <a:ext cx="8686799" cy="10156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sz="2400" b="1" u="sng" dirty="0">
                <a:solidFill>
                  <a:schemeClr val="accent2"/>
                </a:solidFill>
                <a:latin typeface="Calibri" charset="0"/>
                <a:sym typeface="Wingdings 2" charset="0"/>
              </a:rPr>
              <a:t>Objectifs de </a:t>
            </a:r>
            <a:r>
              <a:rPr lang="fr-FR" sz="2400" b="1" u="sng" dirty="0" smtClean="0">
                <a:solidFill>
                  <a:schemeClr val="accent2"/>
                </a:solidFill>
                <a:latin typeface="Calibri" charset="0"/>
                <a:sym typeface="Wingdings 2" charset="0"/>
              </a:rPr>
              <a:t>l'évaluation</a:t>
            </a:r>
          </a:p>
          <a:p>
            <a:pPr eaLnBrk="1" hangingPunct="1">
              <a:spcBef>
                <a:spcPct val="50000"/>
              </a:spcBef>
            </a:pPr>
            <a:r>
              <a:rPr lang="fr-FR" sz="2400" b="1" dirty="0" smtClean="0">
                <a:solidFill>
                  <a:schemeClr val="accent2"/>
                </a:solidFill>
                <a:latin typeface="Calibri" charset="0"/>
                <a:sym typeface="Wingdings 2" charset="0"/>
              </a:rPr>
              <a:t> </a:t>
            </a:r>
            <a:endParaRPr lang="fr-FR" sz="2400" i="1" u="sng" dirty="0">
              <a:solidFill>
                <a:schemeClr val="accent2"/>
              </a:solidFill>
              <a:latin typeface="Calibri" charset="0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charleroi 23 novembre 2016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26BF-A43B-7042-95AA-3D7819C3FC01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8598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Objectifs de l’évaluation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accent2"/>
                </a:solidFill>
                <a:latin typeface="Calibri" charset="0"/>
              </a:rPr>
              <a:t>Renouveler régulièrement le dialogue </a:t>
            </a:r>
            <a:r>
              <a:rPr lang="fr-FR" dirty="0" smtClean="0">
                <a:solidFill>
                  <a:schemeClr val="accent2"/>
                </a:solidFill>
                <a:latin typeface="Calibri" charset="0"/>
              </a:rPr>
              <a:t>(entre les professionnels, les dirigeants, les usagers, les partenaires,  …)</a:t>
            </a:r>
            <a:endParaRPr lang="fr-FR" i="1" dirty="0" smtClean="0">
              <a:solidFill>
                <a:schemeClr val="accent2"/>
              </a:solidFill>
              <a:latin typeface="Calibri" charset="0"/>
            </a:endParaRPr>
          </a:p>
          <a:p>
            <a:r>
              <a:rPr lang="fr-FR" b="1" dirty="0" smtClean="0">
                <a:solidFill>
                  <a:schemeClr val="accent2"/>
                </a:solidFill>
                <a:latin typeface="Calibri" charset="0"/>
              </a:rPr>
              <a:t>Valoriser l'action conduite allant dans le sens </a:t>
            </a:r>
            <a:r>
              <a:rPr lang="fr-FR" dirty="0" smtClean="0">
                <a:solidFill>
                  <a:schemeClr val="accent2"/>
                </a:solidFill>
                <a:latin typeface="Calibri" charset="0"/>
              </a:rPr>
              <a:t>(rendre lisible, argumenter,  …)</a:t>
            </a:r>
          </a:p>
          <a:p>
            <a:r>
              <a:rPr lang="fr-FR" b="1" dirty="0" smtClean="0">
                <a:solidFill>
                  <a:srgbClr val="CC3399"/>
                </a:solidFill>
                <a:latin typeface="Calibri" charset="0"/>
                <a:sym typeface="Wingdings 2" charset="0"/>
              </a:rPr>
              <a:t></a:t>
            </a:r>
            <a:r>
              <a:rPr lang="fr-FR" b="1" dirty="0" smtClean="0">
                <a:solidFill>
                  <a:srgbClr val="008080"/>
                </a:solidFill>
                <a:latin typeface="Calibri" charset="0"/>
                <a:sym typeface="Wingdings 2" charset="0"/>
              </a:rPr>
              <a:t> </a:t>
            </a:r>
            <a:r>
              <a:rPr lang="fr-FR" b="1" dirty="0" smtClean="0">
                <a:solidFill>
                  <a:schemeClr val="accent2"/>
                </a:solidFill>
                <a:latin typeface="Calibri" charset="0"/>
              </a:rPr>
              <a:t>S'adapter et anticiper les besoins sociétaux</a:t>
            </a:r>
            <a:endParaRPr lang="fr-FR" b="1" i="1" dirty="0" smtClean="0">
              <a:solidFill>
                <a:schemeClr val="accent2"/>
              </a:solidFill>
              <a:latin typeface="Calibri" charset="0"/>
            </a:endParaRP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charleroi 23 novembre 2016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26BF-A43B-7042-95AA-3D7819C3FC01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8174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6600"/>
                </a:solidFill>
                <a:latin typeface="Calibri" charset="0"/>
              </a:rPr>
              <a:t>De quelle évaluation parle-t-on ?</a:t>
            </a:r>
            <a:r>
              <a:rPr lang="fr-FR" dirty="0" smtClean="0">
                <a:solidFill>
                  <a:srgbClr val="000099"/>
                </a:solidFill>
                <a:latin typeface="Calibri" charset="0"/>
              </a:rPr>
              <a:t/>
            </a:r>
            <a:br>
              <a:rPr lang="fr-FR" dirty="0" smtClean="0">
                <a:solidFill>
                  <a:srgbClr val="000099"/>
                </a:solidFill>
                <a:latin typeface="Calibri" charset="0"/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3600" dirty="0" smtClean="0">
                <a:solidFill>
                  <a:srgbClr val="FF9900"/>
                </a:solidFill>
                <a:latin typeface="Calibri" charset="0"/>
                <a:sym typeface="Wingdings 3" charset="0"/>
              </a:rPr>
              <a:t></a:t>
            </a:r>
            <a:r>
              <a:rPr lang="fr-FR" dirty="0" smtClean="0">
                <a:solidFill>
                  <a:srgbClr val="000099"/>
                </a:solidFill>
                <a:latin typeface="Calibri" charset="0"/>
                <a:sym typeface="Wingdings 3" charset="0"/>
              </a:rPr>
              <a:t> </a:t>
            </a:r>
            <a:r>
              <a:rPr lang="fr-FR" dirty="0" smtClean="0">
                <a:solidFill>
                  <a:srgbClr val="000099"/>
                </a:solidFill>
                <a:latin typeface="Calibri" charset="0"/>
              </a:rPr>
              <a:t>Evalue-t-on le dispositif et la procédure des politiques publiques en direction de l'économie sociale et solidaire (organisations et réseaux) ?</a:t>
            </a:r>
          </a:p>
          <a:p>
            <a:r>
              <a:rPr lang="fr-FR" dirty="0" smtClean="0">
                <a:solidFill>
                  <a:srgbClr val="000099"/>
                </a:solidFill>
                <a:latin typeface="Calibri" charset="0"/>
              </a:rPr>
              <a:t>Evalue-t-on l'effet des politiques publiques sur le développement de l'économie sociale et solidaire (organisations et réseaux) ?</a:t>
            </a:r>
          </a:p>
          <a:p>
            <a:endParaRPr lang="fr-FR" dirty="0" smtClean="0">
              <a:solidFill>
                <a:srgbClr val="000099"/>
              </a:solidFill>
              <a:latin typeface="Calibri" charset="0"/>
            </a:endParaRP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charleroi 23 novembre 2016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26BF-A43B-7042-95AA-3D7819C3FC01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3591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6600"/>
                </a:solidFill>
                <a:latin typeface="Calibri" charset="0"/>
              </a:rPr>
              <a:t>De quelle évaluation parle-t-on?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>
                <a:solidFill>
                  <a:srgbClr val="000099"/>
                </a:solidFill>
                <a:latin typeface="Calibri" charset="0"/>
              </a:rPr>
              <a:t>Evalue-t-on l'effet de l'action de l'économie sociale et solidaire (soutenue par les politiques publiques) sur le développement des territoires </a:t>
            </a:r>
          </a:p>
          <a:p>
            <a:r>
              <a:rPr lang="fr-FR" sz="3600" dirty="0" smtClean="0">
                <a:solidFill>
                  <a:srgbClr val="FF9900"/>
                </a:solidFill>
                <a:latin typeface="Calibri" charset="0"/>
                <a:sym typeface="Wingdings 3" charset="0"/>
              </a:rPr>
              <a:t></a:t>
            </a:r>
            <a:r>
              <a:rPr lang="fr-FR" dirty="0" smtClean="0">
                <a:solidFill>
                  <a:srgbClr val="000099"/>
                </a:solidFill>
                <a:latin typeface="Calibri" charset="0"/>
                <a:sym typeface="Wingdings 3" charset="0"/>
              </a:rPr>
              <a:t> </a:t>
            </a:r>
            <a:r>
              <a:rPr lang="fr-FR" dirty="0" smtClean="0">
                <a:solidFill>
                  <a:srgbClr val="000099"/>
                </a:solidFill>
                <a:latin typeface="Calibri" charset="0"/>
              </a:rPr>
              <a:t>Evalue-t-on l'effet de la collaboration entre les pouvoirs publics et les acteurs de l'économie sociale et </a:t>
            </a:r>
            <a:r>
              <a:rPr lang="fr-FR" smtClean="0">
                <a:solidFill>
                  <a:srgbClr val="000099"/>
                </a:solidFill>
                <a:latin typeface="Calibri" charset="0"/>
              </a:rPr>
              <a:t>solidaire ou </a:t>
            </a:r>
            <a:r>
              <a:rPr lang="fr-FR" dirty="0" smtClean="0">
                <a:solidFill>
                  <a:srgbClr val="000099"/>
                </a:solidFill>
                <a:latin typeface="Calibri" charset="0"/>
              </a:rPr>
              <a:t>le fonctionnement plus global de la collectivité et des politiques publiques ?</a:t>
            </a: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charleroi 23 novembre 2016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26BF-A43B-7042-95AA-3D7819C3FC01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174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Des principes et des réponses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ESS modèle </a:t>
            </a:r>
            <a:r>
              <a:rPr lang="fr-FR" dirty="0"/>
              <a:t>é</a:t>
            </a:r>
            <a:r>
              <a:rPr lang="fr-FR" dirty="0" smtClean="0"/>
              <a:t>conomique à part entière</a:t>
            </a:r>
          </a:p>
          <a:p>
            <a:r>
              <a:rPr lang="fr-FR" dirty="0" smtClean="0"/>
              <a:t>Méthode de </a:t>
            </a:r>
            <a:r>
              <a:rPr lang="fr-FR" dirty="0" err="1" smtClean="0"/>
              <a:t>co</a:t>
            </a:r>
            <a:r>
              <a:rPr lang="fr-FR" dirty="0" smtClean="0"/>
              <a:t> construction de la politique publique</a:t>
            </a:r>
          </a:p>
          <a:p>
            <a:r>
              <a:rPr lang="fr-FR" dirty="0" smtClean="0"/>
              <a:t>Impact social et utilité sociale, y compris dimension interne (RH) de l’organisation ESS</a:t>
            </a:r>
          </a:p>
          <a:p>
            <a:r>
              <a:rPr lang="fr-FR" dirty="0" smtClean="0"/>
              <a:t>Impact territorial au regard de certains enjeux comme l’enjeu d’équité des territoires en matière d’accès aux services et produits ESS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charleroi 23 novembre 2016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26BF-A43B-7042-95AA-3D7819C3FC01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9547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L’ESS modèle </a:t>
            </a:r>
            <a:r>
              <a:rPr lang="fr-FR" dirty="0"/>
              <a:t>é</a:t>
            </a:r>
            <a:r>
              <a:rPr lang="fr-FR" dirty="0" smtClean="0"/>
              <a:t>conomique </a:t>
            </a:r>
            <a:r>
              <a:rPr lang="fr-FR" dirty="0"/>
              <a:t>à</a:t>
            </a:r>
            <a:r>
              <a:rPr lang="fr-FR" dirty="0" smtClean="0"/>
              <a:t> part entière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Cette affirmation induit une évaluation de l’ensemble du fonctionnement de la collectivité porteuse de la politique d’ESS</a:t>
            </a:r>
          </a:p>
          <a:p>
            <a:r>
              <a:rPr lang="fr-FR" dirty="0" smtClean="0"/>
              <a:t>La transversalité: quelles contraintes et </a:t>
            </a:r>
            <a:r>
              <a:rPr lang="fr-FR" dirty="0" err="1" smtClean="0"/>
              <a:t>freins?quel</a:t>
            </a:r>
            <a:r>
              <a:rPr lang="fr-FR" dirty="0" smtClean="0"/>
              <a:t> mode d’organisation? Quels indicateurs pour vérifier que la démarche va dans le bon sens?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charleroi 23 novembre 2016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26BF-A43B-7042-95AA-3D7819C3FC01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3827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discussion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Jacques </a:t>
            </a:r>
            <a:r>
              <a:rPr lang="fr-FR" dirty="0"/>
              <a:t>D</a:t>
            </a:r>
            <a:r>
              <a:rPr lang="fr-FR" dirty="0" smtClean="0"/>
              <a:t>ughera</a:t>
            </a:r>
          </a:p>
          <a:p>
            <a:r>
              <a:rPr lang="fr-FR" dirty="0" smtClean="0">
                <a:hlinkClick r:id="rId2"/>
              </a:rPr>
              <a:t>jdughera@rtes.fr</a:t>
            </a:r>
            <a:endParaRPr lang="fr-FR" dirty="0" smtClean="0"/>
          </a:p>
          <a:p>
            <a:r>
              <a:rPr lang="fr-FR" dirty="0" err="1" smtClean="0"/>
              <a:t>www.rtes.fr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charleroi 23 novembre 2016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26BF-A43B-7042-95AA-3D7819C3FC01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182191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403</Words>
  <Application>Microsoft Macintosh PowerPoint</Application>
  <PresentationFormat>Présentation à l'écran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Rencontre de l’impact social</vt:lpstr>
      <vt:lpstr>Quelques constats</vt:lpstr>
      <vt:lpstr>Présentation PowerPoint</vt:lpstr>
      <vt:lpstr>Objectifs de l’évaluation ?</vt:lpstr>
      <vt:lpstr>De quelle évaluation parle-t-on ? </vt:lpstr>
      <vt:lpstr>De quelle évaluation parle-t-on? </vt:lpstr>
      <vt:lpstr>Des principes et des réponses</vt:lpstr>
      <vt:lpstr>L’ESS modèle économique à part entière</vt:lpstr>
      <vt:lpstr>discussion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Jacques Dughera</dc:creator>
  <cp:lastModifiedBy>Jacques Dughera</cp:lastModifiedBy>
  <cp:revision>11</cp:revision>
  <dcterms:created xsi:type="dcterms:W3CDTF">2016-11-22T11:05:07Z</dcterms:created>
  <dcterms:modified xsi:type="dcterms:W3CDTF">2016-11-29T15:34:04Z</dcterms:modified>
</cp:coreProperties>
</file>