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gif" ContentType="image/gif"/>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52" r:id="rId2"/>
  </p:sldMasterIdLst>
  <p:notesMasterIdLst>
    <p:notesMasterId r:id="rId35"/>
  </p:notesMasterIdLst>
  <p:handoutMasterIdLst>
    <p:handoutMasterId r:id="rId36"/>
  </p:handoutMasterIdLst>
  <p:sldIdLst>
    <p:sldId id="616" r:id="rId3"/>
    <p:sldId id="618" r:id="rId4"/>
    <p:sldId id="619" r:id="rId5"/>
    <p:sldId id="620" r:id="rId6"/>
    <p:sldId id="621" r:id="rId7"/>
    <p:sldId id="623" r:id="rId8"/>
    <p:sldId id="624" r:id="rId9"/>
    <p:sldId id="642" r:id="rId10"/>
    <p:sldId id="643" r:id="rId11"/>
    <p:sldId id="644" r:id="rId12"/>
    <p:sldId id="625" r:id="rId13"/>
    <p:sldId id="626" r:id="rId14"/>
    <p:sldId id="627" r:id="rId15"/>
    <p:sldId id="628" r:id="rId16"/>
    <p:sldId id="641" r:id="rId17"/>
    <p:sldId id="486" r:id="rId18"/>
    <p:sldId id="487" r:id="rId19"/>
    <p:sldId id="645" r:id="rId20"/>
    <p:sldId id="582" r:id="rId21"/>
    <p:sldId id="583" r:id="rId22"/>
    <p:sldId id="586" r:id="rId23"/>
    <p:sldId id="590" r:id="rId24"/>
    <p:sldId id="646" r:id="rId25"/>
    <p:sldId id="647" r:id="rId26"/>
    <p:sldId id="649" r:id="rId27"/>
    <p:sldId id="651" r:id="rId28"/>
    <p:sldId id="594" r:id="rId29"/>
    <p:sldId id="595" r:id="rId30"/>
    <p:sldId id="596" r:id="rId31"/>
    <p:sldId id="597" r:id="rId32"/>
    <p:sldId id="598" r:id="rId33"/>
    <p:sldId id="604" r:id="rId34"/>
  </p:sldIdLst>
  <p:sldSz cx="9144000" cy="6858000" type="screen4x3"/>
  <p:notesSz cx="6669088"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126">
          <p15:clr>
            <a:srgbClr val="A4A3A4"/>
          </p15:clr>
        </p15:guide>
        <p15:guide id="2" pos="210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6" d="100"/>
          <a:sy n="116" d="100"/>
        </p:scale>
        <p:origin x="-624"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9" Type="http://schemas.openxmlformats.org/officeDocument/2006/relationships/slide" Target="slides/slide7.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notesMaster" Target="notesMasters/notesMaster1.xml"/><Relationship Id="rId36" Type="http://schemas.openxmlformats.org/officeDocument/2006/relationships/handoutMaster" Target="handoutMasters/handoutMaster1.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37" Type="http://schemas.openxmlformats.org/officeDocument/2006/relationships/printerSettings" Target="printerSettings/printerSettings1.bin"/><Relationship Id="rId38" Type="http://schemas.openxmlformats.org/officeDocument/2006/relationships/presProps" Target="presProps.xml"/><Relationship Id="rId39" Type="http://schemas.openxmlformats.org/officeDocument/2006/relationships/viewProps" Target="viewProps.xml"/><Relationship Id="rId40" Type="http://schemas.openxmlformats.org/officeDocument/2006/relationships/theme" Target="theme/theme1.xml"/><Relationship Id="rId41"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2889250" cy="496888"/>
          </a:xfrm>
          <a:prstGeom prst="rect">
            <a:avLst/>
          </a:prstGeom>
        </p:spPr>
        <p:txBody>
          <a:bodyPr vert="horz" lIns="91432" tIns="45716" rIns="91432" bIns="45716" rtlCol="0"/>
          <a:lstStyle>
            <a:lvl1pPr algn="l">
              <a:defRPr sz="1200"/>
            </a:lvl1pPr>
          </a:lstStyle>
          <a:p>
            <a:endParaRPr lang="fr-FR" dirty="0"/>
          </a:p>
        </p:txBody>
      </p:sp>
      <p:sp>
        <p:nvSpPr>
          <p:cNvPr id="3" name="Espace réservé de la date 2"/>
          <p:cNvSpPr>
            <a:spLocks noGrp="1"/>
          </p:cNvSpPr>
          <p:nvPr>
            <p:ph type="dt" sz="quarter" idx="1"/>
          </p:nvPr>
        </p:nvSpPr>
        <p:spPr>
          <a:xfrm>
            <a:off x="3778251" y="0"/>
            <a:ext cx="2889250" cy="496888"/>
          </a:xfrm>
          <a:prstGeom prst="rect">
            <a:avLst/>
          </a:prstGeom>
        </p:spPr>
        <p:txBody>
          <a:bodyPr vert="horz" lIns="91432" tIns="45716" rIns="91432" bIns="45716" rtlCol="0"/>
          <a:lstStyle>
            <a:lvl1pPr algn="r">
              <a:defRPr sz="1200"/>
            </a:lvl1pPr>
          </a:lstStyle>
          <a:p>
            <a:fld id="{CA0CBCFD-4FBF-4D28-8302-B90104B26DF5}" type="datetimeFigureOut">
              <a:rPr lang="fr-FR" smtClean="0"/>
              <a:pPr/>
              <a:t>30/05/2016</a:t>
            </a:fld>
            <a:endParaRPr lang="fr-FR" dirty="0"/>
          </a:p>
        </p:txBody>
      </p:sp>
      <p:sp>
        <p:nvSpPr>
          <p:cNvPr id="4" name="Espace réservé du pied de page 3"/>
          <p:cNvSpPr>
            <a:spLocks noGrp="1"/>
          </p:cNvSpPr>
          <p:nvPr>
            <p:ph type="ftr" sz="quarter" idx="2"/>
          </p:nvPr>
        </p:nvSpPr>
        <p:spPr>
          <a:xfrm>
            <a:off x="1" y="9428164"/>
            <a:ext cx="2889250" cy="496887"/>
          </a:xfrm>
          <a:prstGeom prst="rect">
            <a:avLst/>
          </a:prstGeom>
        </p:spPr>
        <p:txBody>
          <a:bodyPr vert="horz" lIns="91432" tIns="45716" rIns="91432" bIns="45716" rtlCol="0" anchor="b"/>
          <a:lstStyle>
            <a:lvl1pPr algn="l">
              <a:defRPr sz="1200"/>
            </a:lvl1pPr>
          </a:lstStyle>
          <a:p>
            <a:endParaRPr lang="fr-FR" dirty="0"/>
          </a:p>
        </p:txBody>
      </p:sp>
      <p:sp>
        <p:nvSpPr>
          <p:cNvPr id="5" name="Espace réservé du numéro de diapositive 4"/>
          <p:cNvSpPr>
            <a:spLocks noGrp="1"/>
          </p:cNvSpPr>
          <p:nvPr>
            <p:ph type="sldNum" sz="quarter" idx="3"/>
          </p:nvPr>
        </p:nvSpPr>
        <p:spPr>
          <a:xfrm>
            <a:off x="3778251" y="9428164"/>
            <a:ext cx="2889250" cy="496887"/>
          </a:xfrm>
          <a:prstGeom prst="rect">
            <a:avLst/>
          </a:prstGeom>
        </p:spPr>
        <p:txBody>
          <a:bodyPr vert="horz" lIns="91432" tIns="45716" rIns="91432" bIns="45716" rtlCol="0" anchor="b"/>
          <a:lstStyle>
            <a:lvl1pPr algn="r">
              <a:defRPr sz="1200"/>
            </a:lvl1pPr>
          </a:lstStyle>
          <a:p>
            <a:fld id="{5B28050B-EC89-4B31-B39F-E2CBF1B6DCAB}" type="slidenum">
              <a:rPr lang="fr-FR" smtClean="0"/>
              <a:pPr/>
              <a:t>‹#›</a:t>
            </a:fld>
            <a:endParaRPr lang="fr-FR" dirty="0"/>
          </a:p>
        </p:txBody>
      </p:sp>
    </p:spTree>
    <p:extLst>
      <p:ext uri="{BB962C8B-B14F-4D97-AF65-F5344CB8AC3E}">
        <p14:creationId xmlns:p14="http://schemas.microsoft.com/office/powerpoint/2010/main" val="1007176570"/>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889938" cy="496332"/>
          </a:xfrm>
          <a:prstGeom prst="rect">
            <a:avLst/>
          </a:prstGeom>
        </p:spPr>
        <p:txBody>
          <a:bodyPr vert="horz" lIns="91432" tIns="45716" rIns="91432" bIns="45716" rtlCol="0"/>
          <a:lstStyle>
            <a:lvl1pPr algn="l">
              <a:defRPr sz="1200"/>
            </a:lvl1pPr>
          </a:lstStyle>
          <a:p>
            <a:endParaRPr lang="fr-FR" dirty="0"/>
          </a:p>
        </p:txBody>
      </p:sp>
      <p:sp>
        <p:nvSpPr>
          <p:cNvPr id="3" name="Espace réservé de la date 2"/>
          <p:cNvSpPr>
            <a:spLocks noGrp="1"/>
          </p:cNvSpPr>
          <p:nvPr>
            <p:ph type="dt" idx="1"/>
          </p:nvPr>
        </p:nvSpPr>
        <p:spPr>
          <a:xfrm>
            <a:off x="3777607" y="1"/>
            <a:ext cx="2889938" cy="496332"/>
          </a:xfrm>
          <a:prstGeom prst="rect">
            <a:avLst/>
          </a:prstGeom>
        </p:spPr>
        <p:txBody>
          <a:bodyPr vert="horz" lIns="91432" tIns="45716" rIns="91432" bIns="45716" rtlCol="0"/>
          <a:lstStyle>
            <a:lvl1pPr algn="r">
              <a:defRPr sz="1200"/>
            </a:lvl1pPr>
          </a:lstStyle>
          <a:p>
            <a:fld id="{9A3D62AA-6F92-406B-931D-3F8D2B21A1EE}" type="datetimeFigureOut">
              <a:rPr lang="fr-FR" smtClean="0"/>
              <a:pPr/>
              <a:t>30/05/2016</a:t>
            </a:fld>
            <a:endParaRPr lang="fr-FR" dirty="0"/>
          </a:p>
        </p:txBody>
      </p:sp>
      <p:sp>
        <p:nvSpPr>
          <p:cNvPr id="4" name="Espace réservé de l'image des diapositives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432" tIns="45716" rIns="91432" bIns="45716" rtlCol="0" anchor="ctr"/>
          <a:lstStyle/>
          <a:p>
            <a:endParaRPr lang="fr-FR" dirty="0"/>
          </a:p>
        </p:txBody>
      </p:sp>
      <p:sp>
        <p:nvSpPr>
          <p:cNvPr id="5" name="Espace réservé des commentaires 4"/>
          <p:cNvSpPr>
            <a:spLocks noGrp="1"/>
          </p:cNvSpPr>
          <p:nvPr>
            <p:ph type="body" sz="quarter" idx="3"/>
          </p:nvPr>
        </p:nvSpPr>
        <p:spPr>
          <a:xfrm>
            <a:off x="666909" y="4715154"/>
            <a:ext cx="5335270" cy="4466987"/>
          </a:xfrm>
          <a:prstGeom prst="rect">
            <a:avLst/>
          </a:prstGeom>
        </p:spPr>
        <p:txBody>
          <a:bodyPr vert="horz" lIns="91432" tIns="45716" rIns="91432" bIns="45716"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28584"/>
            <a:ext cx="2889938" cy="496332"/>
          </a:xfrm>
          <a:prstGeom prst="rect">
            <a:avLst/>
          </a:prstGeom>
        </p:spPr>
        <p:txBody>
          <a:bodyPr vert="horz" lIns="91432" tIns="45716" rIns="91432" bIns="45716"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777607" y="9428584"/>
            <a:ext cx="2889938" cy="496332"/>
          </a:xfrm>
          <a:prstGeom prst="rect">
            <a:avLst/>
          </a:prstGeom>
        </p:spPr>
        <p:txBody>
          <a:bodyPr vert="horz" lIns="91432" tIns="45716" rIns="91432" bIns="45716" rtlCol="0" anchor="b"/>
          <a:lstStyle>
            <a:lvl1pPr algn="r">
              <a:defRPr sz="1200"/>
            </a:lvl1pPr>
          </a:lstStyle>
          <a:p>
            <a:fld id="{C5729734-3603-430F-ABAA-C4DEFE8CF775}" type="slidenum">
              <a:rPr lang="fr-FR" smtClean="0"/>
              <a:pPr/>
              <a:t>‹#›</a:t>
            </a:fld>
            <a:endParaRPr lang="fr-FR" dirty="0"/>
          </a:p>
        </p:txBody>
      </p:sp>
    </p:spTree>
    <p:extLst>
      <p:ext uri="{BB962C8B-B14F-4D97-AF65-F5344CB8AC3E}">
        <p14:creationId xmlns:p14="http://schemas.microsoft.com/office/powerpoint/2010/main" val="2263121466"/>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pied de page 3"/>
          <p:cNvSpPr>
            <a:spLocks noGrp="1"/>
          </p:cNvSpPr>
          <p:nvPr>
            <p:ph type="ftr" sz="quarter" idx="10"/>
          </p:nvPr>
        </p:nvSpPr>
        <p:spPr/>
        <p:txBody>
          <a:bodyPr/>
          <a:lstStyle/>
          <a:p>
            <a:endParaRPr lang="fr-FR" dirty="0"/>
          </a:p>
        </p:txBody>
      </p:sp>
      <p:sp>
        <p:nvSpPr>
          <p:cNvPr id="5" name="Espace réservé du numéro de diapositive 4"/>
          <p:cNvSpPr>
            <a:spLocks noGrp="1"/>
          </p:cNvSpPr>
          <p:nvPr>
            <p:ph type="sldNum" sz="quarter" idx="11"/>
          </p:nvPr>
        </p:nvSpPr>
        <p:spPr/>
        <p:txBody>
          <a:bodyPr/>
          <a:lstStyle/>
          <a:p>
            <a:fld id="{C5729734-3603-430F-ABAA-C4DEFE8CF775}" type="slidenum">
              <a:rPr lang="fr-FR" smtClean="0"/>
              <a:pPr/>
              <a:t>6</a:t>
            </a:fld>
            <a:endParaRPr lang="fr-FR" dirty="0"/>
          </a:p>
        </p:txBody>
      </p:sp>
    </p:spTree>
    <p:extLst>
      <p:ext uri="{BB962C8B-B14F-4D97-AF65-F5344CB8AC3E}">
        <p14:creationId xmlns:p14="http://schemas.microsoft.com/office/powerpoint/2010/main" val="27226726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3FB4B69A-5A83-4862-AE1D-5DE47C5D2502}" type="slidenum">
              <a:rPr lang="fr-FR" smtClean="0"/>
              <a:pPr/>
              <a:t>19</a:t>
            </a:fld>
            <a:endParaRPr lang="fr-FR"/>
          </a:p>
        </p:txBody>
      </p:sp>
    </p:spTree>
    <p:extLst>
      <p:ext uri="{BB962C8B-B14F-4D97-AF65-F5344CB8AC3E}">
        <p14:creationId xmlns:p14="http://schemas.microsoft.com/office/powerpoint/2010/main" val="16145704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3FB4B69A-5A83-4862-AE1D-5DE47C5D2502}" type="slidenum">
              <a:rPr lang="fr-FR" smtClean="0"/>
              <a:pPr/>
              <a:t>20</a:t>
            </a:fld>
            <a:endParaRPr lang="fr-FR"/>
          </a:p>
        </p:txBody>
      </p:sp>
    </p:spTree>
    <p:extLst>
      <p:ext uri="{BB962C8B-B14F-4D97-AF65-F5344CB8AC3E}">
        <p14:creationId xmlns:p14="http://schemas.microsoft.com/office/powerpoint/2010/main" val="26993153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3FB4B69A-5A83-4862-AE1D-5DE47C5D2502}" type="slidenum">
              <a:rPr lang="fr-FR" smtClean="0"/>
              <a:pPr/>
              <a:t>23</a:t>
            </a:fld>
            <a:endParaRPr lang="fr-FR"/>
          </a:p>
        </p:txBody>
      </p:sp>
    </p:spTree>
    <p:extLst>
      <p:ext uri="{BB962C8B-B14F-4D97-AF65-F5344CB8AC3E}">
        <p14:creationId xmlns:p14="http://schemas.microsoft.com/office/powerpoint/2010/main" val="19118343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3FB4B69A-5A83-4862-AE1D-5DE47C5D2502}" type="slidenum">
              <a:rPr lang="fr-FR" smtClean="0"/>
              <a:pPr/>
              <a:t>24</a:t>
            </a:fld>
            <a:endParaRPr lang="fr-FR"/>
          </a:p>
        </p:txBody>
      </p:sp>
    </p:spTree>
    <p:extLst>
      <p:ext uri="{BB962C8B-B14F-4D97-AF65-F5344CB8AC3E}">
        <p14:creationId xmlns:p14="http://schemas.microsoft.com/office/powerpoint/2010/main" val="19118343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3FB4B69A-5A83-4862-AE1D-5DE47C5D2502}" type="slidenum">
              <a:rPr lang="fr-FR" smtClean="0"/>
              <a:pPr/>
              <a:t>25</a:t>
            </a:fld>
            <a:endParaRPr lang="fr-FR"/>
          </a:p>
        </p:txBody>
      </p:sp>
    </p:spTree>
    <p:extLst>
      <p:ext uri="{BB962C8B-B14F-4D97-AF65-F5344CB8AC3E}">
        <p14:creationId xmlns:p14="http://schemas.microsoft.com/office/powerpoint/2010/main" val="19118343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3FB4B69A-5A83-4862-AE1D-5DE47C5D2502}" type="slidenum">
              <a:rPr lang="fr-FR" smtClean="0"/>
              <a:pPr/>
              <a:t>26</a:t>
            </a:fld>
            <a:endParaRPr lang="fr-FR"/>
          </a:p>
        </p:txBody>
      </p:sp>
    </p:spTree>
    <p:extLst>
      <p:ext uri="{BB962C8B-B14F-4D97-AF65-F5344CB8AC3E}">
        <p14:creationId xmlns:p14="http://schemas.microsoft.com/office/powerpoint/2010/main" val="19118343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fld id="{BE068DD7-61AC-4B2D-A882-5DA9C1FC5553}" type="datetime1">
              <a:rPr lang="fr-FR" smtClean="0"/>
              <a:pPr/>
              <a:t>30/05/2016</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4AE2E95-A6DB-426D-BE86-4B6B08B8BE62}" type="slidenum">
              <a:rPr lang="fr-FR" smtClean="0"/>
              <a:pPr/>
              <a:t>‹#›</a:t>
            </a:fld>
            <a:endParaRPr lang="fr-FR" dirty="0"/>
          </a:p>
        </p:txBody>
      </p:sp>
      <p:sp>
        <p:nvSpPr>
          <p:cNvPr id="10" name="Rectangle 9"/>
          <p:cNvSpPr/>
          <p:nvPr userDrawn="1"/>
        </p:nvSpPr>
        <p:spPr>
          <a:xfrm flipV="1">
            <a:off x="0" y="6857999"/>
            <a:ext cx="9144000" cy="45719"/>
          </a:xfrm>
          <a:prstGeom prst="rect">
            <a:avLst/>
          </a:prstGeom>
          <a:solidFill>
            <a:srgbClr val="009EE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94CC9738-CF7C-44F3-8711-66616B61A112}" type="datetime1">
              <a:rPr lang="fr-FR" smtClean="0"/>
              <a:pPr/>
              <a:t>30/05/2016</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3EB3738E-D520-4A1C-8D0C-084DC38EEB91}" type="slidenum">
              <a:rPr lang="fr-FR" smtClean="0"/>
              <a:pPr/>
              <a:t>‹#›</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1369CDDC-9C8C-4A10-9F2A-9328A33B7A7D}" type="datetime1">
              <a:rPr lang="fr-FR" smtClean="0"/>
              <a:pPr/>
              <a:t>30/05/2016</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3EB3738E-D520-4A1C-8D0C-084DC38EEB91}" type="slidenum">
              <a:rPr lang="fr-FR" smtClean="0"/>
              <a:pPr/>
              <a:t>‹#›</a:t>
            </a:fld>
            <a:endParaRPr lang="fr-F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DFE1D7C-8AE7-41BD-ACB0-D35CB5243F0B}" type="datetime1">
              <a:rPr lang="fr-FR" smtClean="0"/>
              <a:pPr/>
              <a:t>30/05/2016</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3EB3738E-D520-4A1C-8D0C-084DC38EEB91}" type="slidenum">
              <a:rPr lang="fr-FR" smtClean="0"/>
              <a:pPr/>
              <a:t>‹#›</a:t>
            </a:fld>
            <a:endParaRPr lang="fr-FR"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D368B81F-63A4-456C-AA43-A0DC3558AD61}" type="datetime1">
              <a:rPr lang="fr-FR" smtClean="0"/>
              <a:pPr/>
              <a:t>30/05/2016</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3EB3738E-D520-4A1C-8D0C-084DC38EEB91}" type="slidenum">
              <a:rPr lang="fr-FR" smtClean="0"/>
              <a:pPr/>
              <a:t>‹#›</a:t>
            </a:fld>
            <a:endParaRPr lang="fr-FR"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41F56B5-C8D0-47E1-8E49-3F8502294BCA}" type="datetime1">
              <a:rPr lang="fr-FR" smtClean="0"/>
              <a:pPr/>
              <a:t>30/05/2016</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3EB3738E-D520-4A1C-8D0C-084DC38EEB91}" type="slidenum">
              <a:rPr lang="fr-FR" smtClean="0"/>
              <a:pPr/>
              <a:t>‹#›</a:t>
            </a:fld>
            <a:endParaRPr lang="fr-FR"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BC81317-0D0E-436E-81FF-540F93487AAB}" type="datetime1">
              <a:rPr lang="fr-FR" smtClean="0"/>
              <a:pPr/>
              <a:t>30/05/2016</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3EB3738E-D520-4A1C-8D0C-084DC38EEB91}" type="slidenum">
              <a:rPr lang="fr-FR" smtClean="0"/>
              <a:pPr/>
              <a:t>‹#›</a:t>
            </a:fld>
            <a:endParaRPr lang="fr-FR"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F90B603D-13B4-45F7-8277-D3C81CAD4C6E}" type="datetime1">
              <a:rPr lang="fr-FR" smtClean="0"/>
              <a:pPr/>
              <a:t>30/05/2016</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3EB3738E-D520-4A1C-8D0C-084DC38EEB91}" type="slidenum">
              <a:rPr lang="fr-FR" smtClean="0"/>
              <a:pPr/>
              <a:t>‹#›</a:t>
            </a:fld>
            <a:endParaRPr lang="fr-FR"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12A38D8-2CAD-4405-A021-62B6FCC34396}" type="datetime1">
              <a:rPr lang="fr-FR" smtClean="0"/>
              <a:pPr/>
              <a:t>30/05/2016</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3EB3738E-D520-4A1C-8D0C-084DC38EEB91}" type="slidenum">
              <a:rPr lang="fr-FR" smtClean="0"/>
              <a:pPr/>
              <a:t>‹#›</a:t>
            </a:fld>
            <a:endParaRPr lang="fr-FR"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83C471D-9AC4-47BE-A2C4-3BB31E16609D}" type="datetime1">
              <a:rPr lang="fr-FR" smtClean="0"/>
              <a:pPr/>
              <a:t>30/05/2016</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3EB3738E-D520-4A1C-8D0C-084DC38EEB91}" type="slidenum">
              <a:rPr lang="fr-FR" smtClean="0"/>
              <a:pPr/>
              <a:t>‹#›</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re et contenu">
    <p:spTree>
      <p:nvGrpSpPr>
        <p:cNvPr id="1" name=""/>
        <p:cNvGrpSpPr/>
        <p:nvPr/>
      </p:nvGrpSpPr>
      <p:grpSpPr>
        <a:xfrm>
          <a:off x="0" y="0"/>
          <a:ext cx="0" cy="0"/>
          <a:chOff x="0" y="0"/>
          <a:chExt cx="0" cy="0"/>
        </a:xfrm>
      </p:grpSpPr>
      <p:cxnSp>
        <p:nvCxnSpPr>
          <p:cNvPr id="8" name="Connecteur droit 7"/>
          <p:cNvCxnSpPr/>
          <p:nvPr userDrawn="1"/>
        </p:nvCxnSpPr>
        <p:spPr>
          <a:xfrm flipV="1">
            <a:off x="0" y="836712"/>
            <a:ext cx="9144000" cy="1488"/>
          </a:xfrm>
          <a:prstGeom prst="line">
            <a:avLst/>
          </a:prstGeom>
          <a:noFill/>
          <a:ln w="25400">
            <a:solidFill>
              <a:srgbClr val="00ADEE"/>
            </a:solidFill>
            <a:round/>
            <a:headEnd/>
            <a:tailEnd/>
          </a:ln>
        </p:spPr>
      </p:cxnSp>
      <p:sp>
        <p:nvSpPr>
          <p:cNvPr id="21" name="Titre 20"/>
          <p:cNvSpPr>
            <a:spLocks noGrp="1"/>
          </p:cNvSpPr>
          <p:nvPr>
            <p:ph type="title"/>
          </p:nvPr>
        </p:nvSpPr>
        <p:spPr>
          <a:xfrm>
            <a:off x="61664" y="188640"/>
            <a:ext cx="6280821" cy="490066"/>
          </a:xfrm>
        </p:spPr>
        <p:txBody>
          <a:bodyPr>
            <a:noAutofit/>
          </a:bodyPr>
          <a:lstStyle>
            <a:lvl1pPr algn="l">
              <a:defRPr sz="3200" b="1">
                <a:solidFill>
                  <a:schemeClr val="tx1"/>
                </a:solidFill>
              </a:defRPr>
            </a:lvl1pPr>
          </a:lstStyle>
          <a:p>
            <a:r>
              <a:rPr lang="fr-FR" dirty="0" smtClean="0"/>
              <a:t>Cliquez pour modifier le style du titre</a:t>
            </a:r>
            <a:endParaRPr lang="fr-FR" dirty="0"/>
          </a:p>
        </p:txBody>
      </p:sp>
      <p:sp>
        <p:nvSpPr>
          <p:cNvPr id="10" name="Espace réservé du numéro de diapositive 5"/>
          <p:cNvSpPr>
            <a:spLocks noGrp="1"/>
          </p:cNvSpPr>
          <p:nvPr>
            <p:ph type="sldNum" sz="quarter" idx="4"/>
          </p:nvPr>
        </p:nvSpPr>
        <p:spPr>
          <a:xfrm>
            <a:off x="7046912"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AE2E95-A6DB-426D-BE86-4B6B08B8BE62}" type="slidenum">
              <a:rPr lang="fr-FR" smtClean="0"/>
              <a:pPr/>
              <a:t>‹#›</a:t>
            </a:fld>
            <a:endParaRPr lang="fr-FR" dirty="0"/>
          </a:p>
        </p:txBody>
      </p:sp>
      <p:sp>
        <p:nvSpPr>
          <p:cNvPr id="11" name="Trapèze 2"/>
          <p:cNvSpPr/>
          <p:nvPr userDrawn="1"/>
        </p:nvSpPr>
        <p:spPr>
          <a:xfrm>
            <a:off x="-28575" y="6453188"/>
            <a:ext cx="1584325" cy="288925"/>
          </a:xfrm>
          <a:custGeom>
            <a:avLst/>
            <a:gdLst>
              <a:gd name="connsiteX0" fmla="*/ 0 w 1584176"/>
              <a:gd name="connsiteY0" fmla="*/ 576064 h 576064"/>
              <a:gd name="connsiteX1" fmla="*/ 0 w 1584176"/>
              <a:gd name="connsiteY1" fmla="*/ 0 h 576064"/>
              <a:gd name="connsiteX2" fmla="*/ 1584176 w 1584176"/>
              <a:gd name="connsiteY2" fmla="*/ 0 h 576064"/>
              <a:gd name="connsiteX3" fmla="*/ 1584176 w 1584176"/>
              <a:gd name="connsiteY3" fmla="*/ 576064 h 576064"/>
              <a:gd name="connsiteX4" fmla="*/ 0 w 1584176"/>
              <a:gd name="connsiteY4" fmla="*/ 576064 h 576064"/>
              <a:gd name="connsiteX0" fmla="*/ 0 w 1584176"/>
              <a:gd name="connsiteY0" fmla="*/ 576064 h 576064"/>
              <a:gd name="connsiteX1" fmla="*/ 0 w 1584176"/>
              <a:gd name="connsiteY1" fmla="*/ 0 h 576064"/>
              <a:gd name="connsiteX2" fmla="*/ 1218416 w 1584176"/>
              <a:gd name="connsiteY2" fmla="*/ 0 h 576064"/>
              <a:gd name="connsiteX3" fmla="*/ 1584176 w 1584176"/>
              <a:gd name="connsiteY3" fmla="*/ 576064 h 576064"/>
              <a:gd name="connsiteX4" fmla="*/ 0 w 1584176"/>
              <a:gd name="connsiteY4" fmla="*/ 576064 h 576064"/>
              <a:gd name="connsiteX0" fmla="*/ 0 w 1584176"/>
              <a:gd name="connsiteY0" fmla="*/ 576064 h 576064"/>
              <a:gd name="connsiteX1" fmla="*/ 0 w 1584176"/>
              <a:gd name="connsiteY1" fmla="*/ 0 h 576064"/>
              <a:gd name="connsiteX2" fmla="*/ 1364466 w 1584176"/>
              <a:gd name="connsiteY2" fmla="*/ 0 h 576064"/>
              <a:gd name="connsiteX3" fmla="*/ 1584176 w 1584176"/>
              <a:gd name="connsiteY3" fmla="*/ 576064 h 576064"/>
              <a:gd name="connsiteX4" fmla="*/ 0 w 1584176"/>
              <a:gd name="connsiteY4" fmla="*/ 576064 h 576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84176" h="576064">
                <a:moveTo>
                  <a:pt x="0" y="576064"/>
                </a:moveTo>
                <a:lnTo>
                  <a:pt x="0" y="0"/>
                </a:lnTo>
                <a:lnTo>
                  <a:pt x="1364466" y="0"/>
                </a:lnTo>
                <a:lnTo>
                  <a:pt x="1584176" y="576064"/>
                </a:lnTo>
                <a:lnTo>
                  <a:pt x="0" y="576064"/>
                </a:lnTo>
                <a:close/>
              </a:path>
            </a:pathLst>
          </a:custGeom>
          <a:solidFill>
            <a:srgbClr val="00AD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fr-FR" sz="1200" dirty="0" smtClean="0"/>
              <a:t>Emergence</a:t>
            </a:r>
            <a:endParaRPr lang="fr-FR" sz="1200" dirty="0"/>
          </a:p>
        </p:txBody>
      </p:sp>
      <p:sp>
        <p:nvSpPr>
          <p:cNvPr id="12" name="Trapèze 2"/>
          <p:cNvSpPr/>
          <p:nvPr userDrawn="1"/>
        </p:nvSpPr>
        <p:spPr>
          <a:xfrm>
            <a:off x="1403350" y="6453188"/>
            <a:ext cx="1584325" cy="288925"/>
          </a:xfrm>
          <a:custGeom>
            <a:avLst/>
            <a:gdLst>
              <a:gd name="connsiteX0" fmla="*/ 0 w 1584176"/>
              <a:gd name="connsiteY0" fmla="*/ 576064 h 576064"/>
              <a:gd name="connsiteX1" fmla="*/ 0 w 1584176"/>
              <a:gd name="connsiteY1" fmla="*/ 0 h 576064"/>
              <a:gd name="connsiteX2" fmla="*/ 1584176 w 1584176"/>
              <a:gd name="connsiteY2" fmla="*/ 0 h 576064"/>
              <a:gd name="connsiteX3" fmla="*/ 1584176 w 1584176"/>
              <a:gd name="connsiteY3" fmla="*/ 576064 h 576064"/>
              <a:gd name="connsiteX4" fmla="*/ 0 w 1584176"/>
              <a:gd name="connsiteY4" fmla="*/ 576064 h 576064"/>
              <a:gd name="connsiteX0" fmla="*/ 0 w 1584176"/>
              <a:gd name="connsiteY0" fmla="*/ 576064 h 576064"/>
              <a:gd name="connsiteX1" fmla="*/ 0 w 1584176"/>
              <a:gd name="connsiteY1" fmla="*/ 0 h 576064"/>
              <a:gd name="connsiteX2" fmla="*/ 1218416 w 1584176"/>
              <a:gd name="connsiteY2" fmla="*/ 0 h 576064"/>
              <a:gd name="connsiteX3" fmla="*/ 1584176 w 1584176"/>
              <a:gd name="connsiteY3" fmla="*/ 576064 h 576064"/>
              <a:gd name="connsiteX4" fmla="*/ 0 w 1584176"/>
              <a:gd name="connsiteY4" fmla="*/ 576064 h 576064"/>
              <a:gd name="connsiteX0" fmla="*/ 0 w 1584176"/>
              <a:gd name="connsiteY0" fmla="*/ 576064 h 576064"/>
              <a:gd name="connsiteX1" fmla="*/ 0 w 1584176"/>
              <a:gd name="connsiteY1" fmla="*/ 0 h 576064"/>
              <a:gd name="connsiteX2" fmla="*/ 1364466 w 1584176"/>
              <a:gd name="connsiteY2" fmla="*/ 0 h 576064"/>
              <a:gd name="connsiteX3" fmla="*/ 1584176 w 1584176"/>
              <a:gd name="connsiteY3" fmla="*/ 576064 h 576064"/>
              <a:gd name="connsiteX4" fmla="*/ 0 w 1584176"/>
              <a:gd name="connsiteY4" fmla="*/ 576064 h 576064"/>
              <a:gd name="connsiteX0" fmla="*/ 209550 w 1584176"/>
              <a:gd name="connsiteY0" fmla="*/ 566211 h 576064"/>
              <a:gd name="connsiteX1" fmla="*/ 0 w 1584176"/>
              <a:gd name="connsiteY1" fmla="*/ 0 h 576064"/>
              <a:gd name="connsiteX2" fmla="*/ 1364466 w 1584176"/>
              <a:gd name="connsiteY2" fmla="*/ 0 h 576064"/>
              <a:gd name="connsiteX3" fmla="*/ 1584176 w 1584176"/>
              <a:gd name="connsiteY3" fmla="*/ 576064 h 576064"/>
              <a:gd name="connsiteX4" fmla="*/ 209550 w 1584176"/>
              <a:gd name="connsiteY4" fmla="*/ 566211 h 576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84176" h="576064">
                <a:moveTo>
                  <a:pt x="209550" y="566211"/>
                </a:moveTo>
                <a:lnTo>
                  <a:pt x="0" y="0"/>
                </a:lnTo>
                <a:lnTo>
                  <a:pt x="1364466" y="0"/>
                </a:lnTo>
                <a:lnTo>
                  <a:pt x="1584176" y="576064"/>
                </a:lnTo>
                <a:lnTo>
                  <a:pt x="209550" y="566211"/>
                </a:lnTo>
                <a:close/>
              </a:path>
            </a:pathLst>
          </a:custGeom>
          <a:solidFill>
            <a:srgbClr val="00AD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fr-FR" sz="1200" dirty="0" smtClean="0"/>
              <a:t>Amorçage</a:t>
            </a:r>
            <a:endParaRPr lang="fr-FR" sz="1200" dirty="0"/>
          </a:p>
        </p:txBody>
      </p:sp>
      <p:sp>
        <p:nvSpPr>
          <p:cNvPr id="13" name="Trapèze 2"/>
          <p:cNvSpPr/>
          <p:nvPr userDrawn="1"/>
        </p:nvSpPr>
        <p:spPr>
          <a:xfrm>
            <a:off x="2843213" y="6453188"/>
            <a:ext cx="1584325" cy="288925"/>
          </a:xfrm>
          <a:custGeom>
            <a:avLst/>
            <a:gdLst>
              <a:gd name="connsiteX0" fmla="*/ 0 w 1584176"/>
              <a:gd name="connsiteY0" fmla="*/ 576064 h 576064"/>
              <a:gd name="connsiteX1" fmla="*/ 0 w 1584176"/>
              <a:gd name="connsiteY1" fmla="*/ 0 h 576064"/>
              <a:gd name="connsiteX2" fmla="*/ 1584176 w 1584176"/>
              <a:gd name="connsiteY2" fmla="*/ 0 h 576064"/>
              <a:gd name="connsiteX3" fmla="*/ 1584176 w 1584176"/>
              <a:gd name="connsiteY3" fmla="*/ 576064 h 576064"/>
              <a:gd name="connsiteX4" fmla="*/ 0 w 1584176"/>
              <a:gd name="connsiteY4" fmla="*/ 576064 h 576064"/>
              <a:gd name="connsiteX0" fmla="*/ 0 w 1584176"/>
              <a:gd name="connsiteY0" fmla="*/ 576064 h 576064"/>
              <a:gd name="connsiteX1" fmla="*/ 0 w 1584176"/>
              <a:gd name="connsiteY1" fmla="*/ 0 h 576064"/>
              <a:gd name="connsiteX2" fmla="*/ 1218416 w 1584176"/>
              <a:gd name="connsiteY2" fmla="*/ 0 h 576064"/>
              <a:gd name="connsiteX3" fmla="*/ 1584176 w 1584176"/>
              <a:gd name="connsiteY3" fmla="*/ 576064 h 576064"/>
              <a:gd name="connsiteX4" fmla="*/ 0 w 1584176"/>
              <a:gd name="connsiteY4" fmla="*/ 576064 h 576064"/>
              <a:gd name="connsiteX0" fmla="*/ 0 w 1584176"/>
              <a:gd name="connsiteY0" fmla="*/ 576064 h 576064"/>
              <a:gd name="connsiteX1" fmla="*/ 0 w 1584176"/>
              <a:gd name="connsiteY1" fmla="*/ 0 h 576064"/>
              <a:gd name="connsiteX2" fmla="*/ 1364466 w 1584176"/>
              <a:gd name="connsiteY2" fmla="*/ 0 h 576064"/>
              <a:gd name="connsiteX3" fmla="*/ 1584176 w 1584176"/>
              <a:gd name="connsiteY3" fmla="*/ 576064 h 576064"/>
              <a:gd name="connsiteX4" fmla="*/ 0 w 1584176"/>
              <a:gd name="connsiteY4" fmla="*/ 576064 h 576064"/>
              <a:gd name="connsiteX0" fmla="*/ 209550 w 1584176"/>
              <a:gd name="connsiteY0" fmla="*/ 566211 h 576064"/>
              <a:gd name="connsiteX1" fmla="*/ 0 w 1584176"/>
              <a:gd name="connsiteY1" fmla="*/ 0 h 576064"/>
              <a:gd name="connsiteX2" fmla="*/ 1364466 w 1584176"/>
              <a:gd name="connsiteY2" fmla="*/ 0 h 576064"/>
              <a:gd name="connsiteX3" fmla="*/ 1584176 w 1584176"/>
              <a:gd name="connsiteY3" fmla="*/ 576064 h 576064"/>
              <a:gd name="connsiteX4" fmla="*/ 209550 w 1584176"/>
              <a:gd name="connsiteY4" fmla="*/ 566211 h 576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84176" h="576064">
                <a:moveTo>
                  <a:pt x="209550" y="566211"/>
                </a:moveTo>
                <a:lnTo>
                  <a:pt x="0" y="0"/>
                </a:lnTo>
                <a:lnTo>
                  <a:pt x="1364466" y="0"/>
                </a:lnTo>
                <a:lnTo>
                  <a:pt x="1584176" y="576064"/>
                </a:lnTo>
                <a:lnTo>
                  <a:pt x="209550" y="566211"/>
                </a:lnTo>
                <a:close/>
              </a:path>
            </a:pathLst>
          </a:custGeom>
          <a:solidFill>
            <a:srgbClr val="00AD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fr-FR" sz="1200" dirty="0" smtClean="0"/>
              <a:t>Décollage</a:t>
            </a:r>
            <a:endParaRPr lang="fr-FR" sz="1200" dirty="0"/>
          </a:p>
        </p:txBody>
      </p:sp>
      <p:sp>
        <p:nvSpPr>
          <p:cNvPr id="16" name="Espace réservé du numéro de diapositive 3"/>
          <p:cNvSpPr txBox="1">
            <a:spLocks/>
          </p:cNvSpPr>
          <p:nvPr userDrawn="1"/>
        </p:nvSpPr>
        <p:spPr>
          <a:xfrm>
            <a:off x="7019925" y="6356350"/>
            <a:ext cx="2133600" cy="365125"/>
          </a:xfrm>
          <a:prstGeom prst="rect">
            <a:avLst/>
          </a:prstGeom>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fr-FR" dirty="0" smtClean="0"/>
              <a:t>#</a:t>
            </a:r>
            <a:fld id="{D03EFDA1-EEA2-4629-AE25-5FCD3A75C63A}" type="slidenum">
              <a:rPr lang="fr-FR" smtClean="0"/>
              <a:pPr>
                <a:defRPr/>
              </a:pPr>
              <a:t>‹#›</a:t>
            </a:fld>
            <a:endParaRPr lang="fr-FR" dirty="0"/>
          </a:p>
        </p:txBody>
      </p:sp>
      <p:sp>
        <p:nvSpPr>
          <p:cNvPr id="17" name="Rectangle 16"/>
          <p:cNvSpPr/>
          <p:nvPr userDrawn="1"/>
        </p:nvSpPr>
        <p:spPr>
          <a:xfrm flipV="1">
            <a:off x="0" y="6857999"/>
            <a:ext cx="9144000" cy="45719"/>
          </a:xfrm>
          <a:prstGeom prst="rect">
            <a:avLst/>
          </a:prstGeom>
          <a:solidFill>
            <a:srgbClr val="009EE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ABE2A5-622C-4DC2-94AF-4CF25048D2DD}" type="datetimeFigureOut">
              <a:rPr lang="en-US" smtClean="0"/>
              <a:pPr/>
              <a:t>30/05/2016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25D008-6AF8-4628-B131-D2B87818B063}" type="slidenum">
              <a:rPr lang="en-US" smtClean="0"/>
              <a:pPr/>
              <a:t>‹#›</a:t>
            </a:fld>
            <a:endParaRPr lang="en-US"/>
          </a:p>
        </p:txBody>
      </p:sp>
      <p:sp>
        <p:nvSpPr>
          <p:cNvPr id="5" name="Trapèze 2"/>
          <p:cNvSpPr/>
          <p:nvPr userDrawn="1"/>
        </p:nvSpPr>
        <p:spPr>
          <a:xfrm>
            <a:off x="2843213" y="6453188"/>
            <a:ext cx="1584325" cy="288925"/>
          </a:xfrm>
          <a:custGeom>
            <a:avLst/>
            <a:gdLst>
              <a:gd name="connsiteX0" fmla="*/ 0 w 1584176"/>
              <a:gd name="connsiteY0" fmla="*/ 576064 h 576064"/>
              <a:gd name="connsiteX1" fmla="*/ 0 w 1584176"/>
              <a:gd name="connsiteY1" fmla="*/ 0 h 576064"/>
              <a:gd name="connsiteX2" fmla="*/ 1584176 w 1584176"/>
              <a:gd name="connsiteY2" fmla="*/ 0 h 576064"/>
              <a:gd name="connsiteX3" fmla="*/ 1584176 w 1584176"/>
              <a:gd name="connsiteY3" fmla="*/ 576064 h 576064"/>
              <a:gd name="connsiteX4" fmla="*/ 0 w 1584176"/>
              <a:gd name="connsiteY4" fmla="*/ 576064 h 576064"/>
              <a:gd name="connsiteX0" fmla="*/ 0 w 1584176"/>
              <a:gd name="connsiteY0" fmla="*/ 576064 h 576064"/>
              <a:gd name="connsiteX1" fmla="*/ 0 w 1584176"/>
              <a:gd name="connsiteY1" fmla="*/ 0 h 576064"/>
              <a:gd name="connsiteX2" fmla="*/ 1218416 w 1584176"/>
              <a:gd name="connsiteY2" fmla="*/ 0 h 576064"/>
              <a:gd name="connsiteX3" fmla="*/ 1584176 w 1584176"/>
              <a:gd name="connsiteY3" fmla="*/ 576064 h 576064"/>
              <a:gd name="connsiteX4" fmla="*/ 0 w 1584176"/>
              <a:gd name="connsiteY4" fmla="*/ 576064 h 576064"/>
              <a:gd name="connsiteX0" fmla="*/ 0 w 1584176"/>
              <a:gd name="connsiteY0" fmla="*/ 576064 h 576064"/>
              <a:gd name="connsiteX1" fmla="*/ 0 w 1584176"/>
              <a:gd name="connsiteY1" fmla="*/ 0 h 576064"/>
              <a:gd name="connsiteX2" fmla="*/ 1364466 w 1584176"/>
              <a:gd name="connsiteY2" fmla="*/ 0 h 576064"/>
              <a:gd name="connsiteX3" fmla="*/ 1584176 w 1584176"/>
              <a:gd name="connsiteY3" fmla="*/ 576064 h 576064"/>
              <a:gd name="connsiteX4" fmla="*/ 0 w 1584176"/>
              <a:gd name="connsiteY4" fmla="*/ 576064 h 576064"/>
              <a:gd name="connsiteX0" fmla="*/ 209550 w 1584176"/>
              <a:gd name="connsiteY0" fmla="*/ 566211 h 576064"/>
              <a:gd name="connsiteX1" fmla="*/ 0 w 1584176"/>
              <a:gd name="connsiteY1" fmla="*/ 0 h 576064"/>
              <a:gd name="connsiteX2" fmla="*/ 1364466 w 1584176"/>
              <a:gd name="connsiteY2" fmla="*/ 0 h 576064"/>
              <a:gd name="connsiteX3" fmla="*/ 1584176 w 1584176"/>
              <a:gd name="connsiteY3" fmla="*/ 576064 h 576064"/>
              <a:gd name="connsiteX4" fmla="*/ 209550 w 1584176"/>
              <a:gd name="connsiteY4" fmla="*/ 566211 h 576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84176" h="576064">
                <a:moveTo>
                  <a:pt x="209550" y="566211"/>
                </a:moveTo>
                <a:lnTo>
                  <a:pt x="0" y="0"/>
                </a:lnTo>
                <a:lnTo>
                  <a:pt x="1364466" y="0"/>
                </a:lnTo>
                <a:lnTo>
                  <a:pt x="1584176" y="576064"/>
                </a:lnTo>
                <a:lnTo>
                  <a:pt x="209550" y="566211"/>
                </a:lnTo>
                <a:close/>
              </a:path>
            </a:pathLst>
          </a:custGeom>
          <a:solidFill>
            <a:srgbClr val="00AD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fr-FR" sz="1200" dirty="0" smtClean="0"/>
              <a:t>Décollage</a:t>
            </a:r>
            <a:endParaRPr lang="fr-FR" sz="1200" dirty="0"/>
          </a:p>
        </p:txBody>
      </p:sp>
      <p:sp>
        <p:nvSpPr>
          <p:cNvPr id="7" name="Trapèze 2"/>
          <p:cNvSpPr/>
          <p:nvPr userDrawn="1"/>
        </p:nvSpPr>
        <p:spPr>
          <a:xfrm>
            <a:off x="-28575" y="6453188"/>
            <a:ext cx="1584325" cy="288925"/>
          </a:xfrm>
          <a:custGeom>
            <a:avLst/>
            <a:gdLst>
              <a:gd name="connsiteX0" fmla="*/ 0 w 1584176"/>
              <a:gd name="connsiteY0" fmla="*/ 576064 h 576064"/>
              <a:gd name="connsiteX1" fmla="*/ 0 w 1584176"/>
              <a:gd name="connsiteY1" fmla="*/ 0 h 576064"/>
              <a:gd name="connsiteX2" fmla="*/ 1584176 w 1584176"/>
              <a:gd name="connsiteY2" fmla="*/ 0 h 576064"/>
              <a:gd name="connsiteX3" fmla="*/ 1584176 w 1584176"/>
              <a:gd name="connsiteY3" fmla="*/ 576064 h 576064"/>
              <a:gd name="connsiteX4" fmla="*/ 0 w 1584176"/>
              <a:gd name="connsiteY4" fmla="*/ 576064 h 576064"/>
              <a:gd name="connsiteX0" fmla="*/ 0 w 1584176"/>
              <a:gd name="connsiteY0" fmla="*/ 576064 h 576064"/>
              <a:gd name="connsiteX1" fmla="*/ 0 w 1584176"/>
              <a:gd name="connsiteY1" fmla="*/ 0 h 576064"/>
              <a:gd name="connsiteX2" fmla="*/ 1218416 w 1584176"/>
              <a:gd name="connsiteY2" fmla="*/ 0 h 576064"/>
              <a:gd name="connsiteX3" fmla="*/ 1584176 w 1584176"/>
              <a:gd name="connsiteY3" fmla="*/ 576064 h 576064"/>
              <a:gd name="connsiteX4" fmla="*/ 0 w 1584176"/>
              <a:gd name="connsiteY4" fmla="*/ 576064 h 576064"/>
              <a:gd name="connsiteX0" fmla="*/ 0 w 1584176"/>
              <a:gd name="connsiteY0" fmla="*/ 576064 h 576064"/>
              <a:gd name="connsiteX1" fmla="*/ 0 w 1584176"/>
              <a:gd name="connsiteY1" fmla="*/ 0 h 576064"/>
              <a:gd name="connsiteX2" fmla="*/ 1364466 w 1584176"/>
              <a:gd name="connsiteY2" fmla="*/ 0 h 576064"/>
              <a:gd name="connsiteX3" fmla="*/ 1584176 w 1584176"/>
              <a:gd name="connsiteY3" fmla="*/ 576064 h 576064"/>
              <a:gd name="connsiteX4" fmla="*/ 0 w 1584176"/>
              <a:gd name="connsiteY4" fmla="*/ 576064 h 576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84176" h="576064">
                <a:moveTo>
                  <a:pt x="0" y="576064"/>
                </a:moveTo>
                <a:lnTo>
                  <a:pt x="0" y="0"/>
                </a:lnTo>
                <a:lnTo>
                  <a:pt x="1364466" y="0"/>
                </a:lnTo>
                <a:lnTo>
                  <a:pt x="1584176" y="576064"/>
                </a:lnTo>
                <a:lnTo>
                  <a:pt x="0" y="576064"/>
                </a:lnTo>
                <a:close/>
              </a:path>
            </a:pathLst>
          </a:custGeom>
          <a:solidFill>
            <a:srgbClr val="00AD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fr-FR" sz="1200" dirty="0" smtClean="0"/>
              <a:t>Emergence</a:t>
            </a:r>
            <a:endParaRPr lang="fr-FR" sz="1200" dirty="0"/>
          </a:p>
        </p:txBody>
      </p:sp>
      <p:sp>
        <p:nvSpPr>
          <p:cNvPr id="8" name="Trapèze 2"/>
          <p:cNvSpPr/>
          <p:nvPr userDrawn="1"/>
        </p:nvSpPr>
        <p:spPr>
          <a:xfrm>
            <a:off x="1403350" y="6453188"/>
            <a:ext cx="1584325" cy="288925"/>
          </a:xfrm>
          <a:custGeom>
            <a:avLst/>
            <a:gdLst>
              <a:gd name="connsiteX0" fmla="*/ 0 w 1584176"/>
              <a:gd name="connsiteY0" fmla="*/ 576064 h 576064"/>
              <a:gd name="connsiteX1" fmla="*/ 0 w 1584176"/>
              <a:gd name="connsiteY1" fmla="*/ 0 h 576064"/>
              <a:gd name="connsiteX2" fmla="*/ 1584176 w 1584176"/>
              <a:gd name="connsiteY2" fmla="*/ 0 h 576064"/>
              <a:gd name="connsiteX3" fmla="*/ 1584176 w 1584176"/>
              <a:gd name="connsiteY3" fmla="*/ 576064 h 576064"/>
              <a:gd name="connsiteX4" fmla="*/ 0 w 1584176"/>
              <a:gd name="connsiteY4" fmla="*/ 576064 h 576064"/>
              <a:gd name="connsiteX0" fmla="*/ 0 w 1584176"/>
              <a:gd name="connsiteY0" fmla="*/ 576064 h 576064"/>
              <a:gd name="connsiteX1" fmla="*/ 0 w 1584176"/>
              <a:gd name="connsiteY1" fmla="*/ 0 h 576064"/>
              <a:gd name="connsiteX2" fmla="*/ 1218416 w 1584176"/>
              <a:gd name="connsiteY2" fmla="*/ 0 h 576064"/>
              <a:gd name="connsiteX3" fmla="*/ 1584176 w 1584176"/>
              <a:gd name="connsiteY3" fmla="*/ 576064 h 576064"/>
              <a:gd name="connsiteX4" fmla="*/ 0 w 1584176"/>
              <a:gd name="connsiteY4" fmla="*/ 576064 h 576064"/>
              <a:gd name="connsiteX0" fmla="*/ 0 w 1584176"/>
              <a:gd name="connsiteY0" fmla="*/ 576064 h 576064"/>
              <a:gd name="connsiteX1" fmla="*/ 0 w 1584176"/>
              <a:gd name="connsiteY1" fmla="*/ 0 h 576064"/>
              <a:gd name="connsiteX2" fmla="*/ 1364466 w 1584176"/>
              <a:gd name="connsiteY2" fmla="*/ 0 h 576064"/>
              <a:gd name="connsiteX3" fmla="*/ 1584176 w 1584176"/>
              <a:gd name="connsiteY3" fmla="*/ 576064 h 576064"/>
              <a:gd name="connsiteX4" fmla="*/ 0 w 1584176"/>
              <a:gd name="connsiteY4" fmla="*/ 576064 h 576064"/>
              <a:gd name="connsiteX0" fmla="*/ 209550 w 1584176"/>
              <a:gd name="connsiteY0" fmla="*/ 566211 h 576064"/>
              <a:gd name="connsiteX1" fmla="*/ 0 w 1584176"/>
              <a:gd name="connsiteY1" fmla="*/ 0 h 576064"/>
              <a:gd name="connsiteX2" fmla="*/ 1364466 w 1584176"/>
              <a:gd name="connsiteY2" fmla="*/ 0 h 576064"/>
              <a:gd name="connsiteX3" fmla="*/ 1584176 w 1584176"/>
              <a:gd name="connsiteY3" fmla="*/ 576064 h 576064"/>
              <a:gd name="connsiteX4" fmla="*/ 209550 w 1584176"/>
              <a:gd name="connsiteY4" fmla="*/ 566211 h 576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84176" h="576064">
                <a:moveTo>
                  <a:pt x="209550" y="566211"/>
                </a:moveTo>
                <a:lnTo>
                  <a:pt x="0" y="0"/>
                </a:lnTo>
                <a:lnTo>
                  <a:pt x="1364466" y="0"/>
                </a:lnTo>
                <a:lnTo>
                  <a:pt x="1584176" y="576064"/>
                </a:lnTo>
                <a:lnTo>
                  <a:pt x="209550" y="566211"/>
                </a:lnTo>
                <a:close/>
              </a:path>
            </a:pathLst>
          </a:custGeom>
          <a:solidFill>
            <a:srgbClr val="00AD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fr-FR" sz="1200" dirty="0" smtClean="0"/>
              <a:t>Amorçage</a:t>
            </a:r>
            <a:endParaRPr lang="fr-FR" sz="1200" dirty="0"/>
          </a:p>
        </p:txBody>
      </p:sp>
      <p:cxnSp>
        <p:nvCxnSpPr>
          <p:cNvPr id="10" name="Connecteur droit 9"/>
          <p:cNvCxnSpPr/>
          <p:nvPr userDrawn="1"/>
        </p:nvCxnSpPr>
        <p:spPr>
          <a:xfrm flipV="1">
            <a:off x="0" y="836712"/>
            <a:ext cx="9144000" cy="1488"/>
          </a:xfrm>
          <a:prstGeom prst="line">
            <a:avLst/>
          </a:prstGeom>
          <a:noFill/>
          <a:ln w="25400">
            <a:solidFill>
              <a:srgbClr val="00ADEE"/>
            </a:solidFill>
            <a:round/>
            <a:headEnd/>
            <a:tailEnd/>
          </a:ln>
        </p:spPr>
      </p:cxnSp>
      <p:sp>
        <p:nvSpPr>
          <p:cNvPr id="11" name="Rectangle 10"/>
          <p:cNvSpPr/>
          <p:nvPr userDrawn="1"/>
        </p:nvSpPr>
        <p:spPr>
          <a:xfrm flipV="1">
            <a:off x="0" y="6857999"/>
            <a:ext cx="9144000" cy="45719"/>
          </a:xfrm>
          <a:prstGeom prst="rect">
            <a:avLst/>
          </a:prstGeom>
          <a:solidFill>
            <a:srgbClr val="009EE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Espace réservé du numéro de diapositive 3"/>
          <p:cNvSpPr txBox="1">
            <a:spLocks/>
          </p:cNvSpPr>
          <p:nvPr userDrawn="1"/>
        </p:nvSpPr>
        <p:spPr>
          <a:xfrm>
            <a:off x="7019925" y="6356350"/>
            <a:ext cx="2133600" cy="365125"/>
          </a:xfrm>
          <a:prstGeom prst="rect">
            <a:avLst/>
          </a:prstGeom>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fr-FR" dirty="0" smtClean="0"/>
              <a:t>#</a:t>
            </a:r>
            <a:fld id="{D03EFDA1-EEA2-4629-AE25-5FCD3A75C63A}" type="slidenum">
              <a:rPr lang="fr-FR" smtClean="0"/>
              <a:pPr>
                <a:defRPr/>
              </a:pPr>
              <a:t>‹#›</a:t>
            </a:fld>
            <a:endParaRPr lang="fr-FR" dirty="0"/>
          </a:p>
        </p:txBody>
      </p:sp>
    </p:spTree>
    <p:extLst>
      <p:ext uri="{BB962C8B-B14F-4D97-AF65-F5344CB8AC3E}">
        <p14:creationId xmlns:p14="http://schemas.microsoft.com/office/powerpoint/2010/main" val="6002572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ABE2A5-622C-4DC2-94AF-4CF25048D2DD}" type="datetimeFigureOut">
              <a:rPr lang="en-US" smtClean="0"/>
              <a:t>30/05/2016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25D008-6AF8-4628-B131-D2B87818B063}" type="slidenum">
              <a:rPr lang="en-US" smtClean="0"/>
              <a:t>‹#›</a:t>
            </a:fld>
            <a:endParaRPr lang="en-US"/>
          </a:p>
        </p:txBody>
      </p:sp>
    </p:spTree>
    <p:extLst>
      <p:ext uri="{BB962C8B-B14F-4D97-AF65-F5344CB8AC3E}">
        <p14:creationId xmlns:p14="http://schemas.microsoft.com/office/powerpoint/2010/main" val="3564268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cSld name="1_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88362F62-A682-4E07-9E9C-1AC69DCD8184}" type="datetime1">
              <a:rPr lang="fr-FR" smtClean="0"/>
              <a:pPr/>
              <a:t>30/05/2016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4EA68B9-2A1A-4ACE-A9B8-1DE7D187A9CC}" type="slidenum">
              <a:rPr lang="fr-FR" smtClean="0"/>
              <a:pPr/>
              <a:t>‹#›</a:t>
            </a:fld>
            <a:endParaRPr lang="fr-FR"/>
          </a:p>
        </p:txBody>
      </p:sp>
    </p:spTree>
    <p:extLst>
      <p:ext uri="{BB962C8B-B14F-4D97-AF65-F5344CB8AC3E}">
        <p14:creationId xmlns:p14="http://schemas.microsoft.com/office/powerpoint/2010/main" val="3114079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a:xfrm>
            <a:off x="272256" y="332656"/>
            <a:ext cx="8625204" cy="396074"/>
          </a:xfrm>
        </p:spPr>
        <p:txBody>
          <a:bodyPr/>
          <a:lstStyle>
            <a:lvl1pPr marL="2058988" indent="0">
              <a:defRPr b="1">
                <a:latin typeface="+mn-lt"/>
              </a:defRPr>
            </a:lvl1pPr>
          </a:lstStyle>
          <a:p>
            <a:r>
              <a:rPr lang="fr-FR" dirty="0" smtClean="0"/>
              <a:t>Modifiez le style du titre</a:t>
            </a:r>
            <a:endParaRPr lang="fr-FR" dirty="0"/>
          </a:p>
        </p:txBody>
      </p:sp>
      <p:sp>
        <p:nvSpPr>
          <p:cNvPr id="5" name="Espace réservé du contenu 4"/>
          <p:cNvSpPr>
            <a:spLocks noGrp="1"/>
          </p:cNvSpPr>
          <p:nvPr>
            <p:ph sz="quarter" idx="11" hasCustomPrompt="1"/>
          </p:nvPr>
        </p:nvSpPr>
        <p:spPr>
          <a:xfrm>
            <a:off x="274746" y="908050"/>
            <a:ext cx="8620224" cy="648742"/>
          </a:xfrm>
        </p:spPr>
        <p:txBody>
          <a:bodyPr/>
          <a:lstStyle>
            <a:lvl1pPr marL="0" indent="0">
              <a:buNone/>
              <a:defRPr/>
            </a:lvl1pPr>
          </a:lstStyle>
          <a:p>
            <a:pPr lvl="0"/>
            <a:r>
              <a:rPr lang="fr-FR" dirty="0" smtClean="0"/>
              <a:t>Sous-titre</a:t>
            </a:r>
            <a:endParaRPr lang="fr-FR" dirty="0"/>
          </a:p>
        </p:txBody>
      </p:sp>
      <p:sp>
        <p:nvSpPr>
          <p:cNvPr id="7" name="Espace réservé du contenu 6"/>
          <p:cNvSpPr>
            <a:spLocks noGrp="1"/>
          </p:cNvSpPr>
          <p:nvPr>
            <p:ph sz="quarter" idx="12"/>
          </p:nvPr>
        </p:nvSpPr>
        <p:spPr>
          <a:xfrm>
            <a:off x="274746" y="1628775"/>
            <a:ext cx="8620224" cy="4032473"/>
          </a:xfrm>
        </p:spPr>
        <p:txBody>
          <a:bodyPr/>
          <a:lstStyle>
            <a:lvl1pPr marL="273050" indent="-190500">
              <a:buSzPct val="120000"/>
              <a:buFont typeface="Arial" pitchFamily="34" charset="0"/>
              <a:buChar char="•"/>
              <a:defRPr b="0">
                <a:solidFill>
                  <a:schemeClr val="tx1"/>
                </a:solidFill>
              </a:defRPr>
            </a:lvl1pPr>
            <a:lvl2pPr marL="628650" indent="-273050">
              <a:buSzPct val="90000"/>
              <a:buFont typeface="Courier New" pitchFamily="49" charset="0"/>
              <a:buChar char="o"/>
              <a:defRPr b="0">
                <a:solidFill>
                  <a:schemeClr val="tx1"/>
                </a:solidFill>
              </a:defRPr>
            </a:lvl2pPr>
            <a:lvl3pPr marL="903288" indent="-190500">
              <a:buFont typeface="Wingdings" pitchFamily="2" charset="2"/>
              <a:buChar char="ü"/>
              <a:defRPr>
                <a:solidFill>
                  <a:schemeClr val="tx1"/>
                </a:solidFill>
              </a:defRPr>
            </a:lvl3pPr>
          </a:lstStyle>
          <a:p>
            <a:pPr lvl="0"/>
            <a:r>
              <a:rPr lang="fr-FR" dirty="0" smtClean="0"/>
              <a:t>Modifiez les styles du texte du masque</a:t>
            </a:r>
          </a:p>
          <a:p>
            <a:pPr lvl="1"/>
            <a:r>
              <a:rPr lang="fr-FR" dirty="0" smtClean="0"/>
              <a:t>Deuxième niveau</a:t>
            </a:r>
          </a:p>
          <a:p>
            <a:pPr lvl="2"/>
            <a:r>
              <a:rPr lang="fr-FR" dirty="0" smtClean="0"/>
              <a:t>Troisième niveau</a:t>
            </a:r>
          </a:p>
        </p:txBody>
      </p:sp>
      <p:sp>
        <p:nvSpPr>
          <p:cNvPr id="9" name="Espace réservé du contenu 8"/>
          <p:cNvSpPr>
            <a:spLocks noGrp="1"/>
          </p:cNvSpPr>
          <p:nvPr>
            <p:ph sz="quarter" idx="13"/>
          </p:nvPr>
        </p:nvSpPr>
        <p:spPr>
          <a:xfrm>
            <a:off x="274746" y="5733256"/>
            <a:ext cx="8617734" cy="575345"/>
          </a:xfrm>
          <a:solidFill>
            <a:srgbClr val="990000"/>
          </a:solidFill>
        </p:spPr>
        <p:txBody>
          <a:bodyPr tIns="90000" bIns="90000"/>
          <a:lstStyle>
            <a:lvl1pPr marL="0" indent="0">
              <a:buNone/>
              <a:defRPr sz="1400">
                <a:solidFill>
                  <a:schemeClr val="bg1"/>
                </a:solidFill>
              </a:defRPr>
            </a:lvl1pPr>
          </a:lstStyle>
          <a:p>
            <a:pPr lvl="0"/>
            <a:r>
              <a:rPr lang="fr-FR" dirty="0" smtClean="0"/>
              <a:t>Modifiez les styles du texte du masque</a:t>
            </a:r>
          </a:p>
        </p:txBody>
      </p:sp>
      <p:sp>
        <p:nvSpPr>
          <p:cNvPr id="11" name="Espace réservé du contenu 10"/>
          <p:cNvSpPr>
            <a:spLocks noGrp="1"/>
          </p:cNvSpPr>
          <p:nvPr>
            <p:ph sz="quarter" idx="14" hasCustomPrompt="1"/>
          </p:nvPr>
        </p:nvSpPr>
        <p:spPr>
          <a:xfrm>
            <a:off x="274746" y="6453336"/>
            <a:ext cx="8329702" cy="360214"/>
          </a:xfrm>
        </p:spPr>
        <p:txBody>
          <a:bodyPr lIns="0" tIns="0" rIns="0" bIns="0" anchor="b"/>
          <a:lstStyle>
            <a:lvl1pPr marL="0" indent="0">
              <a:buNone/>
              <a:defRPr sz="800" b="0"/>
            </a:lvl1pPr>
            <a:lvl2pPr>
              <a:defRPr sz="800"/>
            </a:lvl2pPr>
            <a:lvl3pPr>
              <a:defRPr sz="800"/>
            </a:lvl3pPr>
            <a:lvl4pPr>
              <a:defRPr sz="800"/>
            </a:lvl4pPr>
            <a:lvl5pPr>
              <a:defRPr sz="800"/>
            </a:lvl5pPr>
          </a:lstStyle>
          <a:p>
            <a:pPr lvl="0"/>
            <a:r>
              <a:rPr lang="fr-FR" dirty="0" smtClean="0"/>
              <a:t>Source</a:t>
            </a:r>
            <a:endParaRPr lang="fr-FR" dirty="0"/>
          </a:p>
        </p:txBody>
      </p:sp>
    </p:spTree>
    <p:extLst>
      <p:ext uri="{BB962C8B-B14F-4D97-AF65-F5344CB8AC3E}">
        <p14:creationId xmlns:p14="http://schemas.microsoft.com/office/powerpoint/2010/main" val="3111921802"/>
      </p:ext>
    </p:extLst>
  </p:cSld>
  <p:clrMapOvr>
    <a:masterClrMapping/>
  </p:clrMapOvr>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numéro de diapositive 2"/>
          <p:cNvSpPr>
            <a:spLocks noGrp="1"/>
          </p:cNvSpPr>
          <p:nvPr>
            <p:ph type="sldNum" sz="quarter" idx="10"/>
          </p:nvPr>
        </p:nvSpPr>
        <p:spPr>
          <a:xfrm>
            <a:off x="7010400" y="6381750"/>
            <a:ext cx="2133600" cy="476250"/>
          </a:xfrm>
          <a:prstGeom prst="rect">
            <a:avLst/>
          </a:prstGeom>
        </p:spPr>
        <p:txBody>
          <a:bodyPr/>
          <a:lstStyle>
            <a:lvl1pPr>
              <a:defRPr/>
            </a:lvl1pPr>
          </a:lstStyle>
          <a:p>
            <a:fld id="{B93EC379-1873-4CDB-A98D-C3AECC50F56C}" type="slidenum">
              <a:rPr lang="fr-FR"/>
              <a:pPr/>
              <a:t>‹#›</a:t>
            </a:fld>
            <a:endParaRPr lang="fr-FR"/>
          </a:p>
        </p:txBody>
      </p:sp>
    </p:spTree>
    <p:extLst>
      <p:ext uri="{BB962C8B-B14F-4D97-AF65-F5344CB8AC3E}">
        <p14:creationId xmlns:p14="http://schemas.microsoft.com/office/powerpoint/2010/main" val="31974112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F15C069C-F0D6-4365-82D8-D7AA19904849}" type="datetime1">
              <a:rPr lang="fr-FR" smtClean="0"/>
              <a:pPr/>
              <a:t>30/05/2016</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3EB3738E-D520-4A1C-8D0C-084DC38EEB91}" type="slidenum">
              <a:rPr lang="fr-FR" smtClean="0"/>
              <a:pPr/>
              <a:t>‹#›</a:t>
            </a:fld>
            <a:endParaRPr lang="fr-F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9D03B2D-E46A-40A1-B5A8-050E5CAC08ED}" type="datetime1">
              <a:rPr lang="fr-FR" smtClean="0"/>
              <a:pPr/>
              <a:t>30/05/2016</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3EB3738E-D520-4A1C-8D0C-084DC38EEB91}" type="slidenum">
              <a:rPr lang="fr-FR" smtClean="0"/>
              <a:pPr/>
              <a:t>‹#›</a:t>
            </a:fld>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18.xml"/><Relationship Id="rId12" Type="http://schemas.openxmlformats.org/officeDocument/2006/relationships/theme" Target="../theme/theme2.xml"/><Relationship Id="rId1" Type="http://schemas.openxmlformats.org/officeDocument/2006/relationships/slideLayout" Target="../slideLayouts/slideLayout8.xml"/><Relationship Id="rId2" Type="http://schemas.openxmlformats.org/officeDocument/2006/relationships/slideLayout" Target="../slideLayouts/slideLayout9.xml"/><Relationship Id="rId3" Type="http://schemas.openxmlformats.org/officeDocument/2006/relationships/slideLayout" Target="../slideLayouts/slideLayout10.xml"/><Relationship Id="rId4" Type="http://schemas.openxmlformats.org/officeDocument/2006/relationships/slideLayout" Target="../slideLayouts/slideLayout11.xml"/><Relationship Id="rId5" Type="http://schemas.openxmlformats.org/officeDocument/2006/relationships/slideLayout" Target="../slideLayouts/slideLayout12.xml"/><Relationship Id="rId6" Type="http://schemas.openxmlformats.org/officeDocument/2006/relationships/slideLayout" Target="../slideLayouts/slideLayout13.xml"/><Relationship Id="rId7" Type="http://schemas.openxmlformats.org/officeDocument/2006/relationships/slideLayout" Target="../slideLayouts/slideLayout14.xml"/><Relationship Id="rId8" Type="http://schemas.openxmlformats.org/officeDocument/2006/relationships/slideLayout" Target="../slideLayouts/slideLayout15.xml"/><Relationship Id="rId9" Type="http://schemas.openxmlformats.org/officeDocument/2006/relationships/slideLayout" Target="../slideLayouts/slideLayout16.xml"/><Relationship Id="rId10"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2F2489-C322-407E-9827-CE5D8E7CAC4B}" type="datetime1">
              <a:rPr lang="fr-FR" smtClean="0"/>
              <a:pPr/>
              <a:t>30/05/2016</a:t>
            </a:fld>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AE2E95-A6DB-426D-BE86-4B6B08B8BE62}" type="slidenum">
              <a:rPr lang="fr-FR" smtClean="0"/>
              <a:pPr/>
              <a:t>‹#›</a:t>
            </a:fld>
            <a:endParaRPr lang="fr-FR" dirty="0"/>
          </a:p>
        </p:txBody>
      </p:sp>
      <p:sp>
        <p:nvSpPr>
          <p:cNvPr id="7" name="Rectangle 6"/>
          <p:cNvSpPr/>
          <p:nvPr/>
        </p:nvSpPr>
        <p:spPr>
          <a:xfrm flipV="1">
            <a:off x="0" y="6857999"/>
            <a:ext cx="9144000" cy="45719"/>
          </a:xfrm>
          <a:prstGeom prst="rect">
            <a:avLst/>
          </a:prstGeom>
          <a:solidFill>
            <a:srgbClr val="009EE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68" r:id="rId3"/>
    <p:sldLayoutId id="2147483669" r:id="rId4"/>
    <p:sldLayoutId id="2147483670" r:id="rId5"/>
    <p:sldLayoutId id="2147483671" r:id="rId6"/>
    <p:sldLayoutId id="2147483672" r:id="rId7"/>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9DB4B2-144E-468B-AEB5-13CFE9C38E2C}" type="datetime1">
              <a:rPr lang="fr-FR" smtClean="0"/>
              <a:pPr/>
              <a:t>30/05/2016</a:t>
            </a:fld>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B3738E-D520-4A1C-8D0C-084DC38EEB91}" type="slidenum">
              <a:rPr lang="fr-FR" smtClean="0"/>
              <a:pPr/>
              <a:t>‹#›</a:t>
            </a:fld>
            <a:endParaRPr lang="fr-FR" dirty="0"/>
          </a:p>
        </p:txBody>
      </p:sp>
    </p:spTree>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 id="2147483663"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1" Type="http://schemas.openxmlformats.org/officeDocument/2006/relationships/image" Target="../media/image8.png"/><Relationship Id="rId12" Type="http://schemas.openxmlformats.org/officeDocument/2006/relationships/image" Target="../media/image9.jpeg"/><Relationship Id="rId13" Type="http://schemas.openxmlformats.org/officeDocument/2006/relationships/image" Target="../media/image10.png"/><Relationship Id="rId14" Type="http://schemas.openxmlformats.org/officeDocument/2006/relationships/image" Target="../media/image11.jpeg"/><Relationship Id="rId15" Type="http://schemas.openxmlformats.org/officeDocument/2006/relationships/image" Target="../media/image12.jpeg"/><Relationship Id="rId16" Type="http://schemas.openxmlformats.org/officeDocument/2006/relationships/image" Target="../media/image13.jpeg"/><Relationship Id="rId17" Type="http://schemas.openxmlformats.org/officeDocument/2006/relationships/image" Target="../media/image14.jpeg"/><Relationship Id="rId1" Type="http://schemas.openxmlformats.org/officeDocument/2006/relationships/slideLayout" Target="../slideLayouts/slideLayout6.xml"/><Relationship Id="rId2" Type="http://schemas.openxmlformats.org/officeDocument/2006/relationships/notesSlide" Target="../notesSlides/notesSlide4.xml"/><Relationship Id="rId3" Type="http://schemas.openxmlformats.org/officeDocument/2006/relationships/hyperlink" Target="http://www.lecomptoirdelinnovation.com/" TargetMode="External"/><Relationship Id="rId4" Type="http://schemas.openxmlformats.org/officeDocument/2006/relationships/image" Target="../media/image2.png"/><Relationship Id="rId5" Type="http://schemas.openxmlformats.org/officeDocument/2006/relationships/hyperlink" Target="file://localhost//upload.wikimedia.org/wikipedia/fr/c/c8/Logo_groupe_Caisse_des_De%CC%81po%CC%82ts.svg" TargetMode="External"/><Relationship Id="rId6" Type="http://schemas.openxmlformats.org/officeDocument/2006/relationships/image" Target="../media/image3.png"/><Relationship Id="rId7" Type="http://schemas.openxmlformats.org/officeDocument/2006/relationships/image" Target="../media/image4.png"/><Relationship Id="rId8" Type="http://schemas.openxmlformats.org/officeDocument/2006/relationships/image" Target="../media/image5.gif"/><Relationship Id="rId9" Type="http://schemas.openxmlformats.org/officeDocument/2006/relationships/image" Target="../media/image6.jpeg"/><Relationship Id="rId10" Type="http://schemas.openxmlformats.org/officeDocument/2006/relationships/image" Target="../media/image7.gi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5.png"/><Relationship Id="rId3" Type="http://schemas.openxmlformats.org/officeDocument/2006/relationships/image" Target="../media/image16.jpe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hyperlink" Target="mailto:jean-michel@lecomptoirdelinnovation.com"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p:cNvPicPr/>
          <p:nvPr/>
        </p:nvPicPr>
        <p:blipFill rotWithShape="1">
          <a:blip cstate="print">
            <a:extLst>
              <a:ext uri="{28A0092B-C50C-407E-A947-70E740481C1C}">
                <a14:useLocalDpi xmlns:a14="http://schemas.microsoft.com/office/drawing/2010/main" val="0"/>
              </a:ext>
            </a:extLst>
          </a:blip>
          <a:srcRect b="36359"/>
          <a:stretch/>
        </p:blipFill>
        <p:spPr>
          <a:xfrm>
            <a:off x="634958" y="836712"/>
            <a:ext cx="7105394" cy="1328972"/>
          </a:xfrm>
          <a:prstGeom prst="rect">
            <a:avLst/>
          </a:prstGeom>
        </p:spPr>
      </p:pic>
      <p:grpSp>
        <p:nvGrpSpPr>
          <p:cNvPr id="4" name="Groupe 3"/>
          <p:cNvGrpSpPr/>
          <p:nvPr/>
        </p:nvGrpSpPr>
        <p:grpSpPr>
          <a:xfrm>
            <a:off x="0" y="3753074"/>
            <a:ext cx="9144000" cy="2088232"/>
            <a:chOff x="0" y="3140968"/>
            <a:chExt cx="9144000" cy="2088232"/>
          </a:xfrm>
        </p:grpSpPr>
        <p:sp>
          <p:nvSpPr>
            <p:cNvPr id="5" name="Rectangle 4"/>
            <p:cNvSpPr/>
            <p:nvPr/>
          </p:nvSpPr>
          <p:spPr>
            <a:xfrm>
              <a:off x="0" y="3140968"/>
              <a:ext cx="9144000" cy="2088232"/>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6" name="Rectangle 5"/>
            <p:cNvSpPr/>
            <p:nvPr/>
          </p:nvSpPr>
          <p:spPr>
            <a:xfrm>
              <a:off x="323528" y="3140968"/>
              <a:ext cx="3528392" cy="2088232"/>
            </a:xfrm>
            <a:prstGeom prst="rect">
              <a:avLst/>
            </a:prstGeom>
            <a:solidFill>
              <a:srgbClr val="00B3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grpSp>
      <p:sp>
        <p:nvSpPr>
          <p:cNvPr id="10" name="ZoneTexte 9"/>
          <p:cNvSpPr txBox="1"/>
          <p:nvPr/>
        </p:nvSpPr>
        <p:spPr>
          <a:xfrm>
            <a:off x="3984104" y="4797190"/>
            <a:ext cx="4972264" cy="707886"/>
          </a:xfrm>
          <a:prstGeom prst="rect">
            <a:avLst/>
          </a:prstGeom>
          <a:noFill/>
        </p:spPr>
        <p:txBody>
          <a:bodyPr wrap="square" rtlCol="0">
            <a:spAutoFit/>
          </a:bodyPr>
          <a:lstStyle/>
          <a:p>
            <a:pPr algn="r"/>
            <a:r>
              <a:rPr lang="fr-FR" sz="2000" dirty="0" smtClean="0">
                <a:solidFill>
                  <a:schemeClr val="bg1"/>
                </a:solidFill>
                <a:latin typeface="Museo Sans 500" pitchFamily="50" charset="0"/>
              </a:rPr>
              <a:t>Acteur expert de l’accompagnement et du financement des entreprises sociales</a:t>
            </a:r>
            <a:endParaRPr lang="fr-FR" sz="2000" dirty="0">
              <a:solidFill>
                <a:schemeClr val="bg1"/>
              </a:solidFill>
              <a:latin typeface="Museo Sans 500" pitchFamily="50" charset="0"/>
            </a:endParaRPr>
          </a:p>
        </p:txBody>
      </p:sp>
    </p:spTree>
    <p:extLst>
      <p:ext uri="{BB962C8B-B14F-4D97-AF65-F5344CB8AC3E}">
        <p14:creationId xmlns:p14="http://schemas.microsoft.com/office/powerpoint/2010/main" val="337183716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xagon 1"/>
          <p:cNvSpPr/>
          <p:nvPr/>
        </p:nvSpPr>
        <p:spPr>
          <a:xfrm rot="10800000">
            <a:off x="4338122" y="3465919"/>
            <a:ext cx="1274912" cy="1121039"/>
          </a:xfrm>
          <a:prstGeom prst="hexagon">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350">
              <a:solidFill>
                <a:schemeClr val="tx2"/>
              </a:solidFill>
            </a:endParaRPr>
          </a:p>
        </p:txBody>
      </p:sp>
      <p:sp>
        <p:nvSpPr>
          <p:cNvPr id="4" name="Hexagon 3"/>
          <p:cNvSpPr/>
          <p:nvPr/>
        </p:nvSpPr>
        <p:spPr>
          <a:xfrm rot="10800000">
            <a:off x="2999748" y="2759028"/>
            <a:ext cx="1436874" cy="1263453"/>
          </a:xfrm>
          <a:prstGeom prst="hexagon">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350">
              <a:solidFill>
                <a:schemeClr val="tx2"/>
              </a:solidFill>
            </a:endParaRPr>
          </a:p>
        </p:txBody>
      </p:sp>
      <p:sp>
        <p:nvSpPr>
          <p:cNvPr id="5" name="Hexagon 4"/>
          <p:cNvSpPr/>
          <p:nvPr/>
        </p:nvSpPr>
        <p:spPr>
          <a:xfrm rot="10800000">
            <a:off x="5525086" y="2943263"/>
            <a:ext cx="1109618" cy="975695"/>
          </a:xfrm>
          <a:prstGeom prst="hexagon">
            <a:avLst/>
          </a:prstGeom>
          <a:solidFill>
            <a:srgbClr val="009EE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350" dirty="0">
              <a:solidFill>
                <a:srgbClr val="009EE0"/>
              </a:solidFill>
            </a:endParaRPr>
          </a:p>
        </p:txBody>
      </p:sp>
      <p:cxnSp>
        <p:nvCxnSpPr>
          <p:cNvPr id="9" name="Straight Connector 8"/>
          <p:cNvCxnSpPr/>
          <p:nvPr/>
        </p:nvCxnSpPr>
        <p:spPr>
          <a:xfrm>
            <a:off x="3737165" y="4106886"/>
            <a:ext cx="0" cy="604416"/>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H="1">
            <a:off x="3099301" y="4711302"/>
            <a:ext cx="1237767"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4956597" y="2766949"/>
            <a:ext cx="0" cy="589517"/>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4356694" y="2766947"/>
            <a:ext cx="1237767"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6085829" y="4022482"/>
            <a:ext cx="0" cy="68882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5525085" y="4711302"/>
            <a:ext cx="1237767"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3923928" y="2060848"/>
            <a:ext cx="1982632" cy="738664"/>
          </a:xfrm>
          <a:prstGeom prst="rect">
            <a:avLst/>
          </a:prstGeom>
        </p:spPr>
        <p:txBody>
          <a:bodyPr wrap="square">
            <a:spAutoFit/>
          </a:bodyPr>
          <a:lstStyle/>
          <a:p>
            <a:pPr lvl="0" algn="ctr"/>
            <a:r>
              <a:rPr lang="fr-FR" sz="1050" dirty="0" smtClean="0"/>
              <a:t>Un support stratégique :  suivi individualisé, formations collectives, mentorat en partenariat avec le </a:t>
            </a:r>
            <a:r>
              <a:rPr lang="fr-FR" sz="1050" dirty="0" err="1" smtClean="0"/>
              <a:t>MoovJee</a:t>
            </a:r>
            <a:r>
              <a:rPr lang="fr-FR" sz="1050" dirty="0" smtClean="0"/>
              <a:t>…</a:t>
            </a:r>
          </a:p>
        </p:txBody>
      </p:sp>
      <p:sp>
        <p:nvSpPr>
          <p:cNvPr id="20" name="Rectangle 19"/>
          <p:cNvSpPr/>
          <p:nvPr/>
        </p:nvSpPr>
        <p:spPr>
          <a:xfrm>
            <a:off x="4139952" y="1844824"/>
            <a:ext cx="1512168" cy="300082"/>
          </a:xfrm>
          <a:prstGeom prst="rect">
            <a:avLst/>
          </a:prstGeom>
        </p:spPr>
        <p:txBody>
          <a:bodyPr wrap="square">
            <a:spAutoFit/>
          </a:bodyPr>
          <a:lstStyle/>
          <a:p>
            <a:pPr algn="ctr"/>
            <a:r>
              <a:rPr lang="en-IN" sz="1350" dirty="0" err="1" smtClean="0">
                <a:latin typeface="+mj-lt"/>
              </a:rPr>
              <a:t>Accompagnement</a:t>
            </a:r>
            <a:r>
              <a:rPr lang="en-IN" sz="1350" dirty="0" smtClean="0">
                <a:latin typeface="+mj-lt"/>
              </a:rPr>
              <a:t> </a:t>
            </a:r>
            <a:endParaRPr lang="en-IN" sz="1350" dirty="0">
              <a:latin typeface="+mj-lt"/>
            </a:endParaRPr>
          </a:p>
        </p:txBody>
      </p:sp>
      <p:sp>
        <p:nvSpPr>
          <p:cNvPr id="23" name="Rectangle 22"/>
          <p:cNvSpPr/>
          <p:nvPr/>
        </p:nvSpPr>
        <p:spPr>
          <a:xfrm>
            <a:off x="5145428" y="5060832"/>
            <a:ext cx="1982632" cy="738664"/>
          </a:xfrm>
          <a:prstGeom prst="rect">
            <a:avLst/>
          </a:prstGeom>
        </p:spPr>
        <p:txBody>
          <a:bodyPr wrap="square">
            <a:spAutoFit/>
          </a:bodyPr>
          <a:lstStyle/>
          <a:p>
            <a:pPr algn="ctr"/>
            <a:r>
              <a:rPr lang="fr-FR" sz="1050" dirty="0" smtClean="0"/>
              <a:t>Le GROUPE SOS et son réseau au service des incubés (réseautage d’Incubateurs, Événements IMPACT²)</a:t>
            </a:r>
          </a:p>
        </p:txBody>
      </p:sp>
      <p:sp>
        <p:nvSpPr>
          <p:cNvPr id="24" name="Rectangle 23"/>
          <p:cNvSpPr/>
          <p:nvPr/>
        </p:nvSpPr>
        <p:spPr>
          <a:xfrm>
            <a:off x="5638783" y="4804934"/>
            <a:ext cx="995921" cy="300082"/>
          </a:xfrm>
          <a:prstGeom prst="rect">
            <a:avLst/>
          </a:prstGeom>
        </p:spPr>
        <p:txBody>
          <a:bodyPr wrap="square">
            <a:spAutoFit/>
          </a:bodyPr>
          <a:lstStyle/>
          <a:p>
            <a:pPr algn="ctr"/>
            <a:r>
              <a:rPr lang="en-IN" sz="1350" dirty="0" err="1" smtClean="0">
                <a:latin typeface="+mj-lt"/>
              </a:rPr>
              <a:t>Réseau</a:t>
            </a:r>
            <a:endParaRPr lang="en-IN" sz="1350" dirty="0">
              <a:latin typeface="+mj-lt"/>
            </a:endParaRPr>
          </a:p>
        </p:txBody>
      </p:sp>
      <p:sp>
        <p:nvSpPr>
          <p:cNvPr id="25" name="Rectangle 24"/>
          <p:cNvSpPr/>
          <p:nvPr/>
        </p:nvSpPr>
        <p:spPr>
          <a:xfrm>
            <a:off x="2772459" y="5060832"/>
            <a:ext cx="1982632" cy="415498"/>
          </a:xfrm>
          <a:prstGeom prst="rect">
            <a:avLst/>
          </a:prstGeom>
        </p:spPr>
        <p:txBody>
          <a:bodyPr wrap="square">
            <a:spAutoFit/>
          </a:bodyPr>
          <a:lstStyle/>
          <a:p>
            <a:pPr algn="ctr"/>
            <a:r>
              <a:rPr lang="fr-FR" sz="1050" dirty="0" smtClean="0"/>
              <a:t>Un espace de travail en région parisienne</a:t>
            </a:r>
          </a:p>
        </p:txBody>
      </p:sp>
      <p:sp>
        <p:nvSpPr>
          <p:cNvPr id="26" name="Rectangle 25"/>
          <p:cNvSpPr/>
          <p:nvPr/>
        </p:nvSpPr>
        <p:spPr>
          <a:xfrm>
            <a:off x="2987824" y="4804934"/>
            <a:ext cx="1584176" cy="300082"/>
          </a:xfrm>
          <a:prstGeom prst="rect">
            <a:avLst/>
          </a:prstGeom>
        </p:spPr>
        <p:txBody>
          <a:bodyPr wrap="square">
            <a:spAutoFit/>
          </a:bodyPr>
          <a:lstStyle/>
          <a:p>
            <a:pPr algn="ctr"/>
            <a:r>
              <a:rPr lang="en-IN" sz="1350" dirty="0" err="1" smtClean="0">
                <a:latin typeface="+mj-lt"/>
              </a:rPr>
              <a:t>Espace</a:t>
            </a:r>
            <a:r>
              <a:rPr lang="en-IN" sz="1350" dirty="0" smtClean="0">
                <a:latin typeface="+mj-lt"/>
              </a:rPr>
              <a:t> de travail</a:t>
            </a:r>
            <a:endParaRPr lang="en-IN" sz="1350" dirty="0">
              <a:latin typeface="+mj-lt"/>
            </a:endParaRPr>
          </a:p>
        </p:txBody>
      </p:sp>
      <p:pic>
        <p:nvPicPr>
          <p:cNvPr id="29" name="Picture 28"/>
          <p:cNvPicPr>
            <a:picLocks noChangeAspect="1"/>
          </p:cNvPicPr>
          <p:nvPr/>
        </p:nvPicPr>
        <p:blipFill>
          <a:blip cstate="print">
            <a:extLst>
              <a:ext uri="{28A0092B-C50C-407E-A947-70E740481C1C}">
                <a14:useLocalDpi xmlns:a14="http://schemas.microsoft.com/office/drawing/2010/main" val="0"/>
              </a:ext>
            </a:extLst>
          </a:blip>
          <a:stretch>
            <a:fillRect/>
          </a:stretch>
        </p:blipFill>
        <p:spPr>
          <a:xfrm>
            <a:off x="6796225" y="3793581"/>
            <a:ext cx="426198" cy="426198"/>
          </a:xfrm>
          <a:prstGeom prst="rect">
            <a:avLst/>
          </a:prstGeom>
        </p:spPr>
      </p:pic>
      <p:pic>
        <p:nvPicPr>
          <p:cNvPr id="31" name="Picture 30"/>
          <p:cNvPicPr>
            <a:picLocks noChangeAspect="1"/>
          </p:cNvPicPr>
          <p:nvPr/>
        </p:nvPicPr>
        <p:blipFill>
          <a:blip cstate="print">
            <a:extLst>
              <a:ext uri="{28A0092B-C50C-407E-A947-70E740481C1C}">
                <a14:useLocalDpi xmlns:a14="http://schemas.microsoft.com/office/drawing/2010/main" val="0"/>
              </a:ext>
            </a:extLst>
          </a:blip>
          <a:stretch>
            <a:fillRect/>
          </a:stretch>
        </p:blipFill>
        <p:spPr>
          <a:xfrm>
            <a:off x="1969385" y="3646469"/>
            <a:ext cx="720423" cy="720423"/>
          </a:xfrm>
          <a:prstGeom prst="rect">
            <a:avLst/>
          </a:prstGeom>
        </p:spPr>
      </p:pic>
      <p:sp>
        <p:nvSpPr>
          <p:cNvPr id="33" name="Trapèze 2"/>
          <p:cNvSpPr/>
          <p:nvPr/>
        </p:nvSpPr>
        <p:spPr>
          <a:xfrm>
            <a:off x="2843213" y="6453188"/>
            <a:ext cx="1584325" cy="290512"/>
          </a:xfrm>
          <a:custGeom>
            <a:avLst/>
            <a:gdLst>
              <a:gd name="connsiteX0" fmla="*/ 0 w 1584176"/>
              <a:gd name="connsiteY0" fmla="*/ 576064 h 576064"/>
              <a:gd name="connsiteX1" fmla="*/ 0 w 1584176"/>
              <a:gd name="connsiteY1" fmla="*/ 0 h 576064"/>
              <a:gd name="connsiteX2" fmla="*/ 1584176 w 1584176"/>
              <a:gd name="connsiteY2" fmla="*/ 0 h 576064"/>
              <a:gd name="connsiteX3" fmla="*/ 1584176 w 1584176"/>
              <a:gd name="connsiteY3" fmla="*/ 576064 h 576064"/>
              <a:gd name="connsiteX4" fmla="*/ 0 w 1584176"/>
              <a:gd name="connsiteY4" fmla="*/ 576064 h 576064"/>
              <a:gd name="connsiteX0" fmla="*/ 0 w 1584176"/>
              <a:gd name="connsiteY0" fmla="*/ 576064 h 576064"/>
              <a:gd name="connsiteX1" fmla="*/ 0 w 1584176"/>
              <a:gd name="connsiteY1" fmla="*/ 0 h 576064"/>
              <a:gd name="connsiteX2" fmla="*/ 1218416 w 1584176"/>
              <a:gd name="connsiteY2" fmla="*/ 0 h 576064"/>
              <a:gd name="connsiteX3" fmla="*/ 1584176 w 1584176"/>
              <a:gd name="connsiteY3" fmla="*/ 576064 h 576064"/>
              <a:gd name="connsiteX4" fmla="*/ 0 w 1584176"/>
              <a:gd name="connsiteY4" fmla="*/ 576064 h 576064"/>
              <a:gd name="connsiteX0" fmla="*/ 0 w 1584176"/>
              <a:gd name="connsiteY0" fmla="*/ 576064 h 576064"/>
              <a:gd name="connsiteX1" fmla="*/ 0 w 1584176"/>
              <a:gd name="connsiteY1" fmla="*/ 0 h 576064"/>
              <a:gd name="connsiteX2" fmla="*/ 1364466 w 1584176"/>
              <a:gd name="connsiteY2" fmla="*/ 0 h 576064"/>
              <a:gd name="connsiteX3" fmla="*/ 1584176 w 1584176"/>
              <a:gd name="connsiteY3" fmla="*/ 576064 h 576064"/>
              <a:gd name="connsiteX4" fmla="*/ 0 w 1584176"/>
              <a:gd name="connsiteY4" fmla="*/ 576064 h 576064"/>
              <a:gd name="connsiteX0" fmla="*/ 209550 w 1584176"/>
              <a:gd name="connsiteY0" fmla="*/ 566211 h 576064"/>
              <a:gd name="connsiteX1" fmla="*/ 0 w 1584176"/>
              <a:gd name="connsiteY1" fmla="*/ 0 h 576064"/>
              <a:gd name="connsiteX2" fmla="*/ 1364466 w 1584176"/>
              <a:gd name="connsiteY2" fmla="*/ 0 h 576064"/>
              <a:gd name="connsiteX3" fmla="*/ 1584176 w 1584176"/>
              <a:gd name="connsiteY3" fmla="*/ 576064 h 576064"/>
              <a:gd name="connsiteX4" fmla="*/ 209550 w 1584176"/>
              <a:gd name="connsiteY4" fmla="*/ 566211 h 576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84176" h="576064">
                <a:moveTo>
                  <a:pt x="209550" y="566211"/>
                </a:moveTo>
                <a:lnTo>
                  <a:pt x="0" y="0"/>
                </a:lnTo>
                <a:lnTo>
                  <a:pt x="1364466" y="0"/>
                </a:lnTo>
                <a:lnTo>
                  <a:pt x="1584176" y="576064"/>
                </a:lnTo>
                <a:lnTo>
                  <a:pt x="209550" y="566211"/>
                </a:lnTo>
                <a:close/>
              </a:path>
            </a:pathLst>
          </a:custGeom>
          <a:solidFill>
            <a:schemeClr val="bg1"/>
          </a:solidFill>
          <a:ln w="6350">
            <a:solidFill>
              <a:srgbClr val="00ADEE"/>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200" b="1" dirty="0" smtClean="0">
                <a:solidFill>
                  <a:sysClr val="windowText" lastClr="000000"/>
                </a:solidFill>
              </a:rPr>
              <a:t>Décollage</a:t>
            </a:r>
            <a:endParaRPr lang="fr-FR" sz="1200" b="1" dirty="0">
              <a:solidFill>
                <a:sysClr val="windowText" lastClr="000000"/>
              </a:solidFill>
            </a:endParaRPr>
          </a:p>
        </p:txBody>
      </p:sp>
      <p:sp>
        <p:nvSpPr>
          <p:cNvPr id="35" name="Subtitle 2"/>
          <p:cNvSpPr txBox="1">
            <a:spLocks/>
          </p:cNvSpPr>
          <p:nvPr/>
        </p:nvSpPr>
        <p:spPr>
          <a:xfrm>
            <a:off x="33505" y="116632"/>
            <a:ext cx="9144000" cy="517269"/>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r>
              <a:rPr lang="en-US" sz="1800" dirty="0" smtClean="0">
                <a:solidFill>
                  <a:schemeClr val="tx1"/>
                </a:solidFill>
                <a:latin typeface="+mj-lt"/>
              </a:rPr>
              <a:t>Un </a:t>
            </a:r>
            <a:r>
              <a:rPr lang="en-US" sz="1800" dirty="0" err="1" smtClean="0">
                <a:solidFill>
                  <a:schemeClr val="tx1"/>
                </a:solidFill>
                <a:latin typeface="+mj-lt"/>
              </a:rPr>
              <a:t>incubateur</a:t>
            </a:r>
            <a:r>
              <a:rPr lang="en-US" sz="1800" dirty="0" smtClean="0">
                <a:solidFill>
                  <a:schemeClr val="tx1"/>
                </a:solidFill>
                <a:latin typeface="+mj-lt"/>
              </a:rPr>
              <a:t> pour </a:t>
            </a:r>
            <a:r>
              <a:rPr lang="en-US" sz="1800" dirty="0" err="1" smtClean="0">
                <a:solidFill>
                  <a:schemeClr val="tx1"/>
                </a:solidFill>
                <a:latin typeface="+mj-lt"/>
              </a:rPr>
              <a:t>créer</a:t>
            </a:r>
            <a:r>
              <a:rPr lang="en-US" sz="1800" dirty="0" smtClean="0">
                <a:solidFill>
                  <a:schemeClr val="tx1"/>
                </a:solidFill>
                <a:latin typeface="+mj-lt"/>
              </a:rPr>
              <a:t> de </a:t>
            </a:r>
            <a:r>
              <a:rPr lang="en-US" sz="1800" dirty="0" err="1" smtClean="0">
                <a:solidFill>
                  <a:schemeClr val="tx1"/>
                </a:solidFill>
                <a:latin typeface="+mj-lt"/>
              </a:rPr>
              <a:t>l’emploi</a:t>
            </a:r>
            <a:r>
              <a:rPr lang="en-US" sz="1800" dirty="0" smtClean="0">
                <a:solidFill>
                  <a:schemeClr val="tx1"/>
                </a:solidFill>
                <a:latin typeface="+mj-lt"/>
              </a:rPr>
              <a:t> </a:t>
            </a:r>
            <a:r>
              <a:rPr lang="en-US" sz="1800" dirty="0" err="1" smtClean="0">
                <a:solidFill>
                  <a:schemeClr val="tx1"/>
                </a:solidFill>
                <a:latin typeface="+mj-lt"/>
              </a:rPr>
              <a:t>dans</a:t>
            </a:r>
            <a:r>
              <a:rPr lang="en-US" sz="1800" dirty="0" smtClean="0">
                <a:solidFill>
                  <a:schemeClr val="tx1"/>
                </a:solidFill>
                <a:latin typeface="+mj-lt"/>
              </a:rPr>
              <a:t> les entreprises de </a:t>
            </a:r>
            <a:r>
              <a:rPr lang="en-US" sz="1800" dirty="0" err="1" smtClean="0">
                <a:solidFill>
                  <a:schemeClr val="tx1"/>
                </a:solidFill>
                <a:latin typeface="+mj-lt"/>
              </a:rPr>
              <a:t>demain</a:t>
            </a:r>
            <a:r>
              <a:rPr lang="en-US" sz="1800" dirty="0" smtClean="0">
                <a:solidFill>
                  <a:schemeClr val="tx1"/>
                </a:solidFill>
                <a:latin typeface="+mj-lt"/>
              </a:rPr>
              <a:t> en Seine Saint Denis :</a:t>
            </a:r>
          </a:p>
          <a:p>
            <a:pPr algn="l"/>
            <a:r>
              <a:rPr lang="en-US" sz="2000" dirty="0" smtClean="0">
                <a:solidFill>
                  <a:schemeClr val="tx1"/>
                </a:solidFill>
                <a:latin typeface="+mj-lt"/>
              </a:rPr>
              <a:t>LE COMPTOIR</a:t>
            </a:r>
            <a:endParaRPr lang="en-US" sz="2000" dirty="0">
              <a:solidFill>
                <a:schemeClr val="tx1"/>
              </a:solidFill>
              <a:latin typeface="+mj-lt"/>
            </a:endParaRPr>
          </a:p>
        </p:txBody>
      </p:sp>
      <p:sp>
        <p:nvSpPr>
          <p:cNvPr id="37" name="Rectangle 36"/>
          <p:cNvSpPr/>
          <p:nvPr/>
        </p:nvSpPr>
        <p:spPr>
          <a:xfrm>
            <a:off x="0" y="2492896"/>
            <a:ext cx="2655634" cy="1061829"/>
          </a:xfrm>
          <a:prstGeom prst="rect">
            <a:avLst/>
          </a:prstGeom>
        </p:spPr>
        <p:txBody>
          <a:bodyPr wrap="square">
            <a:spAutoFit/>
          </a:bodyPr>
          <a:lstStyle/>
          <a:p>
            <a:pPr algn="just"/>
            <a:r>
              <a:rPr lang="fr-FR" sz="1050" dirty="0" smtClean="0"/>
              <a:t>Le Comptoir intègre des entreprises : </a:t>
            </a:r>
          </a:p>
          <a:p>
            <a:pPr marL="285750" indent="-285750">
              <a:buClr>
                <a:srgbClr val="009EE0"/>
              </a:buClr>
            </a:pPr>
            <a:r>
              <a:rPr lang="fr-FR" sz="1050" dirty="0" smtClean="0"/>
              <a:t>- Entreprises apportant une innovation sociale, de service, ou technologique</a:t>
            </a:r>
          </a:p>
          <a:p>
            <a:pPr marL="285750" indent="-285750">
              <a:buClr>
                <a:srgbClr val="009EE0"/>
              </a:buClr>
            </a:pPr>
            <a:r>
              <a:rPr lang="fr-FR" sz="1050" dirty="0" smtClean="0"/>
              <a:t>- Phase de décollage</a:t>
            </a:r>
          </a:p>
          <a:p>
            <a:pPr algn="just">
              <a:buFontTx/>
              <a:buChar char="-"/>
            </a:pPr>
            <a:endParaRPr lang="fr-FR" sz="1050" dirty="0" smtClean="0">
              <a:solidFill>
                <a:schemeClr val="tx2"/>
              </a:solidFill>
            </a:endParaRPr>
          </a:p>
          <a:p>
            <a:pPr algn="just">
              <a:buFontTx/>
              <a:buChar char="-"/>
            </a:pPr>
            <a:endParaRPr lang="en-IN" sz="1050" dirty="0" smtClean="0">
              <a:solidFill>
                <a:schemeClr val="tx2"/>
              </a:solidFill>
            </a:endParaRPr>
          </a:p>
        </p:txBody>
      </p:sp>
      <p:sp>
        <p:nvSpPr>
          <p:cNvPr id="38" name="Rectangle 37"/>
          <p:cNvSpPr/>
          <p:nvPr/>
        </p:nvSpPr>
        <p:spPr>
          <a:xfrm>
            <a:off x="0" y="2204864"/>
            <a:ext cx="2980253" cy="300082"/>
          </a:xfrm>
          <a:prstGeom prst="rect">
            <a:avLst/>
          </a:prstGeom>
        </p:spPr>
        <p:txBody>
          <a:bodyPr wrap="square">
            <a:spAutoFit/>
          </a:bodyPr>
          <a:lstStyle/>
          <a:p>
            <a:r>
              <a:rPr lang="en-IN" sz="1350" dirty="0" smtClean="0">
                <a:latin typeface="+mj-lt"/>
              </a:rPr>
              <a:t>Les </a:t>
            </a:r>
            <a:r>
              <a:rPr lang="en-IN" sz="1350" dirty="0" err="1" smtClean="0">
                <a:latin typeface="+mj-lt"/>
              </a:rPr>
              <a:t>profils</a:t>
            </a:r>
            <a:r>
              <a:rPr lang="en-IN" sz="1350" dirty="0" smtClean="0">
                <a:latin typeface="+mj-lt"/>
              </a:rPr>
              <a:t> </a:t>
            </a:r>
            <a:r>
              <a:rPr lang="en-IN" sz="1350" dirty="0" err="1" smtClean="0">
                <a:latin typeface="+mj-lt"/>
              </a:rPr>
              <a:t>ciblés</a:t>
            </a:r>
            <a:r>
              <a:rPr lang="en-IN" sz="1350" dirty="0" smtClean="0">
                <a:latin typeface="+mj-lt"/>
              </a:rPr>
              <a:t> </a:t>
            </a:r>
            <a:endParaRPr lang="en-IN" sz="1350" dirty="0">
              <a:latin typeface="+mj-lt"/>
            </a:endParaRPr>
          </a:p>
        </p:txBody>
      </p:sp>
      <p:sp>
        <p:nvSpPr>
          <p:cNvPr id="39" name="Rectangle 38"/>
          <p:cNvSpPr/>
          <p:nvPr/>
        </p:nvSpPr>
        <p:spPr>
          <a:xfrm>
            <a:off x="0" y="1196752"/>
            <a:ext cx="5400600" cy="369332"/>
          </a:xfrm>
          <a:prstGeom prst="rect">
            <a:avLst/>
          </a:prstGeom>
        </p:spPr>
        <p:txBody>
          <a:bodyPr wrap="square">
            <a:spAutoFit/>
          </a:bodyPr>
          <a:lstStyle/>
          <a:p>
            <a:pPr algn="ctr"/>
            <a:r>
              <a:rPr lang="en-IN" dirty="0" smtClean="0">
                <a:solidFill>
                  <a:srgbClr val="009EE0"/>
                </a:solidFill>
              </a:rPr>
              <a:t>Programme </a:t>
            </a:r>
            <a:r>
              <a:rPr lang="en-IN" dirty="0" err="1" smtClean="0">
                <a:solidFill>
                  <a:srgbClr val="009EE0"/>
                </a:solidFill>
              </a:rPr>
              <a:t>d’accélération</a:t>
            </a:r>
            <a:r>
              <a:rPr lang="en-IN" dirty="0" smtClean="0">
                <a:solidFill>
                  <a:srgbClr val="009EE0"/>
                </a:solidFill>
              </a:rPr>
              <a:t> pour 20 entrepreneurs</a:t>
            </a:r>
            <a:endParaRPr lang="en-IN" dirty="0">
              <a:solidFill>
                <a:srgbClr val="009EE0"/>
              </a:solidFill>
            </a:endParaRPr>
          </a:p>
        </p:txBody>
      </p:sp>
      <p:pic>
        <p:nvPicPr>
          <p:cNvPr id="40" name="Image 39" descr="man77(1).png"/>
          <p:cNvPicPr>
            <a:picLocks noChangeAspect="1"/>
          </p:cNvPicPr>
          <p:nvPr/>
        </p:nvPicPr>
        <p:blipFill>
          <a:blip cstate="print"/>
          <a:stretch>
            <a:fillRect/>
          </a:stretch>
        </p:blipFill>
        <p:spPr>
          <a:xfrm>
            <a:off x="3491880" y="3068960"/>
            <a:ext cx="576064" cy="576064"/>
          </a:xfrm>
          <a:prstGeom prst="rect">
            <a:avLst/>
          </a:prstGeom>
        </p:spPr>
      </p:pic>
      <p:pic>
        <p:nvPicPr>
          <p:cNvPr id="41" name="Picture 10"/>
          <p:cNvPicPr>
            <a:picLocks noChangeAspect="1" noChangeArrowheads="1"/>
          </p:cNvPicPr>
          <p:nvPr/>
        </p:nvPicPr>
        <p:blipFill>
          <a:blip cstate="print">
            <a:clrChange>
              <a:clrFrom>
                <a:srgbClr val="E6E6E6"/>
              </a:clrFrom>
              <a:clrTo>
                <a:srgbClr val="E6E6E6">
                  <a:alpha val="0"/>
                </a:srgbClr>
              </a:clrTo>
            </a:clrChange>
            <a:extLst>
              <a:ext uri="{28A0092B-C50C-407E-A947-70E740481C1C}">
                <a14:useLocalDpi xmlns:a14="http://schemas.microsoft.com/office/drawing/2010/main" val="0"/>
              </a:ext>
            </a:extLst>
          </a:blip>
          <a:srcRect/>
          <a:stretch>
            <a:fillRect/>
          </a:stretch>
        </p:blipFill>
        <p:spPr bwMode="auto">
          <a:xfrm>
            <a:off x="4788024" y="3789040"/>
            <a:ext cx="446741" cy="43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2" name="Image 41" descr="communities.png"/>
          <p:cNvPicPr>
            <a:picLocks noChangeAspect="1"/>
          </p:cNvPicPr>
          <p:nvPr/>
        </p:nvPicPr>
        <p:blipFill>
          <a:blip cstate="print"/>
          <a:stretch>
            <a:fillRect/>
          </a:stretch>
        </p:blipFill>
        <p:spPr>
          <a:xfrm>
            <a:off x="5868144" y="3212976"/>
            <a:ext cx="402853" cy="349350"/>
          </a:xfrm>
          <a:prstGeom prst="rect">
            <a:avLst/>
          </a:prstGeom>
        </p:spPr>
      </p:pic>
      <p:pic>
        <p:nvPicPr>
          <p:cNvPr id="28" name="image163.png"/>
          <p:cNvPicPr/>
          <p:nvPr/>
        </p:nvPicPr>
        <p:blipFill>
          <a:blip cstate="print"/>
          <a:srcRect/>
          <a:stretch>
            <a:fillRect/>
          </a:stretch>
        </p:blipFill>
        <p:spPr>
          <a:xfrm>
            <a:off x="2565704" y="5965500"/>
            <a:ext cx="384810" cy="384810"/>
          </a:xfrm>
          <a:prstGeom prst="rect">
            <a:avLst/>
          </a:prstGeom>
          <a:ln/>
        </p:spPr>
      </p:pic>
      <p:pic>
        <p:nvPicPr>
          <p:cNvPr id="30" name="image165.jpg"/>
          <p:cNvPicPr/>
          <p:nvPr/>
        </p:nvPicPr>
        <p:blipFill>
          <a:blip cstate="print"/>
          <a:srcRect/>
          <a:stretch>
            <a:fillRect/>
          </a:stretch>
        </p:blipFill>
        <p:spPr>
          <a:xfrm>
            <a:off x="3068624" y="6073450"/>
            <a:ext cx="1216660" cy="147320"/>
          </a:xfrm>
          <a:prstGeom prst="rect">
            <a:avLst/>
          </a:prstGeom>
          <a:ln/>
        </p:spPr>
      </p:pic>
      <p:pic>
        <p:nvPicPr>
          <p:cNvPr id="32" name="image167.jpg"/>
          <p:cNvPicPr/>
          <p:nvPr/>
        </p:nvPicPr>
        <p:blipFill>
          <a:blip cstate="print"/>
          <a:srcRect/>
          <a:stretch>
            <a:fillRect/>
          </a:stretch>
        </p:blipFill>
        <p:spPr>
          <a:xfrm>
            <a:off x="7598079" y="5944545"/>
            <a:ext cx="665480" cy="330835"/>
          </a:xfrm>
          <a:prstGeom prst="rect">
            <a:avLst/>
          </a:prstGeom>
          <a:ln/>
        </p:spPr>
      </p:pic>
      <p:pic>
        <p:nvPicPr>
          <p:cNvPr id="34" name="image169.png"/>
          <p:cNvPicPr/>
          <p:nvPr/>
        </p:nvPicPr>
        <p:blipFill>
          <a:blip cstate="print"/>
          <a:srcRect/>
          <a:stretch>
            <a:fillRect/>
          </a:stretch>
        </p:blipFill>
        <p:spPr>
          <a:xfrm>
            <a:off x="1561134" y="6074085"/>
            <a:ext cx="906780" cy="186690"/>
          </a:xfrm>
          <a:prstGeom prst="rect">
            <a:avLst/>
          </a:prstGeom>
          <a:ln/>
        </p:spPr>
      </p:pic>
      <p:pic>
        <p:nvPicPr>
          <p:cNvPr id="43" name="image159.jpg"/>
          <p:cNvPicPr/>
          <p:nvPr/>
        </p:nvPicPr>
        <p:blipFill>
          <a:blip cstate="print"/>
          <a:srcRect/>
          <a:stretch>
            <a:fillRect/>
          </a:stretch>
        </p:blipFill>
        <p:spPr>
          <a:xfrm>
            <a:off x="5811189" y="5824530"/>
            <a:ext cx="647700" cy="453390"/>
          </a:xfrm>
          <a:prstGeom prst="rect">
            <a:avLst/>
          </a:prstGeom>
          <a:ln/>
        </p:spPr>
      </p:pic>
      <p:pic>
        <p:nvPicPr>
          <p:cNvPr id="44" name="image161.jpg"/>
          <p:cNvPicPr/>
          <p:nvPr/>
        </p:nvPicPr>
        <p:blipFill>
          <a:blip cstate="print"/>
          <a:srcRect/>
          <a:stretch>
            <a:fillRect/>
          </a:stretch>
        </p:blipFill>
        <p:spPr>
          <a:xfrm>
            <a:off x="6554139" y="5971850"/>
            <a:ext cx="845820" cy="259080"/>
          </a:xfrm>
          <a:prstGeom prst="rect">
            <a:avLst/>
          </a:prstGeom>
          <a:ln/>
        </p:spPr>
      </p:pic>
      <p:pic>
        <p:nvPicPr>
          <p:cNvPr id="45" name="image162.png"/>
          <p:cNvPicPr/>
          <p:nvPr/>
        </p:nvPicPr>
        <p:blipFill>
          <a:blip cstate="print"/>
          <a:srcRect/>
          <a:stretch>
            <a:fillRect/>
          </a:stretch>
        </p:blipFill>
        <p:spPr>
          <a:xfrm>
            <a:off x="4278299" y="5799765"/>
            <a:ext cx="1555115" cy="662305"/>
          </a:xfrm>
          <a:prstGeom prst="rect">
            <a:avLst/>
          </a:prstGeom>
          <a:ln/>
        </p:spPr>
      </p:pic>
    </p:spTree>
    <p:extLst>
      <p:ext uri="{BB962C8B-B14F-4D97-AF65-F5344CB8AC3E}">
        <p14:creationId xmlns:p14="http://schemas.microsoft.com/office/powerpoint/2010/main" val="1699851159"/>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1"/>
                                        </p:tgtEl>
                                        <p:attrNameLst>
                                          <p:attrName>style.visibility</p:attrName>
                                        </p:attrNameLst>
                                      </p:cBhvr>
                                      <p:to>
                                        <p:strVal val="visible"/>
                                      </p:to>
                                    </p:set>
                                    <p:anim calcmode="lin" valueType="num">
                                      <p:cBhvr additive="base">
                                        <p:cTn id="7" dur="500" fill="hold"/>
                                        <p:tgtEl>
                                          <p:spTgt spid="31"/>
                                        </p:tgtEl>
                                        <p:attrNameLst>
                                          <p:attrName>ppt_x</p:attrName>
                                        </p:attrNameLst>
                                      </p:cBhvr>
                                      <p:tavLst>
                                        <p:tav tm="0">
                                          <p:val>
                                            <p:strVal val="#ppt_x"/>
                                          </p:val>
                                        </p:tav>
                                        <p:tav tm="100000">
                                          <p:val>
                                            <p:strVal val="#ppt_x"/>
                                          </p:val>
                                        </p:tav>
                                      </p:tavLst>
                                    </p:anim>
                                    <p:anim calcmode="lin" valueType="num">
                                      <p:cBhvr additive="base">
                                        <p:cTn id="8" dur="500" fill="hold"/>
                                        <p:tgtEl>
                                          <p:spTgt spid="31"/>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9"/>
                                        </p:tgtEl>
                                        <p:attrNameLst>
                                          <p:attrName>style.visibility</p:attrName>
                                        </p:attrNameLst>
                                      </p:cBhvr>
                                      <p:to>
                                        <p:strVal val="visible"/>
                                      </p:to>
                                    </p:set>
                                    <p:anim calcmode="lin" valueType="num">
                                      <p:cBhvr additive="base">
                                        <p:cTn id="15" dur="500" fill="hold"/>
                                        <p:tgtEl>
                                          <p:spTgt spid="29"/>
                                        </p:tgtEl>
                                        <p:attrNameLst>
                                          <p:attrName>ppt_x</p:attrName>
                                        </p:attrNameLst>
                                      </p:cBhvr>
                                      <p:tavLst>
                                        <p:tav tm="0">
                                          <p:val>
                                            <p:strVal val="#ppt_x"/>
                                          </p:val>
                                        </p:tav>
                                        <p:tav tm="100000">
                                          <p:val>
                                            <p:strVal val="#ppt_x"/>
                                          </p:val>
                                        </p:tav>
                                      </p:tavLst>
                                    </p:anim>
                                    <p:anim calcmode="lin" valueType="num">
                                      <p:cBhvr additive="base">
                                        <p:cTn id="16" dur="500" fill="hold"/>
                                        <p:tgtEl>
                                          <p:spTgt spid="29"/>
                                        </p:tgtEl>
                                        <p:attrNameLst>
                                          <p:attrName>ppt_y</p:attrName>
                                        </p:attrNameLst>
                                      </p:cBhvr>
                                      <p:tavLst>
                                        <p:tav tm="0">
                                          <p:val>
                                            <p:strVal val="1+#ppt_h/2"/>
                                          </p:val>
                                        </p:tav>
                                        <p:tav tm="100000">
                                          <p:val>
                                            <p:strVal val="#ppt_y"/>
                                          </p:val>
                                        </p:tav>
                                      </p:tavLst>
                                    </p:anim>
                                  </p:childTnLst>
                                </p:cTn>
                              </p:par>
                              <p:par>
                                <p:cTn id="17" presetID="2" presetClass="entr" presetSubtype="1" fill="hold"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0-#ppt_h/2"/>
                                          </p:val>
                                        </p:tav>
                                        <p:tav tm="100000">
                                          <p:val>
                                            <p:strVal val="#ppt_y"/>
                                          </p:val>
                                        </p:tav>
                                      </p:tavLst>
                                    </p:anim>
                                  </p:childTnLst>
                                </p:cTn>
                              </p:par>
                              <p:par>
                                <p:cTn id="21" presetID="2" presetClass="entr" presetSubtype="1"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anim calcmode="lin" valueType="num">
                                      <p:cBhvr additive="base">
                                        <p:cTn id="23" dur="500" fill="hold"/>
                                        <p:tgtEl>
                                          <p:spTgt spid="12"/>
                                        </p:tgtEl>
                                        <p:attrNameLst>
                                          <p:attrName>ppt_x</p:attrName>
                                        </p:attrNameLst>
                                      </p:cBhvr>
                                      <p:tavLst>
                                        <p:tav tm="0">
                                          <p:val>
                                            <p:strVal val="#ppt_x"/>
                                          </p:val>
                                        </p:tav>
                                        <p:tav tm="100000">
                                          <p:val>
                                            <p:strVal val="#ppt_x"/>
                                          </p:val>
                                        </p:tav>
                                      </p:tavLst>
                                    </p:anim>
                                    <p:anim calcmode="lin" valueType="num">
                                      <p:cBhvr additive="base">
                                        <p:cTn id="24" dur="500" fill="hold"/>
                                        <p:tgtEl>
                                          <p:spTgt spid="12"/>
                                        </p:tgtEl>
                                        <p:attrNameLst>
                                          <p:attrName>ppt_y</p:attrName>
                                        </p:attrNameLst>
                                      </p:cBhvr>
                                      <p:tavLst>
                                        <p:tav tm="0">
                                          <p:val>
                                            <p:strVal val="0-#ppt_h/2"/>
                                          </p:val>
                                        </p:tav>
                                        <p:tav tm="100000">
                                          <p:val>
                                            <p:strVal val="#ppt_y"/>
                                          </p:val>
                                        </p:tav>
                                      </p:tavLst>
                                    </p:anim>
                                  </p:childTnLst>
                                </p:cTn>
                              </p:par>
                              <p:par>
                                <p:cTn id="25" presetID="2" presetClass="entr" presetSubtype="1" fill="hold" grpId="0" nodeType="withEffect">
                                  <p:stCondLst>
                                    <p:cond delay="0"/>
                                  </p:stCondLst>
                                  <p:childTnLst>
                                    <p:set>
                                      <p:cBhvr>
                                        <p:cTn id="26" dur="1" fill="hold">
                                          <p:stCondLst>
                                            <p:cond delay="0"/>
                                          </p:stCondLst>
                                        </p:cTn>
                                        <p:tgtEl>
                                          <p:spTgt spid="19"/>
                                        </p:tgtEl>
                                        <p:attrNameLst>
                                          <p:attrName>style.visibility</p:attrName>
                                        </p:attrNameLst>
                                      </p:cBhvr>
                                      <p:to>
                                        <p:strVal val="visible"/>
                                      </p:to>
                                    </p:set>
                                    <p:anim calcmode="lin" valueType="num">
                                      <p:cBhvr additive="base">
                                        <p:cTn id="27" dur="500" fill="hold"/>
                                        <p:tgtEl>
                                          <p:spTgt spid="19"/>
                                        </p:tgtEl>
                                        <p:attrNameLst>
                                          <p:attrName>ppt_x</p:attrName>
                                        </p:attrNameLst>
                                      </p:cBhvr>
                                      <p:tavLst>
                                        <p:tav tm="0">
                                          <p:val>
                                            <p:strVal val="#ppt_x"/>
                                          </p:val>
                                        </p:tav>
                                        <p:tav tm="100000">
                                          <p:val>
                                            <p:strVal val="#ppt_x"/>
                                          </p:val>
                                        </p:tav>
                                      </p:tavLst>
                                    </p:anim>
                                    <p:anim calcmode="lin" valueType="num">
                                      <p:cBhvr additive="base">
                                        <p:cTn id="28" dur="500" fill="hold"/>
                                        <p:tgtEl>
                                          <p:spTgt spid="19"/>
                                        </p:tgtEl>
                                        <p:attrNameLst>
                                          <p:attrName>ppt_y</p:attrName>
                                        </p:attrNameLst>
                                      </p:cBhvr>
                                      <p:tavLst>
                                        <p:tav tm="0">
                                          <p:val>
                                            <p:strVal val="0-#ppt_h/2"/>
                                          </p:val>
                                        </p:tav>
                                        <p:tav tm="100000">
                                          <p:val>
                                            <p:strVal val="#ppt_y"/>
                                          </p:val>
                                        </p:tav>
                                      </p:tavLst>
                                    </p:anim>
                                  </p:childTnLst>
                                </p:cTn>
                              </p:par>
                              <p:par>
                                <p:cTn id="29" presetID="2" presetClass="entr" presetSubtype="1"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ppt_x"/>
                                          </p:val>
                                        </p:tav>
                                        <p:tav tm="100000">
                                          <p:val>
                                            <p:strVal val="#ppt_x"/>
                                          </p:val>
                                        </p:tav>
                                      </p:tavLst>
                                    </p:anim>
                                    <p:anim calcmode="lin" valueType="num">
                                      <p:cBhvr additive="base">
                                        <p:cTn id="32" dur="500" fill="hold"/>
                                        <p:tgtEl>
                                          <p:spTgt spid="20"/>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1" fill="hold" grpId="0" nodeType="clickEffect">
                                  <p:stCondLst>
                                    <p:cond delay="0"/>
                                  </p:stCondLst>
                                  <p:childTnLst>
                                    <p:set>
                                      <p:cBhvr>
                                        <p:cTn id="36" dur="1" fill="hold">
                                          <p:stCondLst>
                                            <p:cond delay="0"/>
                                          </p:stCondLst>
                                        </p:cTn>
                                        <p:tgtEl>
                                          <p:spTgt spid="5"/>
                                        </p:tgtEl>
                                        <p:attrNameLst>
                                          <p:attrName>style.visibility</p:attrName>
                                        </p:attrNameLst>
                                      </p:cBhvr>
                                      <p:to>
                                        <p:strVal val="visible"/>
                                      </p:to>
                                    </p:set>
                                    <p:anim calcmode="lin" valueType="num">
                                      <p:cBhvr additive="base">
                                        <p:cTn id="37" dur="500" fill="hold"/>
                                        <p:tgtEl>
                                          <p:spTgt spid="5"/>
                                        </p:tgtEl>
                                        <p:attrNameLst>
                                          <p:attrName>ppt_x</p:attrName>
                                        </p:attrNameLst>
                                      </p:cBhvr>
                                      <p:tavLst>
                                        <p:tav tm="0">
                                          <p:val>
                                            <p:strVal val="#ppt_x"/>
                                          </p:val>
                                        </p:tav>
                                        <p:tav tm="100000">
                                          <p:val>
                                            <p:strVal val="#ppt_x"/>
                                          </p:val>
                                        </p:tav>
                                      </p:tavLst>
                                    </p:anim>
                                    <p:anim calcmode="lin" valueType="num">
                                      <p:cBhvr additive="base">
                                        <p:cTn id="38" dur="500" fill="hold"/>
                                        <p:tgtEl>
                                          <p:spTgt spid="5"/>
                                        </p:tgtEl>
                                        <p:attrNameLst>
                                          <p:attrName>ppt_y</p:attrName>
                                        </p:attrNameLst>
                                      </p:cBhvr>
                                      <p:tavLst>
                                        <p:tav tm="0">
                                          <p:val>
                                            <p:strVal val="0-#ppt_h/2"/>
                                          </p:val>
                                        </p:tav>
                                        <p:tav tm="100000">
                                          <p:val>
                                            <p:strVal val="#ppt_y"/>
                                          </p:val>
                                        </p:tav>
                                      </p:tavLst>
                                    </p:anim>
                                  </p:childTnLst>
                                </p:cTn>
                              </p:par>
                              <p:par>
                                <p:cTn id="39" presetID="2" presetClass="entr" presetSubtype="1" fill="hold" grpId="0" nodeType="withEffect">
                                  <p:stCondLst>
                                    <p:cond delay="0"/>
                                  </p:stCondLst>
                                  <p:childTnLst>
                                    <p:set>
                                      <p:cBhvr>
                                        <p:cTn id="40" dur="1" fill="hold">
                                          <p:stCondLst>
                                            <p:cond delay="0"/>
                                          </p:stCondLst>
                                        </p:cTn>
                                        <p:tgtEl>
                                          <p:spTgt spid="4"/>
                                        </p:tgtEl>
                                        <p:attrNameLst>
                                          <p:attrName>style.visibility</p:attrName>
                                        </p:attrNameLst>
                                      </p:cBhvr>
                                      <p:to>
                                        <p:strVal val="visible"/>
                                      </p:to>
                                    </p:set>
                                    <p:anim calcmode="lin" valueType="num">
                                      <p:cBhvr additive="base">
                                        <p:cTn id="41" dur="500" fill="hold"/>
                                        <p:tgtEl>
                                          <p:spTgt spid="4"/>
                                        </p:tgtEl>
                                        <p:attrNameLst>
                                          <p:attrName>ppt_x</p:attrName>
                                        </p:attrNameLst>
                                      </p:cBhvr>
                                      <p:tavLst>
                                        <p:tav tm="0">
                                          <p:val>
                                            <p:strVal val="#ppt_x"/>
                                          </p:val>
                                        </p:tav>
                                        <p:tav tm="100000">
                                          <p:val>
                                            <p:strVal val="#ppt_x"/>
                                          </p:val>
                                        </p:tav>
                                      </p:tavLst>
                                    </p:anim>
                                    <p:anim calcmode="lin" valueType="num">
                                      <p:cBhvr additive="base">
                                        <p:cTn id="42"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9"/>
                                        </p:tgtEl>
                                        <p:attrNameLst>
                                          <p:attrName>style.visibility</p:attrName>
                                        </p:attrNameLst>
                                      </p:cBhvr>
                                      <p:to>
                                        <p:strVal val="visible"/>
                                      </p:to>
                                    </p:set>
                                    <p:anim calcmode="lin" valueType="num">
                                      <p:cBhvr additive="base">
                                        <p:cTn id="47" dur="500" fill="hold"/>
                                        <p:tgtEl>
                                          <p:spTgt spid="9"/>
                                        </p:tgtEl>
                                        <p:attrNameLst>
                                          <p:attrName>ppt_x</p:attrName>
                                        </p:attrNameLst>
                                      </p:cBhvr>
                                      <p:tavLst>
                                        <p:tav tm="0">
                                          <p:val>
                                            <p:strVal val="#ppt_x"/>
                                          </p:val>
                                        </p:tav>
                                        <p:tav tm="100000">
                                          <p:val>
                                            <p:strVal val="#ppt_x"/>
                                          </p:val>
                                        </p:tav>
                                      </p:tavLst>
                                    </p:anim>
                                    <p:anim calcmode="lin" valueType="num">
                                      <p:cBhvr additive="base">
                                        <p:cTn id="48" dur="500" fill="hold"/>
                                        <p:tgtEl>
                                          <p:spTgt spid="9"/>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10"/>
                                        </p:tgtEl>
                                        <p:attrNameLst>
                                          <p:attrName>style.visibility</p:attrName>
                                        </p:attrNameLst>
                                      </p:cBhvr>
                                      <p:to>
                                        <p:strVal val="visible"/>
                                      </p:to>
                                    </p:set>
                                    <p:anim calcmode="lin" valueType="num">
                                      <p:cBhvr additive="base">
                                        <p:cTn id="51" dur="500" fill="hold"/>
                                        <p:tgtEl>
                                          <p:spTgt spid="10"/>
                                        </p:tgtEl>
                                        <p:attrNameLst>
                                          <p:attrName>ppt_x</p:attrName>
                                        </p:attrNameLst>
                                      </p:cBhvr>
                                      <p:tavLst>
                                        <p:tav tm="0">
                                          <p:val>
                                            <p:strVal val="#ppt_x"/>
                                          </p:val>
                                        </p:tav>
                                        <p:tav tm="100000">
                                          <p:val>
                                            <p:strVal val="#ppt_x"/>
                                          </p:val>
                                        </p:tav>
                                      </p:tavLst>
                                    </p:anim>
                                    <p:anim calcmode="lin" valueType="num">
                                      <p:cBhvr additive="base">
                                        <p:cTn id="52" dur="500" fill="hold"/>
                                        <p:tgtEl>
                                          <p:spTgt spid="10"/>
                                        </p:tgtEl>
                                        <p:attrNameLst>
                                          <p:attrName>ppt_y</p:attrName>
                                        </p:attrNameLst>
                                      </p:cBhvr>
                                      <p:tavLst>
                                        <p:tav tm="0">
                                          <p:val>
                                            <p:strVal val="1+#ppt_h/2"/>
                                          </p:val>
                                        </p:tav>
                                        <p:tav tm="100000">
                                          <p:val>
                                            <p:strVal val="#ppt_y"/>
                                          </p:val>
                                        </p:tav>
                                      </p:tavLst>
                                    </p:anim>
                                  </p:childTnLst>
                                </p:cTn>
                              </p:par>
                              <p:par>
                                <p:cTn id="53" presetID="2" presetClass="entr" presetSubtype="4" fill="hold" nodeType="withEffect">
                                  <p:stCondLst>
                                    <p:cond delay="0"/>
                                  </p:stCondLst>
                                  <p:childTnLst>
                                    <p:set>
                                      <p:cBhvr>
                                        <p:cTn id="54" dur="1" fill="hold">
                                          <p:stCondLst>
                                            <p:cond delay="0"/>
                                          </p:stCondLst>
                                        </p:cTn>
                                        <p:tgtEl>
                                          <p:spTgt spid="13"/>
                                        </p:tgtEl>
                                        <p:attrNameLst>
                                          <p:attrName>style.visibility</p:attrName>
                                        </p:attrNameLst>
                                      </p:cBhvr>
                                      <p:to>
                                        <p:strVal val="visible"/>
                                      </p:to>
                                    </p:set>
                                    <p:anim calcmode="lin" valueType="num">
                                      <p:cBhvr additive="base">
                                        <p:cTn id="55" dur="500" fill="hold"/>
                                        <p:tgtEl>
                                          <p:spTgt spid="13"/>
                                        </p:tgtEl>
                                        <p:attrNameLst>
                                          <p:attrName>ppt_x</p:attrName>
                                        </p:attrNameLst>
                                      </p:cBhvr>
                                      <p:tavLst>
                                        <p:tav tm="0">
                                          <p:val>
                                            <p:strVal val="#ppt_x"/>
                                          </p:val>
                                        </p:tav>
                                        <p:tav tm="100000">
                                          <p:val>
                                            <p:strVal val="#ppt_x"/>
                                          </p:val>
                                        </p:tav>
                                      </p:tavLst>
                                    </p:anim>
                                    <p:anim calcmode="lin" valueType="num">
                                      <p:cBhvr additive="base">
                                        <p:cTn id="56" dur="500" fill="hold"/>
                                        <p:tgtEl>
                                          <p:spTgt spid="13"/>
                                        </p:tgtEl>
                                        <p:attrNameLst>
                                          <p:attrName>ppt_y</p:attrName>
                                        </p:attrNameLst>
                                      </p:cBhvr>
                                      <p:tavLst>
                                        <p:tav tm="0">
                                          <p:val>
                                            <p:strVal val="1+#ppt_h/2"/>
                                          </p:val>
                                        </p:tav>
                                        <p:tav tm="100000">
                                          <p:val>
                                            <p:strVal val="#ppt_y"/>
                                          </p:val>
                                        </p:tav>
                                      </p:tavLst>
                                    </p:anim>
                                  </p:childTnLst>
                                </p:cTn>
                              </p:par>
                              <p:par>
                                <p:cTn id="57" presetID="2" presetClass="entr" presetSubtype="4" fill="hold" nodeType="withEffect">
                                  <p:stCondLst>
                                    <p:cond delay="0"/>
                                  </p:stCondLst>
                                  <p:childTnLst>
                                    <p:set>
                                      <p:cBhvr>
                                        <p:cTn id="58" dur="1" fill="hold">
                                          <p:stCondLst>
                                            <p:cond delay="0"/>
                                          </p:stCondLst>
                                        </p:cTn>
                                        <p:tgtEl>
                                          <p:spTgt spid="14"/>
                                        </p:tgtEl>
                                        <p:attrNameLst>
                                          <p:attrName>style.visibility</p:attrName>
                                        </p:attrNameLst>
                                      </p:cBhvr>
                                      <p:to>
                                        <p:strVal val="visible"/>
                                      </p:to>
                                    </p:set>
                                    <p:anim calcmode="lin" valueType="num">
                                      <p:cBhvr additive="base">
                                        <p:cTn id="59" dur="500" fill="hold"/>
                                        <p:tgtEl>
                                          <p:spTgt spid="14"/>
                                        </p:tgtEl>
                                        <p:attrNameLst>
                                          <p:attrName>ppt_x</p:attrName>
                                        </p:attrNameLst>
                                      </p:cBhvr>
                                      <p:tavLst>
                                        <p:tav tm="0">
                                          <p:val>
                                            <p:strVal val="#ppt_x"/>
                                          </p:val>
                                        </p:tav>
                                        <p:tav tm="100000">
                                          <p:val>
                                            <p:strVal val="#ppt_x"/>
                                          </p:val>
                                        </p:tav>
                                      </p:tavLst>
                                    </p:anim>
                                    <p:anim calcmode="lin" valueType="num">
                                      <p:cBhvr additive="base">
                                        <p:cTn id="60" dur="500" fill="hold"/>
                                        <p:tgtEl>
                                          <p:spTgt spid="14"/>
                                        </p:tgtEl>
                                        <p:attrNameLst>
                                          <p:attrName>ppt_y</p:attrName>
                                        </p:attrNameLst>
                                      </p:cBhvr>
                                      <p:tavLst>
                                        <p:tav tm="0">
                                          <p:val>
                                            <p:strVal val="1+#ppt_h/2"/>
                                          </p:val>
                                        </p:tav>
                                        <p:tav tm="100000">
                                          <p:val>
                                            <p:strVal val="#ppt_y"/>
                                          </p:val>
                                        </p:tav>
                                      </p:tavLst>
                                    </p:anim>
                                  </p:childTnLst>
                                </p:cTn>
                              </p:par>
                              <p:par>
                                <p:cTn id="61" presetID="2" presetClass="entr" presetSubtype="4" fill="hold" grpId="0" nodeType="withEffect">
                                  <p:stCondLst>
                                    <p:cond delay="0"/>
                                  </p:stCondLst>
                                  <p:childTnLst>
                                    <p:set>
                                      <p:cBhvr>
                                        <p:cTn id="62" dur="1" fill="hold">
                                          <p:stCondLst>
                                            <p:cond delay="0"/>
                                          </p:stCondLst>
                                        </p:cTn>
                                        <p:tgtEl>
                                          <p:spTgt spid="23"/>
                                        </p:tgtEl>
                                        <p:attrNameLst>
                                          <p:attrName>style.visibility</p:attrName>
                                        </p:attrNameLst>
                                      </p:cBhvr>
                                      <p:to>
                                        <p:strVal val="visible"/>
                                      </p:to>
                                    </p:set>
                                    <p:anim calcmode="lin" valueType="num">
                                      <p:cBhvr additive="base">
                                        <p:cTn id="63" dur="500" fill="hold"/>
                                        <p:tgtEl>
                                          <p:spTgt spid="23"/>
                                        </p:tgtEl>
                                        <p:attrNameLst>
                                          <p:attrName>ppt_x</p:attrName>
                                        </p:attrNameLst>
                                      </p:cBhvr>
                                      <p:tavLst>
                                        <p:tav tm="0">
                                          <p:val>
                                            <p:strVal val="#ppt_x"/>
                                          </p:val>
                                        </p:tav>
                                        <p:tav tm="100000">
                                          <p:val>
                                            <p:strVal val="#ppt_x"/>
                                          </p:val>
                                        </p:tav>
                                      </p:tavLst>
                                    </p:anim>
                                    <p:anim calcmode="lin" valueType="num">
                                      <p:cBhvr additive="base">
                                        <p:cTn id="64" dur="500" fill="hold"/>
                                        <p:tgtEl>
                                          <p:spTgt spid="23"/>
                                        </p:tgtEl>
                                        <p:attrNameLst>
                                          <p:attrName>ppt_y</p:attrName>
                                        </p:attrNameLst>
                                      </p:cBhvr>
                                      <p:tavLst>
                                        <p:tav tm="0">
                                          <p:val>
                                            <p:strVal val="1+#ppt_h/2"/>
                                          </p:val>
                                        </p:tav>
                                        <p:tav tm="100000">
                                          <p:val>
                                            <p:strVal val="#ppt_y"/>
                                          </p:val>
                                        </p:tav>
                                      </p:tavLst>
                                    </p:anim>
                                  </p:childTnLst>
                                </p:cTn>
                              </p:par>
                              <p:par>
                                <p:cTn id="65" presetID="2" presetClass="entr" presetSubtype="4" fill="hold" grpId="0" nodeType="withEffect">
                                  <p:stCondLst>
                                    <p:cond delay="0"/>
                                  </p:stCondLst>
                                  <p:childTnLst>
                                    <p:set>
                                      <p:cBhvr>
                                        <p:cTn id="66" dur="1" fill="hold">
                                          <p:stCondLst>
                                            <p:cond delay="0"/>
                                          </p:stCondLst>
                                        </p:cTn>
                                        <p:tgtEl>
                                          <p:spTgt spid="24"/>
                                        </p:tgtEl>
                                        <p:attrNameLst>
                                          <p:attrName>style.visibility</p:attrName>
                                        </p:attrNameLst>
                                      </p:cBhvr>
                                      <p:to>
                                        <p:strVal val="visible"/>
                                      </p:to>
                                    </p:set>
                                    <p:anim calcmode="lin" valueType="num">
                                      <p:cBhvr additive="base">
                                        <p:cTn id="67" dur="500" fill="hold"/>
                                        <p:tgtEl>
                                          <p:spTgt spid="24"/>
                                        </p:tgtEl>
                                        <p:attrNameLst>
                                          <p:attrName>ppt_x</p:attrName>
                                        </p:attrNameLst>
                                      </p:cBhvr>
                                      <p:tavLst>
                                        <p:tav tm="0">
                                          <p:val>
                                            <p:strVal val="#ppt_x"/>
                                          </p:val>
                                        </p:tav>
                                        <p:tav tm="100000">
                                          <p:val>
                                            <p:strVal val="#ppt_x"/>
                                          </p:val>
                                        </p:tav>
                                      </p:tavLst>
                                    </p:anim>
                                    <p:anim calcmode="lin" valueType="num">
                                      <p:cBhvr additive="base">
                                        <p:cTn id="68" dur="500" fill="hold"/>
                                        <p:tgtEl>
                                          <p:spTgt spid="24"/>
                                        </p:tgtEl>
                                        <p:attrNameLst>
                                          <p:attrName>ppt_y</p:attrName>
                                        </p:attrNameLst>
                                      </p:cBhvr>
                                      <p:tavLst>
                                        <p:tav tm="0">
                                          <p:val>
                                            <p:strVal val="1+#ppt_h/2"/>
                                          </p:val>
                                        </p:tav>
                                        <p:tav tm="100000">
                                          <p:val>
                                            <p:strVal val="#ppt_y"/>
                                          </p:val>
                                        </p:tav>
                                      </p:tavLst>
                                    </p:anim>
                                  </p:childTnLst>
                                </p:cTn>
                              </p:par>
                              <p:par>
                                <p:cTn id="69" presetID="2" presetClass="entr" presetSubtype="4" fill="hold" grpId="0" nodeType="withEffect">
                                  <p:stCondLst>
                                    <p:cond delay="0"/>
                                  </p:stCondLst>
                                  <p:childTnLst>
                                    <p:set>
                                      <p:cBhvr>
                                        <p:cTn id="70" dur="1" fill="hold">
                                          <p:stCondLst>
                                            <p:cond delay="0"/>
                                          </p:stCondLst>
                                        </p:cTn>
                                        <p:tgtEl>
                                          <p:spTgt spid="25"/>
                                        </p:tgtEl>
                                        <p:attrNameLst>
                                          <p:attrName>style.visibility</p:attrName>
                                        </p:attrNameLst>
                                      </p:cBhvr>
                                      <p:to>
                                        <p:strVal val="visible"/>
                                      </p:to>
                                    </p:set>
                                    <p:anim calcmode="lin" valueType="num">
                                      <p:cBhvr additive="base">
                                        <p:cTn id="71" dur="500" fill="hold"/>
                                        <p:tgtEl>
                                          <p:spTgt spid="25"/>
                                        </p:tgtEl>
                                        <p:attrNameLst>
                                          <p:attrName>ppt_x</p:attrName>
                                        </p:attrNameLst>
                                      </p:cBhvr>
                                      <p:tavLst>
                                        <p:tav tm="0">
                                          <p:val>
                                            <p:strVal val="#ppt_x"/>
                                          </p:val>
                                        </p:tav>
                                        <p:tav tm="100000">
                                          <p:val>
                                            <p:strVal val="#ppt_x"/>
                                          </p:val>
                                        </p:tav>
                                      </p:tavLst>
                                    </p:anim>
                                    <p:anim calcmode="lin" valueType="num">
                                      <p:cBhvr additive="base">
                                        <p:cTn id="72" dur="500" fill="hold"/>
                                        <p:tgtEl>
                                          <p:spTgt spid="25"/>
                                        </p:tgtEl>
                                        <p:attrNameLst>
                                          <p:attrName>ppt_y</p:attrName>
                                        </p:attrNameLst>
                                      </p:cBhvr>
                                      <p:tavLst>
                                        <p:tav tm="0">
                                          <p:val>
                                            <p:strVal val="1+#ppt_h/2"/>
                                          </p:val>
                                        </p:tav>
                                        <p:tav tm="100000">
                                          <p:val>
                                            <p:strVal val="#ppt_y"/>
                                          </p:val>
                                        </p:tav>
                                      </p:tavLst>
                                    </p:anim>
                                  </p:childTnLst>
                                </p:cTn>
                              </p:par>
                              <p:par>
                                <p:cTn id="73" presetID="2" presetClass="entr" presetSubtype="4" fill="hold" grpId="0" nodeType="withEffect">
                                  <p:stCondLst>
                                    <p:cond delay="0"/>
                                  </p:stCondLst>
                                  <p:childTnLst>
                                    <p:set>
                                      <p:cBhvr>
                                        <p:cTn id="74" dur="1" fill="hold">
                                          <p:stCondLst>
                                            <p:cond delay="0"/>
                                          </p:stCondLst>
                                        </p:cTn>
                                        <p:tgtEl>
                                          <p:spTgt spid="26"/>
                                        </p:tgtEl>
                                        <p:attrNameLst>
                                          <p:attrName>style.visibility</p:attrName>
                                        </p:attrNameLst>
                                      </p:cBhvr>
                                      <p:to>
                                        <p:strVal val="visible"/>
                                      </p:to>
                                    </p:set>
                                    <p:anim calcmode="lin" valueType="num">
                                      <p:cBhvr additive="base">
                                        <p:cTn id="75" dur="500" fill="hold"/>
                                        <p:tgtEl>
                                          <p:spTgt spid="26"/>
                                        </p:tgtEl>
                                        <p:attrNameLst>
                                          <p:attrName>ppt_x</p:attrName>
                                        </p:attrNameLst>
                                      </p:cBhvr>
                                      <p:tavLst>
                                        <p:tav tm="0">
                                          <p:val>
                                            <p:strVal val="#ppt_x"/>
                                          </p:val>
                                        </p:tav>
                                        <p:tav tm="100000">
                                          <p:val>
                                            <p:strVal val="#ppt_x"/>
                                          </p:val>
                                        </p:tav>
                                      </p:tavLst>
                                    </p:anim>
                                    <p:anim calcmode="lin" valueType="num">
                                      <p:cBhvr additive="base">
                                        <p:cTn id="76" dur="500" fill="hold"/>
                                        <p:tgtEl>
                                          <p:spTgt spid="26"/>
                                        </p:tgtEl>
                                        <p:attrNameLst>
                                          <p:attrName>ppt_y</p:attrName>
                                        </p:attrNameLst>
                                      </p:cBhvr>
                                      <p:tavLst>
                                        <p:tav tm="0">
                                          <p:val>
                                            <p:strVal val="1+#ppt_h/2"/>
                                          </p:val>
                                        </p:tav>
                                        <p:tav tm="100000">
                                          <p:val>
                                            <p:strVal val="#ppt_y"/>
                                          </p:val>
                                        </p:tav>
                                      </p:tavLst>
                                    </p:anim>
                                  </p:childTnLst>
                                </p:cTn>
                              </p:par>
                              <p:par>
                                <p:cTn id="77" presetID="22" presetClass="entr" presetSubtype="1" fill="hold" grpId="0" nodeType="withEffect">
                                  <p:stCondLst>
                                    <p:cond delay="0"/>
                                  </p:stCondLst>
                                  <p:childTnLst>
                                    <p:set>
                                      <p:cBhvr>
                                        <p:cTn id="78" dur="1" fill="hold">
                                          <p:stCondLst>
                                            <p:cond delay="0"/>
                                          </p:stCondLst>
                                        </p:cTn>
                                        <p:tgtEl>
                                          <p:spTgt spid="37"/>
                                        </p:tgtEl>
                                        <p:attrNameLst>
                                          <p:attrName>style.visibility</p:attrName>
                                        </p:attrNameLst>
                                      </p:cBhvr>
                                      <p:to>
                                        <p:strVal val="visible"/>
                                      </p:to>
                                    </p:set>
                                    <p:animEffect transition="in" filter="wipe(up)">
                                      <p:cBhvr>
                                        <p:cTn id="79" dur="500"/>
                                        <p:tgtEl>
                                          <p:spTgt spid="37"/>
                                        </p:tgtEl>
                                      </p:cBhvr>
                                    </p:animEffect>
                                  </p:childTnLst>
                                </p:cTn>
                              </p:par>
                            </p:childTnLst>
                          </p:cTn>
                        </p:par>
                      </p:childTnLst>
                    </p:cTn>
                  </p:par>
                  <p:par>
                    <p:cTn id="80" fill="hold">
                      <p:stCondLst>
                        <p:cond delay="indefinite"/>
                      </p:stCondLst>
                      <p:childTnLst>
                        <p:par>
                          <p:cTn id="81" fill="hold">
                            <p:stCondLst>
                              <p:cond delay="0"/>
                            </p:stCondLst>
                            <p:childTnLst>
                              <p:par>
                                <p:cTn id="82" presetID="22" presetClass="entr" presetSubtype="1" fill="hold" grpId="0" nodeType="clickEffect">
                                  <p:stCondLst>
                                    <p:cond delay="0"/>
                                  </p:stCondLst>
                                  <p:childTnLst>
                                    <p:set>
                                      <p:cBhvr>
                                        <p:cTn id="83" dur="1" fill="hold">
                                          <p:stCondLst>
                                            <p:cond delay="0"/>
                                          </p:stCondLst>
                                        </p:cTn>
                                        <p:tgtEl>
                                          <p:spTgt spid="38"/>
                                        </p:tgtEl>
                                        <p:attrNameLst>
                                          <p:attrName>style.visibility</p:attrName>
                                        </p:attrNameLst>
                                      </p:cBhvr>
                                      <p:to>
                                        <p:strVal val="visible"/>
                                      </p:to>
                                    </p:set>
                                    <p:animEffect transition="in" filter="wipe(up)">
                                      <p:cBhvr>
                                        <p:cTn id="84"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P spid="19" grpId="0"/>
      <p:bldP spid="20" grpId="0"/>
      <p:bldP spid="23" grpId="0"/>
      <p:bldP spid="24" grpId="0"/>
      <p:bldP spid="25" grpId="0"/>
      <p:bldP spid="26" grpId="0"/>
      <p:bldP spid="37" grpId="0"/>
      <p:bldP spid="3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Groupe 19"/>
          <p:cNvGrpSpPr/>
          <p:nvPr/>
        </p:nvGrpSpPr>
        <p:grpSpPr>
          <a:xfrm>
            <a:off x="0" y="3140968"/>
            <a:ext cx="9144000" cy="2088232"/>
            <a:chOff x="0" y="3140968"/>
            <a:chExt cx="9144000" cy="2088232"/>
          </a:xfrm>
        </p:grpSpPr>
        <p:sp>
          <p:nvSpPr>
            <p:cNvPr id="5" name="Rectangle 4"/>
            <p:cNvSpPr/>
            <p:nvPr/>
          </p:nvSpPr>
          <p:spPr>
            <a:xfrm>
              <a:off x="0" y="3140968"/>
              <a:ext cx="9144000" cy="2088232"/>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Rectangle 5"/>
            <p:cNvSpPr/>
            <p:nvPr/>
          </p:nvSpPr>
          <p:spPr>
            <a:xfrm>
              <a:off x="395536" y="3140968"/>
              <a:ext cx="3456384" cy="2088232"/>
            </a:xfrm>
            <a:prstGeom prst="rect">
              <a:avLst/>
            </a:prstGeom>
            <a:solidFill>
              <a:srgbClr val="00B3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33" name="Image 32"/>
          <p:cNvPicPr/>
          <p:nvPr/>
        </p:nvPicPr>
        <p:blipFill>
          <a:blip cstate="print">
            <a:extLst>
              <a:ext uri="{28A0092B-C50C-407E-A947-70E740481C1C}">
                <a14:useLocalDpi xmlns:a14="http://schemas.microsoft.com/office/drawing/2010/main" val="0"/>
              </a:ext>
            </a:extLst>
          </a:blip>
          <a:stretch>
            <a:fillRect/>
          </a:stretch>
        </p:blipFill>
        <p:spPr>
          <a:xfrm>
            <a:off x="7650353" y="116381"/>
            <a:ext cx="1392308" cy="432048"/>
          </a:xfrm>
          <a:prstGeom prst="rect">
            <a:avLst/>
          </a:prstGeom>
        </p:spPr>
      </p:pic>
      <p:sp>
        <p:nvSpPr>
          <p:cNvPr id="2" name="Espace réservé du numéro de diapositive 1"/>
          <p:cNvSpPr>
            <a:spLocks noGrp="1"/>
          </p:cNvSpPr>
          <p:nvPr>
            <p:ph type="sldNum" sz="quarter" idx="12"/>
          </p:nvPr>
        </p:nvSpPr>
        <p:spPr/>
        <p:txBody>
          <a:bodyPr/>
          <a:lstStyle/>
          <a:p>
            <a:fld id="{A4EA68B9-2A1A-4ACE-A9B8-1DE7D187A9CC}" type="slidenum">
              <a:rPr lang="fr-FR" smtClean="0"/>
              <a:pPr/>
              <a:t>11</a:t>
            </a:fld>
            <a:endParaRPr lang="fr-FR"/>
          </a:p>
        </p:txBody>
      </p:sp>
      <p:sp>
        <p:nvSpPr>
          <p:cNvPr id="25" name="Rectangle à coins arrondis 17"/>
          <p:cNvSpPr/>
          <p:nvPr/>
        </p:nvSpPr>
        <p:spPr>
          <a:xfrm>
            <a:off x="3573355" y="6309320"/>
            <a:ext cx="1620000" cy="426370"/>
          </a:xfrm>
          <a:prstGeom prst="roundRect">
            <a:avLst/>
          </a:prstGeom>
          <a:solidFill>
            <a:srgbClr val="FFFFFF"/>
          </a:solidFill>
          <a:ln>
            <a:solidFill>
              <a:schemeClr val="bg1">
                <a:lumMod val="8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r>
              <a:rPr lang="fr-FR" sz="1000" dirty="0" smtClean="0">
                <a:solidFill>
                  <a:schemeClr val="tx1"/>
                </a:solidFill>
                <a:latin typeface="Museo Sans 500" pitchFamily="50" charset="0"/>
              </a:rPr>
              <a:t>PORTEFEUILLE &amp; DEALFLOW</a:t>
            </a:r>
            <a:endParaRPr lang="fr-FR" sz="1000" dirty="0">
              <a:solidFill>
                <a:schemeClr val="tx1"/>
              </a:solidFill>
              <a:latin typeface="Museo Sans 500" pitchFamily="50" charset="0"/>
            </a:endParaRPr>
          </a:p>
        </p:txBody>
      </p:sp>
      <p:sp>
        <p:nvSpPr>
          <p:cNvPr id="26" name="Rectangle à coins arrondis 17"/>
          <p:cNvSpPr/>
          <p:nvPr/>
        </p:nvSpPr>
        <p:spPr>
          <a:xfrm>
            <a:off x="1835620" y="6309400"/>
            <a:ext cx="1620000" cy="426370"/>
          </a:xfrm>
          <a:prstGeom prst="roundRect">
            <a:avLst/>
          </a:prstGeom>
          <a:solidFill>
            <a:srgbClr val="FFFFFF"/>
          </a:solidFill>
          <a:ln>
            <a:solidFill>
              <a:schemeClr val="bg1">
                <a:lumMod val="8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r>
              <a:rPr lang="fr-FR" sz="1000" dirty="0" smtClean="0">
                <a:solidFill>
                  <a:schemeClr val="tx1"/>
                </a:solidFill>
                <a:latin typeface="Museo Sans 500" pitchFamily="50" charset="0"/>
              </a:rPr>
              <a:t>FONDS D’INVESTISSEMENT</a:t>
            </a:r>
            <a:endParaRPr lang="fr-FR" sz="1000" dirty="0">
              <a:solidFill>
                <a:schemeClr val="tx1"/>
              </a:solidFill>
              <a:latin typeface="Museo Sans 500" pitchFamily="50" charset="0"/>
            </a:endParaRPr>
          </a:p>
        </p:txBody>
      </p:sp>
      <p:sp>
        <p:nvSpPr>
          <p:cNvPr id="27" name="Rectangle à coins arrondis 17"/>
          <p:cNvSpPr/>
          <p:nvPr/>
        </p:nvSpPr>
        <p:spPr>
          <a:xfrm>
            <a:off x="107380" y="6309400"/>
            <a:ext cx="1620000" cy="426370"/>
          </a:xfrm>
          <a:prstGeom prst="roundRect">
            <a:avLst/>
          </a:prstGeom>
          <a:solidFill>
            <a:schemeClr val="accent1">
              <a:lumMod val="20000"/>
              <a:lumOff val="80000"/>
            </a:schemeClr>
          </a:solidFill>
          <a:ln>
            <a:solidFill>
              <a:schemeClr val="bg1">
                <a:lumMod val="8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r>
              <a:rPr lang="fr-FR" sz="1000" dirty="0" smtClean="0">
                <a:solidFill>
                  <a:schemeClr val="tx1"/>
                </a:solidFill>
                <a:latin typeface="Museo Sans 500" pitchFamily="50" charset="0"/>
              </a:rPr>
              <a:t>PRESENTATION</a:t>
            </a:r>
            <a:endParaRPr lang="fr-FR" sz="1000" dirty="0">
              <a:solidFill>
                <a:schemeClr val="tx1"/>
              </a:solidFill>
              <a:latin typeface="Museo Sans 500" pitchFamily="50" charset="0"/>
            </a:endParaRPr>
          </a:p>
        </p:txBody>
      </p:sp>
      <p:sp>
        <p:nvSpPr>
          <p:cNvPr id="13" name="ZoneTexte 12"/>
          <p:cNvSpPr txBox="1"/>
          <p:nvPr/>
        </p:nvSpPr>
        <p:spPr>
          <a:xfrm>
            <a:off x="4070397" y="4293096"/>
            <a:ext cx="4972264" cy="523220"/>
          </a:xfrm>
          <a:prstGeom prst="rect">
            <a:avLst/>
          </a:prstGeom>
          <a:noFill/>
        </p:spPr>
        <p:txBody>
          <a:bodyPr wrap="square" rtlCol="0">
            <a:spAutoFit/>
          </a:bodyPr>
          <a:lstStyle/>
          <a:p>
            <a:pPr algn="r"/>
            <a:r>
              <a:rPr lang="fr-FR" sz="2800" dirty="0" smtClean="0">
                <a:solidFill>
                  <a:schemeClr val="bg1"/>
                </a:solidFill>
                <a:latin typeface="Museo Sans 500" pitchFamily="50" charset="0"/>
              </a:rPr>
              <a:t>Le pôle Financement</a:t>
            </a:r>
            <a:endParaRPr lang="fr-FR" sz="2800" dirty="0">
              <a:solidFill>
                <a:schemeClr val="bg1"/>
              </a:solidFill>
              <a:latin typeface="Museo Sans 500" pitchFamily="50" charset="0"/>
            </a:endParaRPr>
          </a:p>
        </p:txBody>
      </p:sp>
    </p:spTree>
    <p:extLst>
      <p:ext uri="{BB962C8B-B14F-4D97-AF65-F5344CB8AC3E}">
        <p14:creationId xmlns:p14="http://schemas.microsoft.com/office/powerpoint/2010/main" val="736784266"/>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p:nvPr/>
        </p:nvPicPr>
        <p:blipFill>
          <a:blip cstate="print">
            <a:extLst>
              <a:ext uri="{28A0092B-C50C-407E-A947-70E740481C1C}">
                <a14:useLocalDpi xmlns:a14="http://schemas.microsoft.com/office/drawing/2010/main" val="0"/>
              </a:ext>
            </a:extLst>
          </a:blip>
          <a:stretch>
            <a:fillRect/>
          </a:stretch>
        </p:blipFill>
        <p:spPr>
          <a:xfrm>
            <a:off x="7650353" y="116381"/>
            <a:ext cx="1392308" cy="432048"/>
          </a:xfrm>
          <a:prstGeom prst="rect">
            <a:avLst/>
          </a:prstGeom>
        </p:spPr>
      </p:pic>
      <p:grpSp>
        <p:nvGrpSpPr>
          <p:cNvPr id="5" name="Groupe 4"/>
          <p:cNvGrpSpPr/>
          <p:nvPr/>
        </p:nvGrpSpPr>
        <p:grpSpPr>
          <a:xfrm>
            <a:off x="511174" y="548680"/>
            <a:ext cx="8093274" cy="369332"/>
            <a:chOff x="511174" y="827420"/>
            <a:chExt cx="8093274" cy="369332"/>
          </a:xfrm>
        </p:grpSpPr>
        <p:cxnSp>
          <p:nvCxnSpPr>
            <p:cNvPr id="6" name="Straight Connector 3"/>
            <p:cNvCxnSpPr/>
            <p:nvPr/>
          </p:nvCxnSpPr>
          <p:spPr>
            <a:xfrm>
              <a:off x="511174" y="1052736"/>
              <a:ext cx="226062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3"/>
            <p:cNvCxnSpPr/>
            <p:nvPr/>
          </p:nvCxnSpPr>
          <p:spPr>
            <a:xfrm>
              <a:off x="6343822" y="1052736"/>
              <a:ext cx="226062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ZoneTexte 7"/>
            <p:cNvSpPr txBox="1"/>
            <p:nvPr/>
          </p:nvSpPr>
          <p:spPr>
            <a:xfrm>
              <a:off x="2915816" y="827420"/>
              <a:ext cx="3240360" cy="369332"/>
            </a:xfrm>
            <a:prstGeom prst="rect">
              <a:avLst/>
            </a:prstGeom>
            <a:noFill/>
          </p:spPr>
          <p:txBody>
            <a:bodyPr wrap="square" rtlCol="0">
              <a:spAutoFit/>
            </a:bodyPr>
            <a:lstStyle/>
            <a:p>
              <a:pPr algn="ctr"/>
              <a:r>
                <a:rPr lang="fr-FR" dirty="0">
                  <a:latin typeface="Museo Sans 500" pitchFamily="50" charset="0"/>
                </a:rPr>
                <a:t>L’activité de financement</a:t>
              </a:r>
            </a:p>
          </p:txBody>
        </p:sp>
      </p:grpSp>
      <p:pic>
        <p:nvPicPr>
          <p:cNvPr id="59" name="Picture 21"/>
          <p:cNvPicPr>
            <a:picLocks noChangeAspect="1"/>
          </p:cNvPicPr>
          <p:nvPr/>
        </p:nvPicPr>
        <p:blipFill>
          <a:blip cstate="print">
            <a:extLst>
              <a:ext uri="{28A0092B-C50C-407E-A947-70E740481C1C}">
                <a14:useLocalDpi xmlns:a14="http://schemas.microsoft.com/office/drawing/2010/main" val="0"/>
              </a:ext>
            </a:extLst>
          </a:blip>
          <a:stretch>
            <a:fillRect/>
          </a:stretch>
        </p:blipFill>
        <p:spPr>
          <a:xfrm>
            <a:off x="7251177" y="2866752"/>
            <a:ext cx="535160" cy="535160"/>
          </a:xfrm>
          <a:prstGeom prst="rect">
            <a:avLst/>
          </a:prstGeom>
        </p:spPr>
      </p:pic>
      <p:sp>
        <p:nvSpPr>
          <p:cNvPr id="2" name="Espace réservé du numéro de diapositive 1"/>
          <p:cNvSpPr>
            <a:spLocks noGrp="1"/>
          </p:cNvSpPr>
          <p:nvPr>
            <p:ph type="sldNum" sz="quarter" idx="12"/>
          </p:nvPr>
        </p:nvSpPr>
        <p:spPr/>
        <p:txBody>
          <a:bodyPr/>
          <a:lstStyle/>
          <a:p>
            <a:fld id="{A4EA68B9-2A1A-4ACE-A9B8-1DE7D187A9CC}" type="slidenum">
              <a:rPr lang="fr-FR" smtClean="0"/>
              <a:pPr/>
              <a:t>12</a:t>
            </a:fld>
            <a:endParaRPr lang="fr-FR"/>
          </a:p>
        </p:txBody>
      </p:sp>
      <p:sp>
        <p:nvSpPr>
          <p:cNvPr id="85" name="ZoneTexte 1"/>
          <p:cNvSpPr txBox="1"/>
          <p:nvPr/>
        </p:nvSpPr>
        <p:spPr>
          <a:xfrm>
            <a:off x="467430" y="1035279"/>
            <a:ext cx="8137018" cy="738664"/>
          </a:xfrm>
          <a:prstGeom prst="rect">
            <a:avLst/>
          </a:prstGeom>
          <a:noFill/>
        </p:spPr>
        <p:txBody>
          <a:bodyPr wrap="square" rtlCol="0">
            <a:spAutoFit/>
          </a:bodyPr>
          <a:lstStyle/>
          <a:p>
            <a:pPr algn="ctr"/>
            <a:r>
              <a:rPr lang="fr-FR" sz="1400" b="1" dirty="0" smtClean="0">
                <a:latin typeface="Museo Sans 500" pitchFamily="50" charset="0"/>
              </a:rPr>
              <a:t>Le </a:t>
            </a:r>
            <a:r>
              <a:rPr lang="fr-FR" sz="1400" b="1" dirty="0">
                <a:latin typeface="Museo Sans 500" pitchFamily="50" charset="0"/>
              </a:rPr>
              <a:t>Comptoir de l’Innovation apporte des financements en fonds propres aux entreprises </a:t>
            </a:r>
            <a:r>
              <a:rPr lang="fr-FR" sz="1400" b="1" dirty="0" smtClean="0">
                <a:latin typeface="Museo Sans 500" pitchFamily="50" charset="0"/>
              </a:rPr>
              <a:t>des économies de demain, porteuses d’un impact social et environnemental positif</a:t>
            </a:r>
            <a:endParaRPr lang="fr-FR" sz="1400" b="1" dirty="0">
              <a:latin typeface="Museo Sans 500" pitchFamily="50" charset="0"/>
            </a:endParaRPr>
          </a:p>
          <a:p>
            <a:endParaRPr lang="fr-FR" sz="1400" dirty="0">
              <a:latin typeface="Museo Sans 500" pitchFamily="50" charset="0"/>
            </a:endParaRPr>
          </a:p>
        </p:txBody>
      </p:sp>
      <p:sp>
        <p:nvSpPr>
          <p:cNvPr id="27" name="Rectangle à coins arrondis 17"/>
          <p:cNvSpPr/>
          <p:nvPr/>
        </p:nvSpPr>
        <p:spPr>
          <a:xfrm>
            <a:off x="3573355" y="6309320"/>
            <a:ext cx="1620000" cy="426370"/>
          </a:xfrm>
          <a:prstGeom prst="roundRect">
            <a:avLst/>
          </a:prstGeom>
          <a:solidFill>
            <a:srgbClr val="FFFFFF"/>
          </a:solidFill>
          <a:ln>
            <a:solidFill>
              <a:schemeClr val="bg1">
                <a:lumMod val="8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r>
              <a:rPr lang="fr-FR" sz="1000" dirty="0" smtClean="0">
                <a:solidFill>
                  <a:schemeClr val="tx1"/>
                </a:solidFill>
                <a:latin typeface="Museo Sans 500" pitchFamily="50" charset="0"/>
              </a:rPr>
              <a:t>PORTEFEUILLE &amp; DEALFLOW</a:t>
            </a:r>
            <a:endParaRPr lang="fr-FR" sz="1000" dirty="0">
              <a:solidFill>
                <a:schemeClr val="tx1"/>
              </a:solidFill>
              <a:latin typeface="Museo Sans 500" pitchFamily="50" charset="0"/>
            </a:endParaRPr>
          </a:p>
        </p:txBody>
      </p:sp>
      <p:sp>
        <p:nvSpPr>
          <p:cNvPr id="28" name="Rectangle à coins arrondis 17"/>
          <p:cNvSpPr/>
          <p:nvPr/>
        </p:nvSpPr>
        <p:spPr>
          <a:xfrm>
            <a:off x="1835620" y="6309400"/>
            <a:ext cx="1620000" cy="426370"/>
          </a:xfrm>
          <a:prstGeom prst="roundRect">
            <a:avLst/>
          </a:prstGeom>
          <a:solidFill>
            <a:srgbClr val="FFFFFF"/>
          </a:solidFill>
          <a:ln>
            <a:solidFill>
              <a:schemeClr val="bg1">
                <a:lumMod val="8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r>
              <a:rPr lang="fr-FR" sz="1000" dirty="0" smtClean="0">
                <a:solidFill>
                  <a:schemeClr val="tx1"/>
                </a:solidFill>
                <a:latin typeface="Museo Sans 500" pitchFamily="50" charset="0"/>
              </a:rPr>
              <a:t>FONDS D’INVESTISSEMENT</a:t>
            </a:r>
            <a:endParaRPr lang="fr-FR" sz="1000" dirty="0">
              <a:solidFill>
                <a:schemeClr val="tx1"/>
              </a:solidFill>
              <a:latin typeface="Museo Sans 500" pitchFamily="50" charset="0"/>
            </a:endParaRPr>
          </a:p>
        </p:txBody>
      </p:sp>
      <p:sp>
        <p:nvSpPr>
          <p:cNvPr id="29" name="Rectangle à coins arrondis 17"/>
          <p:cNvSpPr/>
          <p:nvPr/>
        </p:nvSpPr>
        <p:spPr>
          <a:xfrm>
            <a:off x="107380" y="6309400"/>
            <a:ext cx="1620000" cy="426370"/>
          </a:xfrm>
          <a:prstGeom prst="roundRect">
            <a:avLst/>
          </a:prstGeom>
          <a:solidFill>
            <a:schemeClr val="accent1">
              <a:lumMod val="20000"/>
              <a:lumOff val="80000"/>
            </a:schemeClr>
          </a:solidFill>
          <a:ln>
            <a:solidFill>
              <a:schemeClr val="bg1">
                <a:lumMod val="8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r>
              <a:rPr lang="fr-FR" sz="1000" dirty="0" smtClean="0">
                <a:solidFill>
                  <a:schemeClr val="tx1"/>
                </a:solidFill>
                <a:latin typeface="Museo Sans 500" pitchFamily="50" charset="0"/>
              </a:rPr>
              <a:t>PRESENTATION</a:t>
            </a:r>
            <a:endParaRPr lang="fr-FR" sz="1000" dirty="0">
              <a:solidFill>
                <a:schemeClr val="tx1"/>
              </a:solidFill>
              <a:latin typeface="Museo Sans 500" pitchFamily="50" charset="0"/>
            </a:endParaRPr>
          </a:p>
        </p:txBody>
      </p:sp>
      <p:grpSp>
        <p:nvGrpSpPr>
          <p:cNvPr id="14" name="Groupe 13"/>
          <p:cNvGrpSpPr/>
          <p:nvPr/>
        </p:nvGrpSpPr>
        <p:grpSpPr>
          <a:xfrm>
            <a:off x="5912936" y="1670973"/>
            <a:ext cx="1561199" cy="1561199"/>
            <a:chOff x="4334687" y="4892137"/>
            <a:chExt cx="1561199" cy="1561199"/>
          </a:xfrm>
        </p:grpSpPr>
        <p:sp>
          <p:nvSpPr>
            <p:cNvPr id="15" name="Flowchart: Connector 11"/>
            <p:cNvSpPr/>
            <p:nvPr/>
          </p:nvSpPr>
          <p:spPr>
            <a:xfrm>
              <a:off x="4443104" y="5000553"/>
              <a:ext cx="1344367" cy="1344367"/>
            </a:xfrm>
            <a:prstGeom prst="flowChartConnector">
              <a:avLst/>
            </a:prstGeom>
            <a:solidFill>
              <a:schemeClr val="bg1">
                <a:lumMod val="95000"/>
              </a:scheme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IN" sz="1200" b="0" i="0" u="none" strike="noStrike" kern="0" cap="none" spc="0" normalizeH="0" baseline="0" noProof="0" smtClean="0">
                <a:ln>
                  <a:noFill/>
                </a:ln>
                <a:solidFill>
                  <a:srgbClr val="959595"/>
                </a:solidFill>
                <a:effectLst/>
                <a:uLnTx/>
                <a:uFillTx/>
                <a:latin typeface="Calibri"/>
                <a:ea typeface="+mn-ea"/>
                <a:cs typeface="+mn-cs"/>
              </a:endParaRPr>
            </a:p>
          </p:txBody>
        </p:sp>
        <p:sp>
          <p:nvSpPr>
            <p:cNvPr id="16" name="Flowchart: Connector 12"/>
            <p:cNvSpPr/>
            <p:nvPr/>
          </p:nvSpPr>
          <p:spPr>
            <a:xfrm>
              <a:off x="4334687" y="4892137"/>
              <a:ext cx="1561199" cy="1561199"/>
            </a:xfrm>
            <a:prstGeom prst="flowChartConnector">
              <a:avLst/>
            </a:prstGeom>
            <a:noFill/>
            <a:ln w="19050" cap="flat" cmpd="sng" algn="ctr">
              <a:solidFill>
                <a:srgbClr val="959595">
                  <a:lumMod val="40000"/>
                  <a:lumOff val="60000"/>
                </a:srgbClr>
              </a:solidFill>
              <a:prstDash val="sys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IN" sz="1200" b="0" i="0" u="none" strike="noStrike" kern="0" cap="none" spc="0" normalizeH="0" baseline="0" noProof="0" smtClean="0">
                <a:ln>
                  <a:noFill/>
                </a:ln>
                <a:solidFill>
                  <a:srgbClr val="959595"/>
                </a:solidFill>
                <a:effectLst/>
                <a:uLnTx/>
                <a:uFillTx/>
                <a:latin typeface="Calibri"/>
                <a:ea typeface="+mn-ea"/>
                <a:cs typeface="+mn-cs"/>
              </a:endParaRPr>
            </a:p>
          </p:txBody>
        </p:sp>
        <p:sp>
          <p:nvSpPr>
            <p:cNvPr id="17" name="Rectangle 16"/>
            <p:cNvSpPr/>
            <p:nvPr/>
          </p:nvSpPr>
          <p:spPr>
            <a:xfrm>
              <a:off x="4443104" y="5312966"/>
              <a:ext cx="1263109" cy="584775"/>
            </a:xfrm>
            <a:prstGeom prst="rect">
              <a:avLst/>
            </a:prstGeom>
          </p:spPr>
          <p:txBody>
            <a:bodyPr wrap="square">
              <a:spAutoFit/>
            </a:bodyPr>
            <a:lstStyle/>
            <a:p>
              <a:pPr algn="ctr"/>
              <a:r>
                <a:rPr lang="en-IN" sz="1600" dirty="0" err="1" smtClean="0">
                  <a:solidFill>
                    <a:schemeClr val="bg1">
                      <a:lumMod val="50000"/>
                    </a:schemeClr>
                  </a:solidFill>
                  <a:latin typeface="Museo Sans 500" pitchFamily="50" charset="0"/>
                </a:rPr>
                <a:t>Economie</a:t>
              </a:r>
              <a:r>
                <a:rPr lang="en-IN" sz="1600" dirty="0" smtClean="0">
                  <a:solidFill>
                    <a:schemeClr val="bg1">
                      <a:lumMod val="50000"/>
                    </a:schemeClr>
                  </a:solidFill>
                  <a:latin typeface="Museo Sans 500" pitchFamily="50" charset="0"/>
                </a:rPr>
                <a:t> </a:t>
              </a:r>
              <a:r>
                <a:rPr lang="en-IN" sz="1600" dirty="0" err="1" smtClean="0">
                  <a:solidFill>
                    <a:schemeClr val="bg1">
                      <a:lumMod val="50000"/>
                    </a:schemeClr>
                  </a:solidFill>
                  <a:latin typeface="Museo Sans 500" pitchFamily="50" charset="0"/>
                </a:rPr>
                <a:t>circulaire</a:t>
              </a:r>
              <a:endParaRPr lang="en-IN" sz="1200" dirty="0">
                <a:solidFill>
                  <a:schemeClr val="bg1">
                    <a:lumMod val="50000"/>
                  </a:schemeClr>
                </a:solidFill>
                <a:latin typeface="Museo Sans 500" pitchFamily="50" charset="0"/>
              </a:endParaRPr>
            </a:p>
          </p:txBody>
        </p:sp>
      </p:grpSp>
      <p:sp>
        <p:nvSpPr>
          <p:cNvPr id="18" name="Flowchart: Connector 22"/>
          <p:cNvSpPr/>
          <p:nvPr/>
        </p:nvSpPr>
        <p:spPr>
          <a:xfrm>
            <a:off x="5137644" y="3232172"/>
            <a:ext cx="741110" cy="741110"/>
          </a:xfrm>
          <a:prstGeom prst="flowChartConnector">
            <a:avLst/>
          </a:prstGeom>
          <a:solidFill>
            <a:srgbClr val="434F5A">
              <a:lumMod val="20000"/>
              <a:lumOff val="80000"/>
              <a:alpha val="4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IN" sz="1350" b="0" i="0" u="none" strike="noStrike" kern="0" cap="none" spc="0" normalizeH="0" baseline="0" noProof="0" smtClean="0">
              <a:ln>
                <a:noFill/>
              </a:ln>
              <a:solidFill>
                <a:srgbClr val="959595"/>
              </a:solidFill>
              <a:effectLst/>
              <a:uLnTx/>
              <a:uFillTx/>
              <a:latin typeface="Calibri"/>
              <a:ea typeface="+mn-ea"/>
              <a:cs typeface="+mn-cs"/>
            </a:endParaRPr>
          </a:p>
        </p:txBody>
      </p:sp>
      <p:sp>
        <p:nvSpPr>
          <p:cNvPr id="19" name="Flowchart: Connector 25"/>
          <p:cNvSpPr/>
          <p:nvPr/>
        </p:nvSpPr>
        <p:spPr>
          <a:xfrm>
            <a:off x="7811003" y="2346559"/>
            <a:ext cx="790618" cy="734212"/>
          </a:xfrm>
          <a:prstGeom prst="flowChartConnector">
            <a:avLst/>
          </a:prstGeom>
          <a:solidFill>
            <a:srgbClr val="00B3FE">
              <a:alpha val="4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IN" sz="1350" b="0" i="0" u="none" strike="noStrike" kern="0" cap="none" spc="0" normalizeH="0" baseline="0" noProof="0" smtClean="0">
              <a:ln>
                <a:noFill/>
              </a:ln>
              <a:solidFill>
                <a:srgbClr val="959595"/>
              </a:solidFill>
              <a:effectLst/>
              <a:uLnTx/>
              <a:uFillTx/>
              <a:latin typeface="Calibri"/>
              <a:ea typeface="+mn-ea"/>
              <a:cs typeface="+mn-cs"/>
            </a:endParaRPr>
          </a:p>
        </p:txBody>
      </p:sp>
      <p:grpSp>
        <p:nvGrpSpPr>
          <p:cNvPr id="20" name="Groupe 19"/>
          <p:cNvGrpSpPr/>
          <p:nvPr/>
        </p:nvGrpSpPr>
        <p:grpSpPr>
          <a:xfrm>
            <a:off x="2879908" y="1857377"/>
            <a:ext cx="2016281" cy="2018750"/>
            <a:chOff x="5934909" y="4331740"/>
            <a:chExt cx="1465727" cy="1465727"/>
          </a:xfrm>
        </p:grpSpPr>
        <p:sp>
          <p:nvSpPr>
            <p:cNvPr id="21" name="Flowchart: Connector 8"/>
            <p:cNvSpPr/>
            <p:nvPr/>
          </p:nvSpPr>
          <p:spPr>
            <a:xfrm>
              <a:off x="6049058" y="4442583"/>
              <a:ext cx="1237432" cy="1237432"/>
            </a:xfrm>
            <a:prstGeom prst="flowChartConnector">
              <a:avLst/>
            </a:prstGeom>
            <a:solidFill>
              <a:srgbClr val="25A2FE"/>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IN" sz="1350" b="0" i="0" u="none" strike="noStrike" kern="0" cap="none" spc="0" normalizeH="0" baseline="0" noProof="0" smtClean="0">
                <a:ln>
                  <a:noFill/>
                </a:ln>
                <a:solidFill>
                  <a:srgbClr val="959595"/>
                </a:solidFill>
                <a:effectLst/>
                <a:uLnTx/>
                <a:uFillTx/>
                <a:latin typeface="Calibri"/>
                <a:ea typeface="+mn-ea"/>
                <a:cs typeface="+mn-cs"/>
              </a:endParaRPr>
            </a:p>
          </p:txBody>
        </p:sp>
        <p:sp>
          <p:nvSpPr>
            <p:cNvPr id="22" name="Rectangle 21"/>
            <p:cNvSpPr/>
            <p:nvPr/>
          </p:nvSpPr>
          <p:spPr>
            <a:xfrm>
              <a:off x="5953544" y="4784291"/>
              <a:ext cx="1405705" cy="603351"/>
            </a:xfrm>
            <a:prstGeom prst="rect">
              <a:avLst/>
            </a:prstGeom>
          </p:spPr>
          <p:txBody>
            <a:bodyPr wrap="square">
              <a:spAutoFit/>
            </a:bodyPr>
            <a:lstStyle/>
            <a:p>
              <a:pPr algn="ctr"/>
              <a:r>
                <a:rPr lang="en-IN" sz="1600" dirty="0" err="1" smtClean="0">
                  <a:solidFill>
                    <a:prstClr val="white"/>
                  </a:solidFill>
                  <a:latin typeface="Museo Sans 500" pitchFamily="50" charset="0"/>
                </a:rPr>
                <a:t>Economie</a:t>
              </a:r>
              <a:r>
                <a:rPr lang="en-IN" sz="1600" dirty="0" smtClean="0">
                  <a:solidFill>
                    <a:prstClr val="white"/>
                  </a:solidFill>
                  <a:latin typeface="Museo Sans 500" pitchFamily="50" charset="0"/>
                </a:rPr>
                <a:t> collaborative et </a:t>
              </a:r>
              <a:r>
                <a:rPr lang="en-IN" sz="1600" dirty="0" err="1" smtClean="0">
                  <a:solidFill>
                    <a:prstClr val="white"/>
                  </a:solidFill>
                  <a:latin typeface="Museo Sans 500" pitchFamily="50" charset="0"/>
                </a:rPr>
                <a:t>digitale</a:t>
              </a:r>
              <a:endParaRPr lang="en-IN" sz="2000" dirty="0">
                <a:solidFill>
                  <a:prstClr val="white"/>
                </a:solidFill>
                <a:latin typeface="Museo Sans 500" pitchFamily="50" charset="0"/>
              </a:endParaRPr>
            </a:p>
          </p:txBody>
        </p:sp>
        <p:sp>
          <p:nvSpPr>
            <p:cNvPr id="23" name="Flowchart: Connector 28"/>
            <p:cNvSpPr/>
            <p:nvPr/>
          </p:nvSpPr>
          <p:spPr>
            <a:xfrm>
              <a:off x="5934909" y="4331740"/>
              <a:ext cx="1465727" cy="1465727"/>
            </a:xfrm>
            <a:prstGeom prst="flowChartConnector">
              <a:avLst/>
            </a:prstGeom>
            <a:noFill/>
            <a:ln w="19050" cap="flat" cmpd="sng" algn="ctr">
              <a:solidFill>
                <a:srgbClr val="959595">
                  <a:lumMod val="40000"/>
                  <a:lumOff val="60000"/>
                </a:srgbClr>
              </a:solidFill>
              <a:prstDash val="sys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IN" sz="1350" b="0" i="0" u="none" strike="noStrike" kern="0" cap="none" spc="0" normalizeH="0" baseline="0" noProof="0" smtClean="0">
                <a:ln>
                  <a:noFill/>
                </a:ln>
                <a:solidFill>
                  <a:srgbClr val="959595"/>
                </a:solidFill>
                <a:effectLst/>
                <a:uLnTx/>
                <a:uFillTx/>
                <a:latin typeface="Calibri"/>
                <a:ea typeface="+mn-ea"/>
                <a:cs typeface="+mn-cs"/>
              </a:endParaRPr>
            </a:p>
          </p:txBody>
        </p:sp>
      </p:grpSp>
      <p:grpSp>
        <p:nvGrpSpPr>
          <p:cNvPr id="24" name="Groupe 23"/>
          <p:cNvGrpSpPr/>
          <p:nvPr/>
        </p:nvGrpSpPr>
        <p:grpSpPr>
          <a:xfrm>
            <a:off x="6000517" y="3833846"/>
            <a:ext cx="2501319" cy="2294826"/>
            <a:chOff x="6840244" y="2277981"/>
            <a:chExt cx="1808154" cy="1571763"/>
          </a:xfrm>
        </p:grpSpPr>
        <p:grpSp>
          <p:nvGrpSpPr>
            <p:cNvPr id="25" name="Groupe 24"/>
            <p:cNvGrpSpPr/>
            <p:nvPr/>
          </p:nvGrpSpPr>
          <p:grpSpPr>
            <a:xfrm>
              <a:off x="6864509" y="2277981"/>
              <a:ext cx="1739939" cy="1571763"/>
              <a:chOff x="1515888" y="3629200"/>
              <a:chExt cx="2178153" cy="2084980"/>
            </a:xfrm>
          </p:grpSpPr>
          <p:sp>
            <p:nvSpPr>
              <p:cNvPr id="30" name="Flowchart: Connector 4"/>
              <p:cNvSpPr/>
              <p:nvPr/>
            </p:nvSpPr>
            <p:spPr>
              <a:xfrm>
                <a:off x="1683534" y="3761647"/>
                <a:ext cx="1879264" cy="1843787"/>
              </a:xfrm>
              <a:prstGeom prst="flowChartConnector">
                <a:avLst/>
              </a:prstGeom>
              <a:solidFill>
                <a:schemeClr val="bg1">
                  <a:lumMod val="50000"/>
                </a:scheme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IN" sz="1100" b="0" i="0" u="none" strike="noStrike" kern="0" cap="none" spc="0" normalizeH="0" baseline="0" noProof="0" smtClean="0">
                  <a:ln>
                    <a:noFill/>
                  </a:ln>
                  <a:solidFill>
                    <a:srgbClr val="959595"/>
                  </a:solidFill>
                  <a:effectLst/>
                  <a:uLnTx/>
                  <a:uFillTx/>
                  <a:latin typeface="Calibri"/>
                  <a:ea typeface="+mn-ea"/>
                  <a:cs typeface="+mn-cs"/>
                </a:endParaRPr>
              </a:p>
            </p:txBody>
          </p:sp>
          <p:sp>
            <p:nvSpPr>
              <p:cNvPr id="31" name="Flowchart: Connector 5"/>
              <p:cNvSpPr/>
              <p:nvPr/>
            </p:nvSpPr>
            <p:spPr>
              <a:xfrm>
                <a:off x="1515888" y="3629200"/>
                <a:ext cx="2178153" cy="2084980"/>
              </a:xfrm>
              <a:prstGeom prst="flowChartConnector">
                <a:avLst/>
              </a:prstGeom>
              <a:noFill/>
              <a:ln w="19050" cap="flat" cmpd="sng" algn="ctr">
                <a:solidFill>
                  <a:srgbClr val="959595">
                    <a:lumMod val="40000"/>
                    <a:lumOff val="60000"/>
                  </a:srgbClr>
                </a:solidFill>
                <a:prstDash val="sys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IN" sz="1100" b="0" i="0" u="none" strike="noStrike" kern="0" cap="none" spc="0" normalizeH="0" baseline="0" noProof="0" smtClean="0">
                  <a:ln>
                    <a:noFill/>
                  </a:ln>
                  <a:solidFill>
                    <a:srgbClr val="959595"/>
                  </a:solidFill>
                  <a:effectLst/>
                  <a:uLnTx/>
                  <a:uFillTx/>
                  <a:latin typeface="Calibri"/>
                  <a:ea typeface="+mn-ea"/>
                  <a:cs typeface="+mn-cs"/>
                </a:endParaRPr>
              </a:p>
            </p:txBody>
          </p:sp>
        </p:grpSp>
        <p:sp>
          <p:nvSpPr>
            <p:cNvPr id="26" name="ZoneTexte 25"/>
            <p:cNvSpPr txBox="1"/>
            <p:nvPr/>
          </p:nvSpPr>
          <p:spPr>
            <a:xfrm>
              <a:off x="6840244" y="2923473"/>
              <a:ext cx="1808154" cy="569163"/>
            </a:xfrm>
            <a:prstGeom prst="rect">
              <a:avLst/>
            </a:prstGeom>
            <a:noFill/>
          </p:spPr>
          <p:txBody>
            <a:bodyPr wrap="square" rtlCol="0">
              <a:spAutoFit/>
            </a:bodyPr>
            <a:lstStyle/>
            <a:p>
              <a:pPr algn="ctr"/>
              <a:r>
                <a:rPr lang="fr-FR" sz="1600" dirty="0" smtClean="0">
                  <a:solidFill>
                    <a:schemeClr val="bg1"/>
                  </a:solidFill>
                  <a:latin typeface="Museo Sans 500" pitchFamily="50" charset="0"/>
                </a:rPr>
                <a:t>Entreprises </a:t>
              </a:r>
            </a:p>
            <a:p>
              <a:pPr algn="ctr"/>
              <a:r>
                <a:rPr lang="fr-FR" sz="1600" dirty="0" smtClean="0">
                  <a:solidFill>
                    <a:schemeClr val="bg1"/>
                  </a:solidFill>
                  <a:latin typeface="Museo Sans 500" pitchFamily="50" charset="0"/>
                </a:rPr>
                <a:t>Sociales et </a:t>
              </a:r>
              <a:r>
                <a:rPr lang="fr-FR" sz="1600" dirty="0" err="1" smtClean="0">
                  <a:solidFill>
                    <a:schemeClr val="bg1"/>
                  </a:solidFill>
                  <a:latin typeface="Museo Sans 500" pitchFamily="50" charset="0"/>
                </a:rPr>
                <a:t>spolidaires</a:t>
              </a:r>
              <a:r>
                <a:rPr lang="fr-FR" sz="1600" dirty="0" smtClean="0">
                  <a:solidFill>
                    <a:schemeClr val="bg1"/>
                  </a:solidFill>
                  <a:latin typeface="Museo Sans 500" pitchFamily="50" charset="0"/>
                </a:rPr>
                <a:t> </a:t>
              </a:r>
              <a:endParaRPr lang="fr-FR" sz="1050" dirty="0">
                <a:solidFill>
                  <a:schemeClr val="bg1"/>
                </a:solidFill>
                <a:latin typeface="Museo Sans 500" pitchFamily="50" charset="0"/>
              </a:endParaRPr>
            </a:p>
          </p:txBody>
        </p:sp>
      </p:grpSp>
      <p:sp>
        <p:nvSpPr>
          <p:cNvPr id="32" name="Flèche droite 31"/>
          <p:cNvSpPr/>
          <p:nvPr/>
        </p:nvSpPr>
        <p:spPr>
          <a:xfrm>
            <a:off x="0" y="4075373"/>
            <a:ext cx="4900597" cy="495981"/>
          </a:xfrm>
          <a:prstGeom prst="rightArrow">
            <a:avLst/>
          </a:prstGeom>
          <a:solidFill>
            <a:srgbClr val="25A2FE"/>
          </a:solidFill>
          <a:ln>
            <a:solidFill>
              <a:srgbClr val="25A2F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fr-FR" sz="1400" dirty="0">
                <a:solidFill>
                  <a:srgbClr val="FFFFFF"/>
                </a:solidFill>
                <a:latin typeface="Museo sans 500"/>
                <a:ea typeface="Microsoft YaHei" pitchFamily="34" charset="-122"/>
                <a:cs typeface="Museo sans 500"/>
              </a:rPr>
              <a:t>Offrir des ressources sur le long </a:t>
            </a:r>
            <a:r>
              <a:rPr lang="fr-FR" sz="1400" dirty="0" smtClean="0">
                <a:solidFill>
                  <a:srgbClr val="FFFFFF"/>
                </a:solidFill>
                <a:latin typeface="Museo sans 500"/>
                <a:ea typeface="Microsoft YaHei" pitchFamily="34" charset="-122"/>
                <a:cs typeface="Museo sans 500"/>
              </a:rPr>
              <a:t>terme</a:t>
            </a:r>
            <a:endParaRPr lang="fr-FR" sz="1400" dirty="0">
              <a:solidFill>
                <a:srgbClr val="FFFFFF"/>
              </a:solidFill>
              <a:latin typeface="Museo sans 500"/>
              <a:ea typeface="Microsoft YaHei" pitchFamily="34" charset="-122"/>
              <a:cs typeface="Museo sans 500"/>
            </a:endParaRPr>
          </a:p>
        </p:txBody>
      </p:sp>
      <p:sp>
        <p:nvSpPr>
          <p:cNvPr id="33" name="Flèche droite 32"/>
          <p:cNvSpPr/>
          <p:nvPr/>
        </p:nvSpPr>
        <p:spPr>
          <a:xfrm>
            <a:off x="-4408" y="4733269"/>
            <a:ext cx="4900597" cy="495981"/>
          </a:xfrm>
          <a:prstGeom prst="rightArrow">
            <a:avLst/>
          </a:prstGeom>
          <a:solidFill>
            <a:srgbClr val="25A2FE"/>
          </a:solidFill>
          <a:ln>
            <a:solidFill>
              <a:srgbClr val="25A2F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fr-FR" sz="1400" dirty="0">
                <a:solidFill>
                  <a:srgbClr val="FFFFFF"/>
                </a:solidFill>
                <a:latin typeface="Museo sans 500"/>
                <a:ea typeface="Microsoft YaHei" pitchFamily="34" charset="-122"/>
                <a:cs typeface="Museo sans 500"/>
              </a:rPr>
              <a:t>Proposer un accompagnement </a:t>
            </a:r>
            <a:r>
              <a:rPr lang="fr-FR" sz="1400" dirty="0" smtClean="0">
                <a:solidFill>
                  <a:srgbClr val="FFFFFF"/>
                </a:solidFill>
                <a:latin typeface="Museo sans 500"/>
                <a:ea typeface="Microsoft YaHei" pitchFamily="34" charset="-122"/>
                <a:cs typeface="Museo sans 500"/>
              </a:rPr>
              <a:t>stratégique</a:t>
            </a:r>
            <a:endParaRPr lang="fr-FR" sz="1400" dirty="0">
              <a:solidFill>
                <a:srgbClr val="FFFFFF"/>
              </a:solidFill>
              <a:latin typeface="Museo sans 500"/>
              <a:ea typeface="Microsoft YaHei" pitchFamily="34" charset="-122"/>
              <a:cs typeface="Museo sans 500"/>
            </a:endParaRPr>
          </a:p>
        </p:txBody>
      </p:sp>
      <p:sp>
        <p:nvSpPr>
          <p:cNvPr id="34" name="Flèche droite 33"/>
          <p:cNvSpPr/>
          <p:nvPr/>
        </p:nvSpPr>
        <p:spPr>
          <a:xfrm>
            <a:off x="-40302" y="5453369"/>
            <a:ext cx="4971869" cy="495981"/>
          </a:xfrm>
          <a:prstGeom prst="rightArrow">
            <a:avLst/>
          </a:prstGeom>
          <a:solidFill>
            <a:srgbClr val="25A2FE"/>
          </a:solidFill>
          <a:ln>
            <a:solidFill>
              <a:srgbClr val="25A2F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fr-FR" sz="1200" dirty="0">
                <a:solidFill>
                  <a:srgbClr val="FFFFFF"/>
                </a:solidFill>
                <a:latin typeface="Museo sans 500"/>
                <a:ea typeface="Microsoft YaHei" pitchFamily="34" charset="-122"/>
                <a:cs typeface="Museo sans 500"/>
              </a:rPr>
              <a:t>Faire émerger des modèles </a:t>
            </a:r>
            <a:r>
              <a:rPr lang="fr-FR" sz="1200" dirty="0" smtClean="0">
                <a:solidFill>
                  <a:srgbClr val="FFFFFF"/>
                </a:solidFill>
                <a:latin typeface="Museo sans 500"/>
                <a:ea typeface="Microsoft YaHei" pitchFamily="34" charset="-122"/>
                <a:cs typeface="Museo sans 500"/>
              </a:rPr>
              <a:t>d’entreprises de demain</a:t>
            </a:r>
            <a:endParaRPr lang="fr-FR" sz="1200" dirty="0">
              <a:solidFill>
                <a:srgbClr val="FFFFFF"/>
              </a:solidFill>
              <a:latin typeface="Museo sans 500"/>
              <a:ea typeface="Microsoft YaHei" pitchFamily="34" charset="-122"/>
              <a:cs typeface="Museo sans 500"/>
            </a:endParaRPr>
          </a:p>
        </p:txBody>
      </p:sp>
    </p:spTree>
    <p:extLst>
      <p:ext uri="{BB962C8B-B14F-4D97-AF65-F5344CB8AC3E}">
        <p14:creationId xmlns:p14="http://schemas.microsoft.com/office/powerpoint/2010/main" val="3815519431"/>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p:nvPr/>
        </p:nvPicPr>
        <p:blipFill>
          <a:blip cstate="print">
            <a:extLst>
              <a:ext uri="{28A0092B-C50C-407E-A947-70E740481C1C}">
                <a14:useLocalDpi xmlns:a14="http://schemas.microsoft.com/office/drawing/2010/main" val="0"/>
              </a:ext>
            </a:extLst>
          </a:blip>
          <a:stretch>
            <a:fillRect/>
          </a:stretch>
        </p:blipFill>
        <p:spPr>
          <a:xfrm>
            <a:off x="7650353" y="116381"/>
            <a:ext cx="1392308" cy="432048"/>
          </a:xfrm>
          <a:prstGeom prst="rect">
            <a:avLst/>
          </a:prstGeom>
        </p:spPr>
      </p:pic>
      <p:grpSp>
        <p:nvGrpSpPr>
          <p:cNvPr id="5" name="Groupe 4"/>
          <p:cNvGrpSpPr/>
          <p:nvPr/>
        </p:nvGrpSpPr>
        <p:grpSpPr>
          <a:xfrm>
            <a:off x="511174" y="548680"/>
            <a:ext cx="8093274" cy="369332"/>
            <a:chOff x="511174" y="827420"/>
            <a:chExt cx="8093274" cy="369332"/>
          </a:xfrm>
        </p:grpSpPr>
        <p:cxnSp>
          <p:nvCxnSpPr>
            <p:cNvPr id="6" name="Straight Connector 3"/>
            <p:cNvCxnSpPr/>
            <p:nvPr/>
          </p:nvCxnSpPr>
          <p:spPr>
            <a:xfrm>
              <a:off x="511174" y="1052736"/>
              <a:ext cx="226062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3"/>
            <p:cNvCxnSpPr/>
            <p:nvPr/>
          </p:nvCxnSpPr>
          <p:spPr>
            <a:xfrm>
              <a:off x="6343822" y="1052736"/>
              <a:ext cx="226062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ZoneTexte 7"/>
            <p:cNvSpPr txBox="1"/>
            <p:nvPr/>
          </p:nvSpPr>
          <p:spPr>
            <a:xfrm>
              <a:off x="3203810" y="827420"/>
              <a:ext cx="2923950" cy="369332"/>
            </a:xfrm>
            <a:prstGeom prst="rect">
              <a:avLst/>
            </a:prstGeom>
            <a:noFill/>
          </p:spPr>
          <p:txBody>
            <a:bodyPr wrap="square" rtlCol="0">
              <a:spAutoFit/>
            </a:bodyPr>
            <a:lstStyle/>
            <a:p>
              <a:pPr algn="ctr"/>
              <a:r>
                <a:rPr lang="fr-FR" dirty="0" smtClean="0">
                  <a:latin typeface="Museo Sans 500" pitchFamily="50" charset="0"/>
                </a:rPr>
                <a:t>L’activité de financement</a:t>
              </a:r>
              <a:endParaRPr lang="fr-FR" dirty="0">
                <a:latin typeface="Museo Sans 500" pitchFamily="50" charset="0"/>
              </a:endParaRPr>
            </a:p>
          </p:txBody>
        </p:sp>
      </p:grpSp>
      <p:sp>
        <p:nvSpPr>
          <p:cNvPr id="2" name="ZoneTexte 1"/>
          <p:cNvSpPr txBox="1"/>
          <p:nvPr/>
        </p:nvSpPr>
        <p:spPr>
          <a:xfrm>
            <a:off x="539552" y="1196752"/>
            <a:ext cx="7848872" cy="1169551"/>
          </a:xfrm>
          <a:prstGeom prst="rect">
            <a:avLst/>
          </a:prstGeom>
          <a:solidFill>
            <a:schemeClr val="bg1">
              <a:lumMod val="95000"/>
            </a:schemeClr>
          </a:solidFill>
        </p:spPr>
        <p:txBody>
          <a:bodyPr wrap="square" rtlCol="0">
            <a:spAutoFit/>
          </a:bodyPr>
          <a:lstStyle/>
          <a:p>
            <a:r>
              <a:rPr lang="fr-FR" sz="1400" dirty="0" smtClean="0">
                <a:solidFill>
                  <a:schemeClr val="bg1">
                    <a:lumMod val="50000"/>
                  </a:schemeClr>
                </a:solidFill>
                <a:latin typeface="Museo Sans 500" pitchFamily="50" charset="0"/>
              </a:rPr>
              <a:t>Le Comptoir de l’Innovation propose de financer :</a:t>
            </a:r>
          </a:p>
          <a:p>
            <a:endParaRPr lang="fr-FR" sz="1400" dirty="0">
              <a:solidFill>
                <a:schemeClr val="bg1">
                  <a:lumMod val="50000"/>
                </a:schemeClr>
              </a:solidFill>
              <a:latin typeface="Museo Sans 500" pitchFamily="50" charset="0"/>
            </a:endParaRPr>
          </a:p>
          <a:p>
            <a:pPr lvl="1">
              <a:buFont typeface="Arial" pitchFamily="34" charset="0"/>
              <a:buChar char="•"/>
            </a:pPr>
            <a:r>
              <a:rPr lang="fr-FR" sz="1400" dirty="0">
                <a:solidFill>
                  <a:schemeClr val="bg1">
                    <a:lumMod val="50000"/>
                  </a:schemeClr>
                </a:solidFill>
                <a:latin typeface="Museo Sans 500" pitchFamily="50" charset="0"/>
              </a:rPr>
              <a:t> </a:t>
            </a:r>
            <a:r>
              <a:rPr lang="fr-FR" sz="1400" dirty="0" smtClean="0">
                <a:solidFill>
                  <a:schemeClr val="bg1">
                    <a:lumMod val="50000"/>
                  </a:schemeClr>
                </a:solidFill>
                <a:latin typeface="Museo Sans 500" pitchFamily="50" charset="0"/>
              </a:rPr>
              <a:t>De nouvelles cibles d’investissement, PME à fort impact social et à fort potentiel de valorisation</a:t>
            </a:r>
          </a:p>
          <a:p>
            <a:pPr lvl="1">
              <a:buFont typeface="Arial" pitchFamily="34" charset="0"/>
              <a:buChar char="•"/>
            </a:pPr>
            <a:r>
              <a:rPr lang="fr-FR" sz="1400" dirty="0" smtClean="0">
                <a:solidFill>
                  <a:schemeClr val="bg1">
                    <a:lumMod val="50000"/>
                  </a:schemeClr>
                </a:solidFill>
                <a:latin typeface="Museo Sans 500" pitchFamily="50" charset="0"/>
              </a:rPr>
              <a:t> Des Entreprises de Taille Intermédiaire (ETI) solidaires et en croissance</a:t>
            </a:r>
            <a:endParaRPr lang="fr-FR" sz="1400" dirty="0">
              <a:solidFill>
                <a:schemeClr val="bg1">
                  <a:lumMod val="50000"/>
                </a:schemeClr>
              </a:solidFill>
              <a:latin typeface="Museo Sans 500" pitchFamily="50" charset="0"/>
            </a:endParaRPr>
          </a:p>
        </p:txBody>
      </p:sp>
      <p:sp>
        <p:nvSpPr>
          <p:cNvPr id="21" name="ZoneTexte 20"/>
          <p:cNvSpPr txBox="1"/>
          <p:nvPr/>
        </p:nvSpPr>
        <p:spPr>
          <a:xfrm>
            <a:off x="535483" y="2977269"/>
            <a:ext cx="6412781" cy="307777"/>
          </a:xfrm>
          <a:prstGeom prst="rect">
            <a:avLst/>
          </a:prstGeom>
          <a:noFill/>
        </p:spPr>
        <p:txBody>
          <a:bodyPr wrap="square" rtlCol="0">
            <a:spAutoFit/>
          </a:bodyPr>
          <a:lstStyle/>
          <a:p>
            <a:r>
              <a:rPr lang="fr-FR" sz="1400" dirty="0">
                <a:solidFill>
                  <a:schemeClr val="bg1">
                    <a:lumMod val="50000"/>
                  </a:schemeClr>
                </a:solidFill>
                <a:latin typeface="Museo Sans 500" pitchFamily="50" charset="0"/>
              </a:rPr>
              <a:t>Cette offre est construite sur </a:t>
            </a:r>
            <a:r>
              <a:rPr lang="fr-FR" sz="1400" dirty="0" smtClean="0">
                <a:solidFill>
                  <a:schemeClr val="bg1">
                    <a:lumMod val="50000"/>
                  </a:schemeClr>
                </a:solidFill>
                <a:latin typeface="Museo Sans 500" pitchFamily="50" charset="0"/>
              </a:rPr>
              <a:t>le positionnement suivant :</a:t>
            </a:r>
            <a:endParaRPr lang="fr-FR" sz="1400" dirty="0">
              <a:solidFill>
                <a:schemeClr val="bg1">
                  <a:lumMod val="50000"/>
                </a:schemeClr>
              </a:solidFill>
            </a:endParaRPr>
          </a:p>
        </p:txBody>
      </p:sp>
      <p:sp>
        <p:nvSpPr>
          <p:cNvPr id="49" name="Rectangle 48"/>
          <p:cNvSpPr/>
          <p:nvPr/>
        </p:nvSpPr>
        <p:spPr>
          <a:xfrm>
            <a:off x="839390" y="3429062"/>
            <a:ext cx="2089739" cy="276999"/>
          </a:xfrm>
          <a:prstGeom prst="rect">
            <a:avLst/>
          </a:prstGeom>
          <a:noFill/>
        </p:spPr>
        <p:txBody>
          <a:bodyPr wrap="none">
            <a:spAutoFit/>
          </a:bodyPr>
          <a:lstStyle/>
          <a:p>
            <a:r>
              <a:rPr lang="fr-FR" sz="1200" b="1" smtClean="0">
                <a:solidFill>
                  <a:srgbClr val="00B3FE"/>
                </a:solidFill>
                <a:latin typeface="Museo Sans 500" pitchFamily="50" charset="0"/>
              </a:rPr>
              <a:t>Apports en fonds propres</a:t>
            </a:r>
            <a:endParaRPr lang="fr-FR" sz="1200" b="1" dirty="0">
              <a:solidFill>
                <a:srgbClr val="00B3FE"/>
              </a:solidFill>
              <a:latin typeface="Museo Sans 500" pitchFamily="50" charset="0"/>
            </a:endParaRPr>
          </a:p>
        </p:txBody>
      </p:sp>
      <p:sp>
        <p:nvSpPr>
          <p:cNvPr id="50" name="Rectangle 49"/>
          <p:cNvSpPr/>
          <p:nvPr/>
        </p:nvSpPr>
        <p:spPr>
          <a:xfrm>
            <a:off x="839390" y="3637704"/>
            <a:ext cx="2449632" cy="646331"/>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sz="1200" b="0" i="0" u="none" strike="noStrike" kern="0" cap="none" spc="0" normalizeH="0" baseline="0" noProof="0" dirty="0" smtClean="0">
                <a:ln>
                  <a:noFill/>
                </a:ln>
                <a:solidFill>
                  <a:schemeClr val="bg1">
                    <a:lumMod val="50000"/>
                  </a:schemeClr>
                </a:solidFill>
                <a:effectLst/>
                <a:uLnTx/>
                <a:uFillTx/>
                <a:latin typeface="Museo Sans 500" pitchFamily="50" charset="0"/>
              </a:rPr>
              <a:t>Financer</a:t>
            </a:r>
            <a:r>
              <a:rPr kumimoji="0" lang="fr-FR" sz="1200" b="0" i="0" u="none" strike="noStrike" kern="0" cap="none" spc="0" normalizeH="0" noProof="0" dirty="0" smtClean="0">
                <a:ln>
                  <a:noFill/>
                </a:ln>
                <a:solidFill>
                  <a:schemeClr val="bg1">
                    <a:lumMod val="50000"/>
                  </a:schemeClr>
                </a:solidFill>
                <a:effectLst/>
                <a:uLnTx/>
                <a:uFillTx/>
                <a:latin typeface="Museo Sans 500" pitchFamily="50" charset="0"/>
              </a:rPr>
              <a:t> le changement d’échelle du secteur de l’économie sociale.</a:t>
            </a:r>
            <a:endParaRPr kumimoji="0" lang="fr-FR" sz="1200" b="0" i="0" u="none" strike="noStrike" kern="0" cap="none" spc="0" normalizeH="0" baseline="0" noProof="0" dirty="0" smtClean="0">
              <a:ln>
                <a:noFill/>
              </a:ln>
              <a:solidFill>
                <a:schemeClr val="bg1">
                  <a:lumMod val="50000"/>
                </a:schemeClr>
              </a:solidFill>
              <a:effectLst/>
              <a:uLnTx/>
              <a:uFillTx/>
              <a:latin typeface="Museo Sans 500" pitchFamily="50" charset="0"/>
            </a:endParaRPr>
          </a:p>
        </p:txBody>
      </p:sp>
      <p:cxnSp>
        <p:nvCxnSpPr>
          <p:cNvPr id="51" name="Straight Connector 5"/>
          <p:cNvCxnSpPr/>
          <p:nvPr/>
        </p:nvCxnSpPr>
        <p:spPr>
          <a:xfrm>
            <a:off x="839390" y="4642335"/>
            <a:ext cx="1864069" cy="0"/>
          </a:xfrm>
          <a:prstGeom prst="line">
            <a:avLst/>
          </a:prstGeom>
          <a:noFill/>
          <a:ln w="6350" cap="flat" cmpd="sng" algn="ctr">
            <a:solidFill>
              <a:schemeClr val="bg1">
                <a:lumMod val="50000"/>
              </a:schemeClr>
            </a:solidFill>
            <a:prstDash val="sysDash"/>
            <a:miter lim="800000"/>
          </a:ln>
          <a:effectLst/>
        </p:spPr>
      </p:cxnSp>
      <p:sp>
        <p:nvSpPr>
          <p:cNvPr id="57" name="Rectangle 56"/>
          <p:cNvSpPr/>
          <p:nvPr/>
        </p:nvSpPr>
        <p:spPr>
          <a:xfrm>
            <a:off x="3289022" y="3429062"/>
            <a:ext cx="1426994" cy="276999"/>
          </a:xfrm>
          <a:prstGeom prst="rect">
            <a:avLst/>
          </a:prstGeom>
        </p:spPr>
        <p:txBody>
          <a:bodyPr wrap="none">
            <a:spAutoFit/>
          </a:bodyPr>
          <a:lstStyle/>
          <a:p>
            <a:r>
              <a:rPr lang="fr-FR" sz="1200" b="1" smtClean="0">
                <a:solidFill>
                  <a:srgbClr val="00B3FE"/>
                </a:solidFill>
                <a:latin typeface="Museo Sans 500" pitchFamily="50" charset="0"/>
              </a:rPr>
              <a:t>Impact investing</a:t>
            </a:r>
            <a:endParaRPr lang="fr-FR" sz="1200" b="1" dirty="0">
              <a:solidFill>
                <a:srgbClr val="00B3FE"/>
              </a:solidFill>
              <a:latin typeface="Museo Sans 500" pitchFamily="50" charset="0"/>
            </a:endParaRPr>
          </a:p>
        </p:txBody>
      </p:sp>
      <p:sp>
        <p:nvSpPr>
          <p:cNvPr id="58" name="Rectangle 57"/>
          <p:cNvSpPr/>
          <p:nvPr/>
        </p:nvSpPr>
        <p:spPr>
          <a:xfrm>
            <a:off x="3275855" y="3606177"/>
            <a:ext cx="2584629" cy="830997"/>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kern="0" noProof="0" dirty="0" smtClean="0">
                <a:solidFill>
                  <a:schemeClr val="bg1">
                    <a:lumMod val="50000"/>
                  </a:schemeClr>
                </a:solidFill>
                <a:latin typeface="Museo Sans 500" pitchFamily="50" charset="0"/>
              </a:rPr>
              <a:t>Exercer une démarche exclusivement d’impact </a:t>
            </a:r>
            <a:r>
              <a:rPr lang="fr-FR" sz="1200" kern="0" noProof="0" dirty="0" err="1" smtClean="0">
                <a:solidFill>
                  <a:schemeClr val="bg1">
                    <a:lumMod val="50000"/>
                  </a:schemeClr>
                </a:solidFill>
                <a:latin typeface="Museo Sans 500" pitchFamily="50" charset="0"/>
              </a:rPr>
              <a:t>investing</a:t>
            </a:r>
            <a:r>
              <a:rPr lang="fr-FR" sz="1200" kern="0" noProof="0" dirty="0" smtClean="0">
                <a:solidFill>
                  <a:schemeClr val="bg1">
                    <a:lumMod val="50000"/>
                  </a:schemeClr>
                </a:solidFill>
                <a:latin typeface="Museo Sans 500" pitchFamily="50" charset="0"/>
              </a:rPr>
              <a:t> avec un objectif de rentabilité économique et sociale</a:t>
            </a:r>
            <a:r>
              <a:rPr lang="fr-FR" sz="1200" kern="0" noProof="0" dirty="0" smtClean="0">
                <a:solidFill>
                  <a:prstClr val="black"/>
                </a:solidFill>
                <a:latin typeface="Museo Sans 500" pitchFamily="50" charset="0"/>
              </a:rPr>
              <a:t>.</a:t>
            </a:r>
            <a:endParaRPr kumimoji="0" lang="fr-FR" sz="1200" b="0" i="0" u="none" strike="noStrike" kern="0" cap="none" spc="0" normalizeH="0" baseline="0" noProof="0" dirty="0" smtClean="0">
              <a:ln>
                <a:noFill/>
              </a:ln>
              <a:solidFill>
                <a:prstClr val="black"/>
              </a:solidFill>
              <a:effectLst/>
              <a:uLnTx/>
              <a:uFillTx/>
              <a:latin typeface="Museo Sans 500" pitchFamily="50" charset="0"/>
            </a:endParaRPr>
          </a:p>
        </p:txBody>
      </p:sp>
      <p:cxnSp>
        <p:nvCxnSpPr>
          <p:cNvPr id="59" name="Straight Connector 13"/>
          <p:cNvCxnSpPr/>
          <p:nvPr/>
        </p:nvCxnSpPr>
        <p:spPr>
          <a:xfrm>
            <a:off x="3347864" y="4509182"/>
            <a:ext cx="1805822" cy="0"/>
          </a:xfrm>
          <a:prstGeom prst="line">
            <a:avLst/>
          </a:prstGeom>
          <a:noFill/>
          <a:ln w="6350" cap="flat" cmpd="sng" algn="ctr">
            <a:solidFill>
              <a:srgbClr val="959595">
                <a:lumMod val="40000"/>
                <a:lumOff val="60000"/>
              </a:srgbClr>
            </a:solidFill>
            <a:prstDash val="sysDash"/>
            <a:miter lim="800000"/>
          </a:ln>
          <a:effectLst/>
        </p:spPr>
      </p:cxnSp>
      <p:sp>
        <p:nvSpPr>
          <p:cNvPr id="65" name="Rectangle 64"/>
          <p:cNvSpPr/>
          <p:nvPr/>
        </p:nvSpPr>
        <p:spPr>
          <a:xfrm>
            <a:off x="5883627" y="3429062"/>
            <a:ext cx="2006062" cy="276999"/>
          </a:xfrm>
          <a:prstGeom prst="rect">
            <a:avLst/>
          </a:prstGeom>
        </p:spPr>
        <p:txBody>
          <a:bodyPr wrap="none">
            <a:spAutoFit/>
          </a:bodyPr>
          <a:lstStyle/>
          <a:p>
            <a:r>
              <a:rPr lang="fr-FR" sz="1200" b="1" smtClean="0">
                <a:solidFill>
                  <a:srgbClr val="00B3FE"/>
                </a:solidFill>
                <a:latin typeface="Museo Sans 500" pitchFamily="50" charset="0"/>
              </a:rPr>
              <a:t>Tickets d’investissement</a:t>
            </a:r>
            <a:endParaRPr lang="fr-FR" sz="1200" b="1" dirty="0">
              <a:solidFill>
                <a:srgbClr val="00B3FE"/>
              </a:solidFill>
              <a:latin typeface="Museo Sans 500" pitchFamily="50" charset="0"/>
            </a:endParaRPr>
          </a:p>
        </p:txBody>
      </p:sp>
      <p:sp>
        <p:nvSpPr>
          <p:cNvPr id="66" name="Rectangle 65"/>
          <p:cNvSpPr/>
          <p:nvPr/>
        </p:nvSpPr>
        <p:spPr>
          <a:xfrm>
            <a:off x="5899269" y="3637704"/>
            <a:ext cx="2489155" cy="830997"/>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sz="1200" b="0" i="0" u="none" strike="noStrike" kern="0" cap="none" spc="0" normalizeH="0" baseline="0" noProof="0" dirty="0" smtClean="0">
                <a:ln>
                  <a:noFill/>
                </a:ln>
                <a:solidFill>
                  <a:schemeClr val="bg1">
                    <a:lumMod val="50000"/>
                  </a:schemeClr>
                </a:solidFill>
                <a:effectLst/>
                <a:uLnTx/>
                <a:uFillTx/>
                <a:latin typeface="Museo Sans 500" pitchFamily="50" charset="0"/>
              </a:rPr>
              <a:t>Proposer</a:t>
            </a:r>
            <a:r>
              <a:rPr lang="fr-FR" sz="1200" kern="0" dirty="0" smtClean="0">
                <a:solidFill>
                  <a:schemeClr val="bg1">
                    <a:lumMod val="50000"/>
                  </a:schemeClr>
                </a:solidFill>
                <a:latin typeface="Museo Sans 500" pitchFamily="50" charset="0"/>
              </a:rPr>
              <a:t> des produits financiers adaptés avec des tickets compris entre 150K € et 1M €, sur un cycle de 5 à 7 ans.</a:t>
            </a:r>
            <a:endParaRPr kumimoji="0" lang="fr-FR" sz="1200" b="0" i="0" u="none" strike="noStrike" kern="0" cap="none" spc="0" normalizeH="0" baseline="0" noProof="0" dirty="0" smtClean="0">
              <a:ln>
                <a:noFill/>
              </a:ln>
              <a:solidFill>
                <a:schemeClr val="bg1">
                  <a:lumMod val="50000"/>
                </a:schemeClr>
              </a:solidFill>
              <a:effectLst/>
              <a:uLnTx/>
              <a:uFillTx/>
              <a:latin typeface="Museo Sans 500" pitchFamily="50" charset="0"/>
            </a:endParaRPr>
          </a:p>
        </p:txBody>
      </p:sp>
      <p:cxnSp>
        <p:nvCxnSpPr>
          <p:cNvPr id="67" name="Straight Connector 21"/>
          <p:cNvCxnSpPr/>
          <p:nvPr/>
        </p:nvCxnSpPr>
        <p:spPr>
          <a:xfrm>
            <a:off x="6012160" y="4509182"/>
            <a:ext cx="1762311" cy="0"/>
          </a:xfrm>
          <a:prstGeom prst="line">
            <a:avLst/>
          </a:prstGeom>
          <a:noFill/>
          <a:ln w="6350" cap="flat" cmpd="sng" algn="ctr">
            <a:solidFill>
              <a:srgbClr val="959595">
                <a:lumMod val="40000"/>
                <a:lumOff val="60000"/>
              </a:srgbClr>
            </a:solidFill>
            <a:prstDash val="sysDash"/>
            <a:miter lim="800000"/>
          </a:ln>
          <a:effectLst/>
        </p:spPr>
      </p:cxnSp>
      <p:cxnSp>
        <p:nvCxnSpPr>
          <p:cNvPr id="84" name="Straight Connector 5"/>
          <p:cNvCxnSpPr/>
          <p:nvPr/>
        </p:nvCxnSpPr>
        <p:spPr>
          <a:xfrm>
            <a:off x="3356003" y="4641862"/>
            <a:ext cx="1864069" cy="0"/>
          </a:xfrm>
          <a:prstGeom prst="line">
            <a:avLst/>
          </a:prstGeom>
          <a:noFill/>
          <a:ln w="6350" cap="flat" cmpd="sng" algn="ctr">
            <a:solidFill>
              <a:schemeClr val="bg1">
                <a:lumMod val="50000"/>
              </a:schemeClr>
            </a:solidFill>
            <a:prstDash val="sysDash"/>
            <a:miter lim="800000"/>
          </a:ln>
          <a:effectLst/>
        </p:spPr>
      </p:cxnSp>
      <p:cxnSp>
        <p:nvCxnSpPr>
          <p:cNvPr id="85" name="Straight Connector 5"/>
          <p:cNvCxnSpPr/>
          <p:nvPr/>
        </p:nvCxnSpPr>
        <p:spPr>
          <a:xfrm>
            <a:off x="6012160" y="4641862"/>
            <a:ext cx="1864069" cy="0"/>
          </a:xfrm>
          <a:prstGeom prst="line">
            <a:avLst/>
          </a:prstGeom>
          <a:noFill/>
          <a:ln w="6350" cap="flat" cmpd="sng" algn="ctr">
            <a:solidFill>
              <a:schemeClr val="bg1">
                <a:lumMod val="50000"/>
              </a:schemeClr>
            </a:solidFill>
            <a:prstDash val="sysDash"/>
            <a:miter lim="800000"/>
          </a:ln>
          <a:effectLst/>
        </p:spPr>
      </p:cxnSp>
      <p:sp>
        <p:nvSpPr>
          <p:cNvPr id="86" name="Rectangle 85"/>
          <p:cNvSpPr/>
          <p:nvPr/>
        </p:nvSpPr>
        <p:spPr>
          <a:xfrm>
            <a:off x="827584" y="4653198"/>
            <a:ext cx="925253" cy="276999"/>
          </a:xfrm>
          <a:prstGeom prst="rect">
            <a:avLst/>
          </a:prstGeom>
          <a:noFill/>
        </p:spPr>
        <p:txBody>
          <a:bodyPr wrap="none">
            <a:spAutoFit/>
          </a:bodyPr>
          <a:lstStyle/>
          <a:p>
            <a:r>
              <a:rPr lang="fr-FR" sz="1200" b="1" smtClean="0">
                <a:solidFill>
                  <a:srgbClr val="00B3FE"/>
                </a:solidFill>
                <a:latin typeface="Museo Sans 500" pitchFamily="50" charset="0"/>
              </a:rPr>
              <a:t>Deal Flow</a:t>
            </a:r>
            <a:endParaRPr lang="fr-FR" sz="1200" b="1" dirty="0">
              <a:solidFill>
                <a:srgbClr val="00B3FE"/>
              </a:solidFill>
              <a:latin typeface="Museo Sans 500" pitchFamily="50" charset="0"/>
            </a:endParaRPr>
          </a:p>
        </p:txBody>
      </p:sp>
      <p:sp>
        <p:nvSpPr>
          <p:cNvPr id="87" name="Rectangle 86"/>
          <p:cNvSpPr/>
          <p:nvPr/>
        </p:nvSpPr>
        <p:spPr>
          <a:xfrm>
            <a:off x="827583" y="4861840"/>
            <a:ext cx="2339291" cy="830997"/>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sz="1200" b="0" i="0" u="none" strike="noStrike" kern="0" cap="none" spc="0" normalizeH="0" baseline="0" noProof="0" dirty="0" err="1" smtClean="0">
                <a:ln>
                  <a:noFill/>
                </a:ln>
                <a:solidFill>
                  <a:schemeClr val="bg1">
                    <a:lumMod val="50000"/>
                  </a:schemeClr>
                </a:solidFill>
                <a:effectLst/>
                <a:uLnTx/>
                <a:uFillTx/>
                <a:latin typeface="Museo Sans 500" pitchFamily="50" charset="0"/>
              </a:rPr>
              <a:t>Sourcer</a:t>
            </a:r>
            <a:r>
              <a:rPr kumimoji="0" lang="fr-FR" sz="1200" b="0" i="0" u="none" strike="noStrike" kern="0" cap="none" spc="0" normalizeH="0" noProof="0" dirty="0" smtClean="0">
                <a:ln>
                  <a:noFill/>
                </a:ln>
                <a:solidFill>
                  <a:schemeClr val="bg1">
                    <a:lumMod val="50000"/>
                  </a:schemeClr>
                </a:solidFill>
                <a:effectLst/>
                <a:uLnTx/>
                <a:uFillTx/>
                <a:latin typeface="Museo Sans 500" pitchFamily="50" charset="0"/>
              </a:rPr>
              <a:t> un deal flow unique grâce aux activités</a:t>
            </a:r>
            <a:r>
              <a:rPr lang="fr-FR" sz="1200" kern="0" dirty="0" smtClean="0">
                <a:solidFill>
                  <a:schemeClr val="bg1">
                    <a:lumMod val="50000"/>
                  </a:schemeClr>
                </a:solidFill>
                <a:latin typeface="Museo Sans 500" pitchFamily="50" charset="0"/>
              </a:rPr>
              <a:t> d’incubation et au réseau de partenaires </a:t>
            </a:r>
            <a:r>
              <a:rPr kumimoji="0" lang="fr-FR" sz="1200" b="0" i="0" u="none" strike="noStrike" kern="0" cap="none" spc="0" normalizeH="0" noProof="0" dirty="0" smtClean="0">
                <a:ln>
                  <a:noFill/>
                </a:ln>
                <a:solidFill>
                  <a:schemeClr val="bg1">
                    <a:lumMod val="50000"/>
                  </a:schemeClr>
                </a:solidFill>
                <a:effectLst/>
                <a:uLnTx/>
                <a:uFillTx/>
                <a:latin typeface="Museo Sans 500" pitchFamily="50" charset="0"/>
              </a:rPr>
              <a:t>du CDI.</a:t>
            </a:r>
            <a:endParaRPr kumimoji="0" lang="fr-FR" sz="1200" b="0" i="0" u="none" strike="noStrike" kern="0" cap="none" spc="0" normalizeH="0" baseline="0" noProof="0" dirty="0" smtClean="0">
              <a:ln>
                <a:noFill/>
              </a:ln>
              <a:solidFill>
                <a:schemeClr val="bg1">
                  <a:lumMod val="50000"/>
                </a:schemeClr>
              </a:solidFill>
              <a:effectLst/>
              <a:uLnTx/>
              <a:uFillTx/>
              <a:latin typeface="Museo Sans 500" pitchFamily="50" charset="0"/>
            </a:endParaRPr>
          </a:p>
        </p:txBody>
      </p:sp>
      <p:sp>
        <p:nvSpPr>
          <p:cNvPr id="89" name="Rectangle 88"/>
          <p:cNvSpPr/>
          <p:nvPr/>
        </p:nvSpPr>
        <p:spPr>
          <a:xfrm>
            <a:off x="3277216" y="4653198"/>
            <a:ext cx="1821332" cy="276999"/>
          </a:xfrm>
          <a:prstGeom prst="rect">
            <a:avLst/>
          </a:prstGeom>
        </p:spPr>
        <p:txBody>
          <a:bodyPr wrap="none">
            <a:spAutoFit/>
          </a:bodyPr>
          <a:lstStyle/>
          <a:p>
            <a:r>
              <a:rPr lang="fr-FR" sz="1200" b="1" smtClean="0">
                <a:solidFill>
                  <a:srgbClr val="00B3FE"/>
                </a:solidFill>
                <a:latin typeface="Museo Sans 500" pitchFamily="50" charset="0"/>
              </a:rPr>
              <a:t>Sélection &amp; Reporting</a:t>
            </a:r>
            <a:endParaRPr lang="fr-FR" sz="1200" b="1" dirty="0">
              <a:solidFill>
                <a:srgbClr val="00B3FE"/>
              </a:solidFill>
              <a:latin typeface="Museo Sans 500" pitchFamily="50" charset="0"/>
            </a:endParaRPr>
          </a:p>
        </p:txBody>
      </p:sp>
      <p:sp>
        <p:nvSpPr>
          <p:cNvPr id="90" name="Rectangle 89"/>
          <p:cNvSpPr/>
          <p:nvPr/>
        </p:nvSpPr>
        <p:spPr>
          <a:xfrm>
            <a:off x="3264049" y="4830313"/>
            <a:ext cx="2635220" cy="830997"/>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sz="1200" b="0" i="0" u="none" strike="noStrike" kern="0" cap="none" spc="0" normalizeH="0" baseline="0" noProof="0" dirty="0" smtClean="0">
                <a:ln>
                  <a:noFill/>
                </a:ln>
                <a:solidFill>
                  <a:schemeClr val="bg1">
                    <a:lumMod val="50000"/>
                  </a:schemeClr>
                </a:solidFill>
                <a:effectLst/>
                <a:uLnTx/>
                <a:uFillTx/>
                <a:latin typeface="Museo Sans 500" pitchFamily="50" charset="0"/>
              </a:rPr>
              <a:t>Utiliser</a:t>
            </a:r>
            <a:r>
              <a:rPr kumimoji="0" lang="fr-FR" sz="1200" b="0" i="0" u="none" strike="noStrike" kern="0" cap="none" spc="0" normalizeH="0" noProof="0" dirty="0" smtClean="0">
                <a:ln>
                  <a:noFill/>
                </a:ln>
                <a:solidFill>
                  <a:schemeClr val="bg1">
                    <a:lumMod val="50000"/>
                  </a:schemeClr>
                </a:solidFill>
                <a:effectLst/>
                <a:uLnTx/>
                <a:uFillTx/>
                <a:latin typeface="Museo Sans 500" pitchFamily="50" charset="0"/>
              </a:rPr>
              <a:t> une méthode de sélection et de </a:t>
            </a:r>
            <a:r>
              <a:rPr kumimoji="0" lang="fr-FR" sz="1200" b="0" i="0" u="none" strike="noStrike" kern="0" cap="none" spc="0" normalizeH="0" noProof="0" dirty="0" err="1" smtClean="0">
                <a:ln>
                  <a:noFill/>
                </a:ln>
                <a:solidFill>
                  <a:schemeClr val="bg1">
                    <a:lumMod val="50000"/>
                  </a:schemeClr>
                </a:solidFill>
                <a:effectLst/>
                <a:uLnTx/>
                <a:uFillTx/>
                <a:latin typeface="Museo Sans 500" pitchFamily="50" charset="0"/>
              </a:rPr>
              <a:t>reporting</a:t>
            </a:r>
            <a:r>
              <a:rPr kumimoji="0" lang="fr-FR" sz="1200" b="0" i="0" u="none" strike="noStrike" kern="0" cap="none" spc="0" normalizeH="0" noProof="0" dirty="0" smtClean="0">
                <a:ln>
                  <a:noFill/>
                </a:ln>
                <a:solidFill>
                  <a:schemeClr val="bg1">
                    <a:lumMod val="50000"/>
                  </a:schemeClr>
                </a:solidFill>
                <a:effectLst/>
                <a:uLnTx/>
                <a:uFillTx/>
                <a:latin typeface="Museo Sans 500" pitchFamily="50" charset="0"/>
              </a:rPr>
              <a:t> adaptée au secteur de l’entrepreneuriat social : </a:t>
            </a:r>
            <a:r>
              <a:rPr kumimoji="0" lang="fr-FR" sz="1200" b="1" i="0" u="none" strike="noStrike" kern="0" cap="none" spc="0" normalizeH="0" noProof="0" dirty="0" smtClean="0">
                <a:ln>
                  <a:noFill/>
                </a:ln>
                <a:solidFill>
                  <a:schemeClr val="bg1">
                    <a:lumMod val="50000"/>
                  </a:schemeClr>
                </a:solidFill>
                <a:effectLst/>
                <a:uLnTx/>
                <a:uFillTx/>
                <a:latin typeface="Museo Sans 500" pitchFamily="50" charset="0"/>
              </a:rPr>
              <a:t>CDI Ratings.</a:t>
            </a:r>
            <a:endParaRPr kumimoji="0" lang="fr-FR" sz="1200" b="1" i="0" u="none" strike="noStrike" kern="0" cap="none" spc="0" normalizeH="0" baseline="0" noProof="0" dirty="0" smtClean="0">
              <a:ln>
                <a:noFill/>
              </a:ln>
              <a:solidFill>
                <a:schemeClr val="bg1">
                  <a:lumMod val="50000"/>
                </a:schemeClr>
              </a:solidFill>
              <a:effectLst/>
              <a:uLnTx/>
              <a:uFillTx/>
              <a:latin typeface="Museo Sans 500" pitchFamily="50" charset="0"/>
            </a:endParaRPr>
          </a:p>
        </p:txBody>
      </p:sp>
      <p:sp>
        <p:nvSpPr>
          <p:cNvPr id="92" name="Rectangle 91"/>
          <p:cNvSpPr/>
          <p:nvPr/>
        </p:nvSpPr>
        <p:spPr>
          <a:xfrm>
            <a:off x="5871821" y="4653198"/>
            <a:ext cx="1558440" cy="276999"/>
          </a:xfrm>
          <a:prstGeom prst="rect">
            <a:avLst/>
          </a:prstGeom>
        </p:spPr>
        <p:txBody>
          <a:bodyPr wrap="none">
            <a:spAutoFit/>
          </a:bodyPr>
          <a:lstStyle/>
          <a:p>
            <a:r>
              <a:rPr lang="fr-FR" sz="1200" b="1" smtClean="0">
                <a:solidFill>
                  <a:srgbClr val="00B3FE"/>
                </a:solidFill>
                <a:latin typeface="Museo Sans 500" pitchFamily="50" charset="0"/>
              </a:rPr>
              <a:t>Accompagnement</a:t>
            </a:r>
            <a:endParaRPr lang="fr-FR" sz="1200" b="1" dirty="0">
              <a:solidFill>
                <a:srgbClr val="00B3FE"/>
              </a:solidFill>
              <a:latin typeface="Museo Sans 500" pitchFamily="50" charset="0"/>
            </a:endParaRPr>
          </a:p>
        </p:txBody>
      </p:sp>
      <p:sp>
        <p:nvSpPr>
          <p:cNvPr id="97" name="Rectangle 96"/>
          <p:cNvSpPr/>
          <p:nvPr/>
        </p:nvSpPr>
        <p:spPr>
          <a:xfrm>
            <a:off x="5868144" y="4830313"/>
            <a:ext cx="2520280" cy="461665"/>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kern="0" dirty="0" smtClean="0">
                <a:solidFill>
                  <a:schemeClr val="bg1">
                    <a:lumMod val="50000"/>
                  </a:schemeClr>
                </a:solidFill>
                <a:latin typeface="Museo Sans 500" pitchFamily="50" charset="0"/>
              </a:rPr>
              <a:t>Déployer un accompagnement de qualité.</a:t>
            </a:r>
            <a:endParaRPr kumimoji="0" lang="fr-FR" sz="1200" i="0" u="none" strike="noStrike" kern="0" cap="none" spc="0" normalizeH="0" baseline="0" noProof="0" dirty="0" smtClean="0">
              <a:ln>
                <a:noFill/>
              </a:ln>
              <a:solidFill>
                <a:schemeClr val="bg1">
                  <a:lumMod val="50000"/>
                </a:schemeClr>
              </a:solidFill>
              <a:effectLst/>
              <a:uLnTx/>
              <a:uFillTx/>
              <a:latin typeface="Museo Sans 500" pitchFamily="50" charset="0"/>
            </a:endParaRPr>
          </a:p>
        </p:txBody>
      </p:sp>
      <p:sp>
        <p:nvSpPr>
          <p:cNvPr id="3" name="Espace réservé du numéro de diapositive 2"/>
          <p:cNvSpPr>
            <a:spLocks noGrp="1"/>
          </p:cNvSpPr>
          <p:nvPr>
            <p:ph type="sldNum" sz="quarter" idx="12"/>
          </p:nvPr>
        </p:nvSpPr>
        <p:spPr/>
        <p:txBody>
          <a:bodyPr/>
          <a:lstStyle/>
          <a:p>
            <a:fld id="{A4EA68B9-2A1A-4ACE-A9B8-1DE7D187A9CC}" type="slidenum">
              <a:rPr lang="fr-FR" smtClean="0"/>
              <a:pPr/>
              <a:t>13</a:t>
            </a:fld>
            <a:endParaRPr lang="fr-FR"/>
          </a:p>
        </p:txBody>
      </p:sp>
      <p:sp>
        <p:nvSpPr>
          <p:cNvPr id="38" name="Rectangle à coins arrondis 17"/>
          <p:cNvSpPr/>
          <p:nvPr/>
        </p:nvSpPr>
        <p:spPr>
          <a:xfrm>
            <a:off x="3573355" y="6309320"/>
            <a:ext cx="1620000" cy="426370"/>
          </a:xfrm>
          <a:prstGeom prst="roundRect">
            <a:avLst/>
          </a:prstGeom>
          <a:solidFill>
            <a:srgbClr val="FFFFFF"/>
          </a:solidFill>
          <a:ln>
            <a:solidFill>
              <a:schemeClr val="bg1">
                <a:lumMod val="8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r>
              <a:rPr lang="fr-FR" sz="1000" dirty="0" smtClean="0">
                <a:solidFill>
                  <a:schemeClr val="tx1"/>
                </a:solidFill>
                <a:latin typeface="Museo Sans 500" pitchFamily="50" charset="0"/>
              </a:rPr>
              <a:t>PORTEFEUILLE &amp; DEALFLOW</a:t>
            </a:r>
            <a:endParaRPr lang="fr-FR" sz="1000" dirty="0">
              <a:solidFill>
                <a:schemeClr val="tx1"/>
              </a:solidFill>
              <a:latin typeface="Museo Sans 500" pitchFamily="50" charset="0"/>
            </a:endParaRPr>
          </a:p>
        </p:txBody>
      </p:sp>
      <p:sp>
        <p:nvSpPr>
          <p:cNvPr id="39" name="Rectangle à coins arrondis 17"/>
          <p:cNvSpPr/>
          <p:nvPr/>
        </p:nvSpPr>
        <p:spPr>
          <a:xfrm>
            <a:off x="1835620" y="6309400"/>
            <a:ext cx="1620000" cy="426370"/>
          </a:xfrm>
          <a:prstGeom prst="roundRect">
            <a:avLst/>
          </a:prstGeom>
          <a:solidFill>
            <a:srgbClr val="FFFFFF"/>
          </a:solidFill>
          <a:ln>
            <a:solidFill>
              <a:schemeClr val="bg1">
                <a:lumMod val="8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r>
              <a:rPr lang="fr-FR" sz="1000" dirty="0" smtClean="0">
                <a:solidFill>
                  <a:schemeClr val="tx1"/>
                </a:solidFill>
                <a:latin typeface="Museo Sans 500" pitchFamily="50" charset="0"/>
              </a:rPr>
              <a:t>FONDS D’INVESTISSEMENT</a:t>
            </a:r>
            <a:endParaRPr lang="fr-FR" sz="1000" dirty="0">
              <a:solidFill>
                <a:schemeClr val="tx1"/>
              </a:solidFill>
              <a:latin typeface="Museo Sans 500" pitchFamily="50" charset="0"/>
            </a:endParaRPr>
          </a:p>
        </p:txBody>
      </p:sp>
      <p:sp>
        <p:nvSpPr>
          <p:cNvPr id="40" name="Rectangle à coins arrondis 17"/>
          <p:cNvSpPr/>
          <p:nvPr/>
        </p:nvSpPr>
        <p:spPr>
          <a:xfrm>
            <a:off x="107380" y="6309400"/>
            <a:ext cx="1620000" cy="426370"/>
          </a:xfrm>
          <a:prstGeom prst="roundRect">
            <a:avLst/>
          </a:prstGeom>
          <a:solidFill>
            <a:schemeClr val="accent1">
              <a:lumMod val="20000"/>
              <a:lumOff val="80000"/>
            </a:schemeClr>
          </a:solidFill>
          <a:ln>
            <a:solidFill>
              <a:schemeClr val="bg1">
                <a:lumMod val="8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r>
              <a:rPr lang="fr-FR" sz="1000" dirty="0" smtClean="0">
                <a:solidFill>
                  <a:schemeClr val="tx1"/>
                </a:solidFill>
                <a:latin typeface="Museo Sans 500" pitchFamily="50" charset="0"/>
              </a:rPr>
              <a:t>PRESENTATION</a:t>
            </a:r>
            <a:endParaRPr lang="fr-FR" sz="1000" dirty="0">
              <a:solidFill>
                <a:schemeClr val="tx1"/>
              </a:solidFill>
              <a:latin typeface="Museo Sans 500" pitchFamily="50" charset="0"/>
            </a:endParaRPr>
          </a:p>
        </p:txBody>
      </p:sp>
    </p:spTree>
    <p:extLst>
      <p:ext uri="{BB962C8B-B14F-4D97-AF65-F5344CB8AC3E}">
        <p14:creationId xmlns:p14="http://schemas.microsoft.com/office/powerpoint/2010/main" val="2490531081"/>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p:nvPr/>
        </p:nvPicPr>
        <p:blipFill>
          <a:blip cstate="print">
            <a:extLst>
              <a:ext uri="{28A0092B-C50C-407E-A947-70E740481C1C}">
                <a14:useLocalDpi xmlns:a14="http://schemas.microsoft.com/office/drawing/2010/main" val="0"/>
              </a:ext>
            </a:extLst>
          </a:blip>
          <a:stretch>
            <a:fillRect/>
          </a:stretch>
        </p:blipFill>
        <p:spPr>
          <a:xfrm>
            <a:off x="7650353" y="116381"/>
            <a:ext cx="1392308" cy="432048"/>
          </a:xfrm>
          <a:prstGeom prst="rect">
            <a:avLst/>
          </a:prstGeom>
        </p:spPr>
      </p:pic>
      <p:grpSp>
        <p:nvGrpSpPr>
          <p:cNvPr id="2" name="Groupe 4"/>
          <p:cNvGrpSpPr/>
          <p:nvPr/>
        </p:nvGrpSpPr>
        <p:grpSpPr>
          <a:xfrm>
            <a:off x="511174" y="548680"/>
            <a:ext cx="8093274" cy="369332"/>
            <a:chOff x="511174" y="827420"/>
            <a:chExt cx="8093274" cy="369332"/>
          </a:xfrm>
        </p:grpSpPr>
        <p:cxnSp>
          <p:nvCxnSpPr>
            <p:cNvPr id="6" name="Straight Connector 3"/>
            <p:cNvCxnSpPr/>
            <p:nvPr/>
          </p:nvCxnSpPr>
          <p:spPr>
            <a:xfrm>
              <a:off x="511174" y="1052736"/>
              <a:ext cx="226062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3"/>
            <p:cNvCxnSpPr/>
            <p:nvPr/>
          </p:nvCxnSpPr>
          <p:spPr>
            <a:xfrm>
              <a:off x="6343822" y="1052736"/>
              <a:ext cx="226062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ZoneTexte 7"/>
            <p:cNvSpPr txBox="1"/>
            <p:nvPr/>
          </p:nvSpPr>
          <p:spPr>
            <a:xfrm>
              <a:off x="2771800" y="827420"/>
              <a:ext cx="3572022" cy="369332"/>
            </a:xfrm>
            <a:prstGeom prst="rect">
              <a:avLst/>
            </a:prstGeom>
            <a:noFill/>
          </p:spPr>
          <p:txBody>
            <a:bodyPr wrap="square" rtlCol="0">
              <a:spAutoFit/>
            </a:bodyPr>
            <a:lstStyle/>
            <a:p>
              <a:pPr algn="ctr"/>
              <a:r>
                <a:rPr lang="fr-FR" dirty="0" smtClean="0">
                  <a:solidFill>
                    <a:prstClr val="black"/>
                  </a:solidFill>
                  <a:latin typeface="Museo Sans 500" pitchFamily="50" charset="0"/>
                </a:rPr>
                <a:t>En chiffres</a:t>
              </a:r>
            </a:p>
          </p:txBody>
        </p:sp>
      </p:grpSp>
      <p:sp>
        <p:nvSpPr>
          <p:cNvPr id="3" name="Espace réservé du numéro de diapositive 2"/>
          <p:cNvSpPr>
            <a:spLocks noGrp="1"/>
          </p:cNvSpPr>
          <p:nvPr>
            <p:ph type="sldNum" sz="quarter" idx="12"/>
          </p:nvPr>
        </p:nvSpPr>
        <p:spPr/>
        <p:txBody>
          <a:bodyPr/>
          <a:lstStyle/>
          <a:p>
            <a:fld id="{A4EA68B9-2A1A-4ACE-A9B8-1DE7D187A9CC}" type="slidenum">
              <a:rPr lang="fr-FR" smtClean="0"/>
              <a:pPr/>
              <a:t>14</a:t>
            </a:fld>
            <a:endParaRPr lang="fr-FR"/>
          </a:p>
        </p:txBody>
      </p:sp>
      <p:pic>
        <p:nvPicPr>
          <p:cNvPr id="27" name="Picture 2" descr="http://3.bp.blogspot.com/-__i8Y6cyu2s/UFw0uS78rlI/AAAAAAAABbU/kO52qC_gILA/s1600/Aviva_logo.jpg"/>
          <p:cNvPicPr>
            <a:picLocks noChangeAspect="1" noChangeArrowheads="1"/>
          </p:cNvPicPr>
          <p:nvPr/>
        </p:nvPicPr>
        <p:blipFill>
          <a:blip cstate="print">
            <a:extLst>
              <a:ext uri="{28A0092B-C50C-407E-A947-70E740481C1C}">
                <a14:useLocalDpi xmlns:a14="http://schemas.microsoft.com/office/drawing/2010/main" val="0"/>
              </a:ext>
            </a:extLst>
          </a:blip>
          <a:srcRect/>
          <a:stretch>
            <a:fillRect/>
          </a:stretch>
        </p:blipFill>
        <p:spPr bwMode="auto">
          <a:xfrm>
            <a:off x="35370" y="4695247"/>
            <a:ext cx="1254195" cy="874800"/>
          </a:xfrm>
          <a:prstGeom prst="rect">
            <a:avLst/>
          </a:prstGeom>
          <a:noFill/>
          <a:effectLst>
            <a:softEdge rad="12700"/>
          </a:effectLst>
          <a:extLst>
            <a:ext uri="{909E8E84-426E-40dd-AFC4-6F175D3DCCD1}">
              <a14:hiddenFill xmlns:a14="http://schemas.microsoft.com/office/drawing/2010/main">
                <a:solidFill>
                  <a:srgbClr val="FFFFFF"/>
                </a:solidFill>
              </a14:hiddenFill>
            </a:ext>
          </a:extLst>
        </p:spPr>
      </p:pic>
      <p:pic>
        <p:nvPicPr>
          <p:cNvPr id="28" name="Picture 8" descr="http://files.h24finance.com/profile/picture/th1-3203b7878f4432feea66f255f75ed1f8.jpg"/>
          <p:cNvPicPr>
            <a:picLocks noChangeAspect="1" noChangeArrowheads="1"/>
          </p:cNvPicPr>
          <p:nvPr/>
        </p:nvPicPr>
        <p:blipFill>
          <a:blip cstate="print">
            <a:extLst>
              <a:ext uri="{28A0092B-C50C-407E-A947-70E740481C1C}">
                <a14:useLocalDpi xmlns:a14="http://schemas.microsoft.com/office/drawing/2010/main" val="0"/>
              </a:ext>
            </a:extLst>
          </a:blip>
          <a:srcRect/>
          <a:stretch>
            <a:fillRect/>
          </a:stretch>
        </p:blipFill>
        <p:spPr bwMode="auto">
          <a:xfrm>
            <a:off x="1475570" y="4598231"/>
            <a:ext cx="1233664" cy="991069"/>
          </a:xfrm>
          <a:prstGeom prst="rect">
            <a:avLst/>
          </a:prstGeom>
          <a:noFill/>
          <a:effectLst>
            <a:softEdge rad="12700"/>
          </a:effectLst>
          <a:extLst>
            <a:ext uri="{909E8E84-426E-40dd-AFC4-6F175D3DCCD1}">
              <a14:hiddenFill xmlns:a14="http://schemas.microsoft.com/office/drawing/2010/main">
                <a:solidFill>
                  <a:srgbClr val="FFFFFF"/>
                </a:solidFill>
              </a14:hiddenFill>
            </a:ext>
          </a:extLst>
        </p:spPr>
      </p:pic>
      <p:pic>
        <p:nvPicPr>
          <p:cNvPr id="29" name="Picture 2" descr="http://upload.wikimedia.org/wikipedia/fr/a/aa/Logo_d'Amundi.png"/>
          <p:cNvPicPr>
            <a:picLocks noChangeAspect="1" noChangeArrowheads="1"/>
          </p:cNvPicPr>
          <p:nvPr/>
        </p:nvPicPr>
        <p:blipFill>
          <a:blip cstate="print">
            <a:extLst>
              <a:ext uri="{28A0092B-C50C-407E-A947-70E740481C1C}">
                <a14:useLocalDpi xmlns:a14="http://schemas.microsoft.com/office/drawing/2010/main" val="0"/>
              </a:ext>
            </a:extLst>
          </a:blip>
          <a:srcRect/>
          <a:stretch>
            <a:fillRect/>
          </a:stretch>
        </p:blipFill>
        <p:spPr bwMode="auto">
          <a:xfrm>
            <a:off x="4355970" y="4712045"/>
            <a:ext cx="1665359" cy="874800"/>
          </a:xfrm>
          <a:prstGeom prst="rect">
            <a:avLst/>
          </a:prstGeom>
          <a:noFill/>
          <a:effectLst>
            <a:softEdge rad="12700"/>
          </a:effectLst>
          <a:extLst>
            <a:ext uri="{909E8E84-426E-40dd-AFC4-6F175D3DCCD1}">
              <a14:hiddenFill xmlns:a14="http://schemas.microsoft.com/office/drawing/2010/main">
                <a:solidFill>
                  <a:srgbClr val="FFFFFF"/>
                </a:solidFill>
              </a14:hiddenFill>
            </a:ext>
          </a:extLst>
        </p:spPr>
      </p:pic>
      <p:pic>
        <p:nvPicPr>
          <p:cNvPr id="30" name="Picture 4" descr="http://idata.over-blog.com/0/28/20/84/11-IMAGES--2010/cdc.jpg"/>
          <p:cNvPicPr>
            <a:picLocks noChangeAspect="1" noChangeArrowheads="1"/>
          </p:cNvPicPr>
          <p:nvPr/>
        </p:nvPicPr>
        <p:blipFill>
          <a:blip cstate="print">
            <a:extLst>
              <a:ext uri="{28A0092B-C50C-407E-A947-70E740481C1C}">
                <a14:useLocalDpi xmlns:a14="http://schemas.microsoft.com/office/drawing/2010/main" val="0"/>
              </a:ext>
            </a:extLst>
          </a:blip>
          <a:srcRect/>
          <a:stretch>
            <a:fillRect/>
          </a:stretch>
        </p:blipFill>
        <p:spPr bwMode="auto">
          <a:xfrm>
            <a:off x="6300240" y="4712045"/>
            <a:ext cx="874800" cy="874800"/>
          </a:xfrm>
          <a:prstGeom prst="rect">
            <a:avLst/>
          </a:prstGeom>
          <a:noFill/>
          <a:effectLst>
            <a:softEdge rad="12700"/>
          </a:effectLst>
          <a:extLst>
            <a:ext uri="{909E8E84-426E-40dd-AFC4-6F175D3DCCD1}">
              <a14:hiddenFill xmlns:a14="http://schemas.microsoft.com/office/drawing/2010/main">
                <a:solidFill>
                  <a:srgbClr val="FFFFFF"/>
                </a:solidFill>
              </a14:hiddenFill>
            </a:ext>
          </a:extLst>
        </p:spPr>
      </p:pic>
      <p:pic>
        <p:nvPicPr>
          <p:cNvPr id="31" name="Picture 6" descr="http://www.salies-de-bearn.fr/albums_photos/an-108/logo_axa.jpg"/>
          <p:cNvPicPr>
            <a:picLocks noChangeAspect="1" noChangeArrowheads="1"/>
          </p:cNvPicPr>
          <p:nvPr/>
        </p:nvPicPr>
        <p:blipFill>
          <a:blip cstate="print">
            <a:extLst>
              <a:ext uri="{28A0092B-C50C-407E-A947-70E740481C1C}">
                <a14:useLocalDpi xmlns:a14="http://schemas.microsoft.com/office/drawing/2010/main" val="0"/>
              </a:ext>
            </a:extLst>
          </a:blip>
          <a:srcRect/>
          <a:stretch>
            <a:fillRect/>
          </a:stretch>
        </p:blipFill>
        <p:spPr bwMode="auto">
          <a:xfrm>
            <a:off x="2987780" y="4695247"/>
            <a:ext cx="874800" cy="874800"/>
          </a:xfrm>
          <a:prstGeom prst="rect">
            <a:avLst/>
          </a:prstGeom>
          <a:noFill/>
          <a:effectLst>
            <a:softEdge rad="12700"/>
          </a:effectLst>
          <a:extLst>
            <a:ext uri="{909E8E84-426E-40dd-AFC4-6F175D3DCCD1}">
              <a14:hiddenFill xmlns:a14="http://schemas.microsoft.com/office/drawing/2010/main">
                <a:solidFill>
                  <a:srgbClr val="FFFFFF"/>
                </a:solidFill>
              </a14:hiddenFill>
            </a:ext>
          </a:extLst>
        </p:spPr>
      </p:pic>
      <p:sp>
        <p:nvSpPr>
          <p:cNvPr id="32" name="Rectangle 31"/>
          <p:cNvSpPr/>
          <p:nvPr/>
        </p:nvSpPr>
        <p:spPr>
          <a:xfrm>
            <a:off x="1331550" y="1124680"/>
            <a:ext cx="6445120" cy="3508653"/>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IN" sz="2800" b="1" kern="0" noProof="0" dirty="0">
                <a:solidFill>
                  <a:srgbClr val="25A2FE"/>
                </a:solidFill>
                <a:latin typeface="Museo sans 500"/>
                <a:ea typeface="Segoe UI" panose="020B0502040204020203" pitchFamily="34" charset="0"/>
                <a:cs typeface="Museo sans 500"/>
              </a:rPr>
              <a:t>3</a:t>
            </a:r>
            <a:r>
              <a:rPr kumimoji="0" lang="en-IN" sz="2800" b="1" i="0" u="none" strike="noStrike" kern="0" cap="none" spc="0" normalizeH="0" baseline="0" noProof="0" dirty="0" smtClean="0">
                <a:ln>
                  <a:noFill/>
                </a:ln>
                <a:solidFill>
                  <a:srgbClr val="25A2FE"/>
                </a:solidFill>
                <a:effectLst/>
                <a:uLnTx/>
                <a:uFillTx/>
                <a:latin typeface="Museo sans 500"/>
                <a:ea typeface="Segoe UI" panose="020B0502040204020203" pitchFamily="34" charset="0"/>
                <a:cs typeface="Museo sans 500"/>
              </a:rPr>
              <a:t>0M</a:t>
            </a:r>
            <a:r>
              <a:rPr lang="en-IN" sz="2800" b="1" kern="0" dirty="0" smtClean="0">
                <a:solidFill>
                  <a:srgbClr val="009EE0"/>
                </a:solidFill>
                <a:latin typeface="Museo sans 500"/>
                <a:ea typeface="Segoe UI" panose="020B0502040204020203" pitchFamily="34" charset="0"/>
                <a:cs typeface="Museo sans 500"/>
              </a:rPr>
              <a:t>€</a:t>
            </a:r>
            <a:endParaRPr kumimoji="0" lang="en-IN" sz="2800" b="1" i="0" u="none" strike="noStrike" kern="0" cap="none" spc="0" normalizeH="0" baseline="0" noProof="0" dirty="0" smtClean="0">
              <a:ln>
                <a:noFill/>
              </a:ln>
              <a:solidFill>
                <a:sysClr val="windowText" lastClr="000000"/>
              </a:solidFill>
              <a:effectLst/>
              <a:uLnTx/>
              <a:uFillTx/>
              <a:latin typeface="Museo sans 500"/>
              <a:ea typeface="Segoe UI" panose="020B0502040204020203" pitchFamily="34" charset="0"/>
              <a:cs typeface="Museo sans 500"/>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IN" sz="1600" b="1" i="0" u="none" strike="noStrike" kern="0" cap="none" spc="0" normalizeH="0" baseline="0" noProof="0" dirty="0" smtClean="0">
              <a:ln>
                <a:noFill/>
              </a:ln>
              <a:solidFill>
                <a:sysClr val="windowText" lastClr="000000"/>
              </a:solidFill>
              <a:effectLst/>
              <a:uLnTx/>
              <a:uFillTx/>
              <a:latin typeface="Museo sans 500"/>
              <a:ea typeface="Segoe UI" panose="020B0502040204020203" pitchFamily="34" charset="0"/>
              <a:cs typeface="Museo sans 500"/>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IN" sz="1600" b="1" i="0" u="none" strike="noStrike" kern="0" cap="none" spc="0" normalizeH="0" baseline="0" noProof="0" dirty="0" smtClean="0">
              <a:ln>
                <a:noFill/>
              </a:ln>
              <a:solidFill>
                <a:sysClr val="windowText" lastClr="000000"/>
              </a:solidFill>
              <a:effectLst/>
              <a:uLnTx/>
              <a:uFillTx/>
              <a:latin typeface="Museo sans 500"/>
              <a:ea typeface="Segoe UI" panose="020B0502040204020203" pitchFamily="34" charset="0"/>
              <a:cs typeface="Museo sans 500"/>
            </a:endParaRPr>
          </a:p>
          <a:p>
            <a:pPr algn="ctr">
              <a:defRPr/>
            </a:pPr>
            <a:r>
              <a:rPr lang="fr-FR" b="1" kern="0" dirty="0">
                <a:solidFill>
                  <a:srgbClr val="25A2FE"/>
                </a:solidFill>
                <a:latin typeface="Museo sans 500"/>
                <a:ea typeface="Segoe UI" panose="020B0502040204020203" pitchFamily="34" charset="0"/>
                <a:cs typeface="Museo sans 500"/>
              </a:rPr>
              <a:t>13M€ </a:t>
            </a:r>
            <a:r>
              <a:rPr lang="fr-FR" b="1" kern="0" dirty="0">
                <a:solidFill>
                  <a:sysClr val="windowText" lastClr="000000"/>
                </a:solidFill>
                <a:latin typeface="Museo sans 500"/>
                <a:ea typeface="Segoe UI" panose="020B0502040204020203" pitchFamily="34" charset="0"/>
                <a:cs typeface="Museo sans 500"/>
              </a:rPr>
              <a:t>d’investissement validés dans </a:t>
            </a:r>
            <a:r>
              <a:rPr lang="fr-FR" b="1" kern="0" dirty="0">
                <a:solidFill>
                  <a:srgbClr val="25A2FE"/>
                </a:solidFill>
                <a:latin typeface="Museo sans 500"/>
                <a:ea typeface="Segoe UI" panose="020B0502040204020203" pitchFamily="34" charset="0"/>
                <a:cs typeface="Museo sans 500"/>
              </a:rPr>
              <a:t>26</a:t>
            </a:r>
            <a:r>
              <a:rPr lang="fr-FR" b="1" kern="0" dirty="0">
                <a:solidFill>
                  <a:sysClr val="windowText" lastClr="000000"/>
                </a:solidFill>
                <a:latin typeface="Museo sans 500"/>
                <a:ea typeface="Segoe UI" panose="020B0502040204020203" pitchFamily="34" charset="0"/>
                <a:cs typeface="Museo sans 500"/>
              </a:rPr>
              <a:t> </a:t>
            </a:r>
            <a:r>
              <a:rPr lang="fr-FR" b="1" kern="0" dirty="0" smtClean="0">
                <a:solidFill>
                  <a:sysClr val="windowText" lastClr="000000"/>
                </a:solidFill>
                <a:latin typeface="Museo sans 500"/>
                <a:ea typeface="Segoe UI" panose="020B0502040204020203" pitchFamily="34" charset="0"/>
                <a:cs typeface="Museo sans 500"/>
              </a:rPr>
              <a:t>structures dont </a:t>
            </a:r>
          </a:p>
          <a:p>
            <a:pPr algn="ctr">
              <a:defRPr/>
            </a:pPr>
            <a:r>
              <a:rPr lang="fr-FR" sz="1600" kern="0" dirty="0" smtClean="0">
                <a:solidFill>
                  <a:srgbClr val="25A2FE"/>
                </a:solidFill>
                <a:latin typeface="Museo sans 500"/>
                <a:ea typeface="Segoe UI" panose="020B0502040204020203" pitchFamily="34" charset="0"/>
                <a:cs typeface="Museo sans 500"/>
              </a:rPr>
              <a:t>41% </a:t>
            </a:r>
            <a:r>
              <a:rPr lang="fr-FR" sz="1600" kern="0" dirty="0" smtClean="0">
                <a:solidFill>
                  <a:sysClr val="windowText" lastClr="000000"/>
                </a:solidFill>
                <a:latin typeface="Museo sans 500"/>
                <a:ea typeface="Segoe UI" panose="020B0502040204020203" pitchFamily="34" charset="0"/>
                <a:cs typeface="Museo sans 500"/>
              </a:rPr>
              <a:t>d’entreprises sociales</a:t>
            </a:r>
          </a:p>
          <a:p>
            <a:pPr algn="ctr">
              <a:defRPr/>
            </a:pPr>
            <a:r>
              <a:rPr lang="fr-FR" sz="1600" kern="0" dirty="0" smtClean="0">
                <a:solidFill>
                  <a:srgbClr val="25A2FE"/>
                </a:solidFill>
                <a:latin typeface="Museo sans 500"/>
                <a:ea typeface="Segoe UI" panose="020B0502040204020203" pitchFamily="34" charset="0"/>
                <a:cs typeface="Museo sans 500"/>
              </a:rPr>
              <a:t>48% </a:t>
            </a:r>
            <a:r>
              <a:rPr lang="fr-FR" sz="1600" kern="0" dirty="0" smtClean="0">
                <a:solidFill>
                  <a:sysClr val="windowText" lastClr="000000"/>
                </a:solidFill>
                <a:latin typeface="Museo sans 500"/>
                <a:ea typeface="Segoe UI" panose="020B0502040204020203" pitchFamily="34" charset="0"/>
                <a:cs typeface="Museo sans 500"/>
              </a:rPr>
              <a:t>entreprises de l’économie circulaire</a:t>
            </a:r>
          </a:p>
          <a:p>
            <a:pPr algn="ctr">
              <a:defRPr/>
            </a:pPr>
            <a:r>
              <a:rPr lang="fr-FR" sz="1600" kern="0" dirty="0" smtClean="0">
                <a:solidFill>
                  <a:srgbClr val="25A2FE"/>
                </a:solidFill>
                <a:latin typeface="Museo sans 500"/>
                <a:ea typeface="Segoe UI" panose="020B0502040204020203" pitchFamily="34" charset="0"/>
                <a:cs typeface="Museo sans 500"/>
              </a:rPr>
              <a:t>11% </a:t>
            </a:r>
            <a:r>
              <a:rPr lang="fr-FR" sz="1600" kern="0" dirty="0" smtClean="0">
                <a:solidFill>
                  <a:sysClr val="windowText" lastClr="000000"/>
                </a:solidFill>
                <a:latin typeface="Museo sans 500"/>
                <a:ea typeface="Segoe UI" panose="020B0502040204020203" pitchFamily="34" charset="0"/>
                <a:cs typeface="Museo sans 500"/>
              </a:rPr>
              <a:t>d’entreprises de l’économie digitale collaborative</a:t>
            </a:r>
          </a:p>
          <a:p>
            <a:pPr algn="ctr">
              <a:defRPr/>
            </a:pPr>
            <a:endParaRPr lang="fr-FR" sz="1600" b="1" kern="0" dirty="0">
              <a:solidFill>
                <a:sysClr val="windowText" lastClr="000000"/>
              </a:solidFill>
              <a:latin typeface="Museo sans 500"/>
              <a:ea typeface="Segoe UI" panose="020B0502040204020203" pitchFamily="34" charset="0"/>
              <a:cs typeface="Museo sans 500"/>
            </a:endParaRPr>
          </a:p>
          <a:p>
            <a:pPr algn="ctr">
              <a:defRPr/>
            </a:pPr>
            <a:endParaRPr lang="fr-FR" sz="1600" b="1" kern="0" dirty="0" smtClean="0">
              <a:solidFill>
                <a:sysClr val="windowText" lastClr="000000"/>
              </a:solidFill>
              <a:latin typeface="Museo sans 500"/>
              <a:ea typeface="Segoe UI" panose="020B0502040204020203" pitchFamily="34" charset="0"/>
              <a:cs typeface="Museo sans 500"/>
            </a:endParaRPr>
          </a:p>
          <a:p>
            <a:pPr algn="ctr">
              <a:defRPr/>
            </a:pPr>
            <a:endParaRPr lang="fr-FR" sz="1600" b="1" kern="0" dirty="0">
              <a:solidFill>
                <a:sysClr val="windowText" lastClr="000000"/>
              </a:solidFill>
              <a:latin typeface="Museo sans 500"/>
              <a:ea typeface="Segoe UI" panose="020B0502040204020203" pitchFamily="34" charset="0"/>
              <a:cs typeface="Museo sans 500"/>
            </a:endParaRPr>
          </a:p>
          <a:p>
            <a:pPr lvl="0" algn="ctr">
              <a:defRPr/>
            </a:pPr>
            <a:r>
              <a:rPr lang="en-IN" sz="1600" b="1" kern="0" dirty="0">
                <a:solidFill>
                  <a:sysClr val="windowText" lastClr="000000"/>
                </a:solidFill>
                <a:latin typeface="Museo sans 500"/>
                <a:ea typeface="Segoe UI" panose="020B0502040204020203" pitchFamily="34" charset="0"/>
                <a:cs typeface="Museo sans 500"/>
              </a:rPr>
              <a:t>Une relation de</a:t>
            </a:r>
            <a:r>
              <a:rPr lang="en-IN" sz="1600" b="1" kern="0" dirty="0">
                <a:solidFill>
                  <a:srgbClr val="25A2FE"/>
                </a:solidFill>
                <a:latin typeface="Museo sans 500"/>
                <a:ea typeface="Segoe UI" panose="020B0502040204020203" pitchFamily="34" charset="0"/>
                <a:cs typeface="Museo sans 500"/>
              </a:rPr>
              <a:t> confiance </a:t>
            </a:r>
            <a:r>
              <a:rPr lang="en-IN" sz="1600" b="1" kern="0" dirty="0">
                <a:solidFill>
                  <a:sysClr val="windowText" lastClr="000000"/>
                </a:solidFill>
                <a:latin typeface="Museo sans 500"/>
                <a:ea typeface="Segoe UI" panose="020B0502040204020203" pitchFamily="34" charset="0"/>
                <a:cs typeface="Museo sans 500"/>
              </a:rPr>
              <a:t>avec les </a:t>
            </a:r>
            <a:r>
              <a:rPr lang="en-IN" sz="1600" b="1" kern="0" dirty="0" err="1">
                <a:solidFill>
                  <a:sysClr val="windowText" lastClr="000000"/>
                </a:solidFill>
                <a:latin typeface="Museo sans 500"/>
                <a:ea typeface="Segoe UI" panose="020B0502040204020203" pitchFamily="34" charset="0"/>
                <a:cs typeface="Museo sans 500"/>
              </a:rPr>
              <a:t>investisseurs</a:t>
            </a:r>
            <a:r>
              <a:rPr lang="en-IN" sz="1600" b="1" kern="0" dirty="0">
                <a:solidFill>
                  <a:sysClr val="windowText" lastClr="000000"/>
                </a:solidFill>
                <a:latin typeface="Museo sans 500"/>
                <a:ea typeface="Segoe UI" panose="020B0502040204020203" pitchFamily="34" charset="0"/>
                <a:cs typeface="Museo sans 500"/>
              </a:rPr>
              <a:t> </a:t>
            </a:r>
          </a:p>
          <a:p>
            <a:pPr algn="ctr">
              <a:defRPr/>
            </a:pPr>
            <a:endParaRPr lang="fr-FR" sz="1600" b="1" kern="0" dirty="0">
              <a:solidFill>
                <a:sysClr val="windowText" lastClr="000000"/>
              </a:solidFill>
              <a:latin typeface="Museo sans 500"/>
              <a:ea typeface="Segoe UI" panose="020B0502040204020203" pitchFamily="34" charset="0"/>
              <a:cs typeface="Museo sans 500"/>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IN" sz="1600" b="1" i="0" u="none" strike="noStrike" kern="0" cap="none" spc="0" normalizeH="0" baseline="0" noProof="0" dirty="0">
              <a:ln>
                <a:noFill/>
              </a:ln>
              <a:solidFill>
                <a:sysClr val="windowText" lastClr="000000"/>
              </a:solidFill>
              <a:effectLst/>
              <a:uLnTx/>
              <a:uFillTx/>
              <a:latin typeface="Museo sans 500"/>
              <a:ea typeface="Segoe UI" panose="020B0502040204020203" pitchFamily="34" charset="0"/>
              <a:cs typeface="Museo sans 500"/>
            </a:endParaRPr>
          </a:p>
        </p:txBody>
      </p:sp>
      <p:sp>
        <p:nvSpPr>
          <p:cNvPr id="33" name="Rectangle à coins arrondis 17"/>
          <p:cNvSpPr/>
          <p:nvPr/>
        </p:nvSpPr>
        <p:spPr>
          <a:xfrm>
            <a:off x="3573355" y="6309320"/>
            <a:ext cx="1620000" cy="426370"/>
          </a:xfrm>
          <a:prstGeom prst="roundRect">
            <a:avLst/>
          </a:prstGeom>
          <a:solidFill>
            <a:srgbClr val="FFFFFF"/>
          </a:solidFill>
          <a:ln>
            <a:solidFill>
              <a:schemeClr val="bg1">
                <a:lumMod val="8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r>
              <a:rPr lang="fr-FR" sz="1000" dirty="0" smtClean="0">
                <a:solidFill>
                  <a:schemeClr val="tx1"/>
                </a:solidFill>
                <a:latin typeface="Museo Sans 500" pitchFamily="50" charset="0"/>
              </a:rPr>
              <a:t>PORTEFEUILLE &amp; DEALFLOW</a:t>
            </a:r>
            <a:endParaRPr lang="fr-FR" sz="1000" dirty="0">
              <a:solidFill>
                <a:schemeClr val="tx1"/>
              </a:solidFill>
              <a:latin typeface="Museo Sans 500" pitchFamily="50" charset="0"/>
            </a:endParaRPr>
          </a:p>
        </p:txBody>
      </p:sp>
      <p:sp>
        <p:nvSpPr>
          <p:cNvPr id="34" name="Rectangle à coins arrondis 17"/>
          <p:cNvSpPr/>
          <p:nvPr/>
        </p:nvSpPr>
        <p:spPr>
          <a:xfrm>
            <a:off x="1835620" y="6309400"/>
            <a:ext cx="1620000" cy="426370"/>
          </a:xfrm>
          <a:prstGeom prst="roundRect">
            <a:avLst/>
          </a:prstGeom>
          <a:solidFill>
            <a:srgbClr val="FFFFFF"/>
          </a:solidFill>
          <a:ln>
            <a:solidFill>
              <a:schemeClr val="bg1">
                <a:lumMod val="8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r>
              <a:rPr lang="fr-FR" sz="1000" dirty="0" smtClean="0">
                <a:solidFill>
                  <a:schemeClr val="tx1"/>
                </a:solidFill>
                <a:latin typeface="Museo Sans 500" pitchFamily="50" charset="0"/>
              </a:rPr>
              <a:t>FONDS D’INVESTISSEMENT</a:t>
            </a:r>
            <a:endParaRPr lang="fr-FR" sz="1000" dirty="0">
              <a:solidFill>
                <a:schemeClr val="tx1"/>
              </a:solidFill>
              <a:latin typeface="Museo Sans 500" pitchFamily="50" charset="0"/>
            </a:endParaRPr>
          </a:p>
        </p:txBody>
      </p:sp>
      <p:sp>
        <p:nvSpPr>
          <p:cNvPr id="38" name="Rectangle à coins arrondis 17"/>
          <p:cNvSpPr/>
          <p:nvPr/>
        </p:nvSpPr>
        <p:spPr>
          <a:xfrm>
            <a:off x="107380" y="6309400"/>
            <a:ext cx="1620000" cy="426370"/>
          </a:xfrm>
          <a:prstGeom prst="roundRect">
            <a:avLst/>
          </a:prstGeom>
          <a:solidFill>
            <a:schemeClr val="accent1">
              <a:lumMod val="20000"/>
              <a:lumOff val="80000"/>
            </a:schemeClr>
          </a:solidFill>
          <a:ln>
            <a:solidFill>
              <a:schemeClr val="bg1">
                <a:lumMod val="8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r>
              <a:rPr lang="fr-FR" sz="1000" dirty="0" smtClean="0">
                <a:solidFill>
                  <a:schemeClr val="tx1"/>
                </a:solidFill>
                <a:latin typeface="Museo Sans 500" pitchFamily="50" charset="0"/>
              </a:rPr>
              <a:t>PRESENTATION</a:t>
            </a:r>
            <a:endParaRPr lang="fr-FR" sz="1000" dirty="0">
              <a:solidFill>
                <a:schemeClr val="tx1"/>
              </a:solidFill>
              <a:latin typeface="Museo Sans 500" pitchFamily="50" charset="0"/>
            </a:endParaRPr>
          </a:p>
        </p:txBody>
      </p:sp>
      <p:pic>
        <p:nvPicPr>
          <p:cNvPr id="5" name="Image 4"/>
          <p:cNvPicPr>
            <a:picLocks noChangeAspect="1"/>
          </p:cNvPicPr>
          <p:nvPr/>
        </p:nvPicPr>
        <p:blipFill>
          <a:blip cstate="print">
            <a:extLst>
              <a:ext uri="{28A0092B-C50C-407E-A947-70E740481C1C}">
                <a14:useLocalDpi xmlns:a14="http://schemas.microsoft.com/office/drawing/2010/main" val="0"/>
              </a:ext>
            </a:extLst>
          </a:blip>
          <a:stretch>
            <a:fillRect/>
          </a:stretch>
        </p:blipFill>
        <p:spPr>
          <a:xfrm>
            <a:off x="7380390" y="4727416"/>
            <a:ext cx="1503886" cy="816012"/>
          </a:xfrm>
          <a:prstGeom prst="rect">
            <a:avLst/>
          </a:prstGeom>
        </p:spPr>
      </p:pic>
    </p:spTree>
    <p:extLst>
      <p:ext uri="{BB962C8B-B14F-4D97-AF65-F5344CB8AC3E}">
        <p14:creationId xmlns:p14="http://schemas.microsoft.com/office/powerpoint/2010/main" val="1910954765"/>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Image 11"/>
          <p:cNvPicPr/>
          <p:nvPr/>
        </p:nvPicPr>
        <p:blipFill>
          <a:blip cstate="print">
            <a:extLst>
              <a:ext uri="{28A0092B-C50C-407E-A947-70E740481C1C}">
                <a14:useLocalDpi xmlns:a14="http://schemas.microsoft.com/office/drawing/2010/main" val="0"/>
              </a:ext>
            </a:extLst>
          </a:blip>
          <a:stretch>
            <a:fillRect/>
          </a:stretch>
        </p:blipFill>
        <p:spPr>
          <a:xfrm>
            <a:off x="7650353" y="116381"/>
            <a:ext cx="1392308" cy="432048"/>
          </a:xfrm>
          <a:prstGeom prst="rect">
            <a:avLst/>
          </a:prstGeom>
        </p:spPr>
      </p:pic>
      <p:grpSp>
        <p:nvGrpSpPr>
          <p:cNvPr id="11" name="Groupe 67"/>
          <p:cNvGrpSpPr/>
          <p:nvPr/>
        </p:nvGrpSpPr>
        <p:grpSpPr>
          <a:xfrm>
            <a:off x="511174" y="548680"/>
            <a:ext cx="8093274" cy="369332"/>
            <a:chOff x="511174" y="827420"/>
            <a:chExt cx="8093274" cy="369332"/>
          </a:xfrm>
        </p:grpSpPr>
        <p:cxnSp>
          <p:nvCxnSpPr>
            <p:cNvPr id="69" name="Straight Connector 3"/>
            <p:cNvCxnSpPr/>
            <p:nvPr/>
          </p:nvCxnSpPr>
          <p:spPr>
            <a:xfrm>
              <a:off x="511174" y="1052736"/>
              <a:ext cx="226062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Straight Connector 3"/>
            <p:cNvCxnSpPr/>
            <p:nvPr/>
          </p:nvCxnSpPr>
          <p:spPr>
            <a:xfrm>
              <a:off x="6343822" y="1052736"/>
              <a:ext cx="226062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1" name="ZoneTexte 70"/>
            <p:cNvSpPr txBox="1"/>
            <p:nvPr/>
          </p:nvSpPr>
          <p:spPr>
            <a:xfrm>
              <a:off x="3419872" y="827420"/>
              <a:ext cx="2487352" cy="369332"/>
            </a:xfrm>
            <a:prstGeom prst="rect">
              <a:avLst/>
            </a:prstGeom>
            <a:noFill/>
          </p:spPr>
          <p:txBody>
            <a:bodyPr wrap="square" rtlCol="0">
              <a:spAutoFit/>
            </a:bodyPr>
            <a:lstStyle/>
            <a:p>
              <a:pPr algn="ctr"/>
              <a:r>
                <a:rPr lang="fr-FR" dirty="0" smtClean="0">
                  <a:latin typeface="Museo Sans 500" pitchFamily="50" charset="0"/>
                </a:rPr>
                <a:t>Le portefeuille</a:t>
              </a:r>
              <a:endParaRPr lang="fr-FR" dirty="0">
                <a:latin typeface="Museo Sans 500" pitchFamily="50" charset="0"/>
              </a:endParaRPr>
            </a:p>
          </p:txBody>
        </p:sp>
      </p:grpSp>
      <p:sp>
        <p:nvSpPr>
          <p:cNvPr id="2" name="Espace réservé du numéro de diapositive 1"/>
          <p:cNvSpPr>
            <a:spLocks noGrp="1"/>
          </p:cNvSpPr>
          <p:nvPr>
            <p:ph type="sldNum" sz="quarter" idx="12"/>
          </p:nvPr>
        </p:nvSpPr>
        <p:spPr/>
        <p:txBody>
          <a:bodyPr/>
          <a:lstStyle/>
          <a:p>
            <a:fld id="{A4EA68B9-2A1A-4ACE-A9B8-1DE7D187A9CC}" type="slidenum">
              <a:rPr lang="fr-FR" smtClean="0"/>
              <a:pPr/>
              <a:t>15</a:t>
            </a:fld>
            <a:endParaRPr lang="fr-FR"/>
          </a:p>
        </p:txBody>
      </p:sp>
      <p:sp>
        <p:nvSpPr>
          <p:cNvPr id="8" name="Rounded Rectangle 7"/>
          <p:cNvSpPr/>
          <p:nvPr/>
        </p:nvSpPr>
        <p:spPr>
          <a:xfrm>
            <a:off x="511174" y="1196690"/>
            <a:ext cx="3330815" cy="576028"/>
          </a:xfrm>
          <a:prstGeom prst="roundRect">
            <a:avLst/>
          </a:prstGeom>
          <a:solidFill>
            <a:schemeClr val="bg1">
              <a:lumMod val="95000"/>
            </a:schemeClr>
          </a:solidFill>
          <a:ln>
            <a:solidFill>
              <a:schemeClr val="bg1">
                <a:lumMod val="9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400" b="1" dirty="0" smtClean="0">
                <a:solidFill>
                  <a:srgbClr val="595959"/>
                </a:solidFill>
                <a:latin typeface="Museo sans 500"/>
                <a:cs typeface="Museo sans 500"/>
              </a:rPr>
              <a:t>27 ENTREPRISES FINANCEES</a:t>
            </a:r>
            <a:endParaRPr lang="fr-FR" sz="1400" b="1" dirty="0">
              <a:solidFill>
                <a:srgbClr val="595959"/>
              </a:solidFill>
              <a:latin typeface="Museo sans 500"/>
              <a:cs typeface="Museo sans 500"/>
            </a:endParaRPr>
          </a:p>
        </p:txBody>
      </p:sp>
      <p:sp>
        <p:nvSpPr>
          <p:cNvPr id="26" name="Rounded Rectangle 25"/>
          <p:cNvSpPr/>
          <p:nvPr/>
        </p:nvSpPr>
        <p:spPr>
          <a:xfrm>
            <a:off x="5484361" y="1052670"/>
            <a:ext cx="3330815" cy="576028"/>
          </a:xfrm>
          <a:prstGeom prst="roundRect">
            <a:avLst/>
          </a:prstGeom>
          <a:solidFill>
            <a:srgbClr val="25A2FE"/>
          </a:solidFill>
          <a:ln>
            <a:solidFill>
              <a:schemeClr val="bg1">
                <a:lumMod val="9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400" dirty="0" smtClean="0">
                <a:solidFill>
                  <a:schemeClr val="bg1"/>
                </a:solidFill>
                <a:latin typeface="Museo sans 500"/>
                <a:cs typeface="Museo sans 500"/>
              </a:rPr>
              <a:t>15 M € INVESTIS</a:t>
            </a:r>
            <a:endParaRPr lang="fr-FR" sz="1400" dirty="0">
              <a:solidFill>
                <a:schemeClr val="bg1"/>
              </a:solidFill>
              <a:latin typeface="Museo sans 500"/>
              <a:cs typeface="Museo sans 500"/>
            </a:endParaRPr>
          </a:p>
        </p:txBody>
      </p:sp>
      <p:sp>
        <p:nvSpPr>
          <p:cNvPr id="32" name="Rectangle à coins arrondis 17"/>
          <p:cNvSpPr/>
          <p:nvPr/>
        </p:nvSpPr>
        <p:spPr>
          <a:xfrm>
            <a:off x="3573355" y="6309320"/>
            <a:ext cx="1620000" cy="426370"/>
          </a:xfrm>
          <a:prstGeom prst="roundRect">
            <a:avLst/>
          </a:prstGeom>
          <a:solidFill>
            <a:srgbClr val="DCE6F2"/>
          </a:solidFill>
          <a:ln>
            <a:solidFill>
              <a:schemeClr val="bg1">
                <a:lumMod val="8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r>
              <a:rPr lang="fr-FR" sz="1000" dirty="0" smtClean="0">
                <a:solidFill>
                  <a:schemeClr val="tx1"/>
                </a:solidFill>
                <a:latin typeface="Museo Sans 500" pitchFamily="50" charset="0"/>
              </a:rPr>
              <a:t>PORTEFEUILLE &amp; DEALFLOW</a:t>
            </a:r>
            <a:endParaRPr lang="fr-FR" sz="1000" dirty="0">
              <a:solidFill>
                <a:schemeClr val="tx1"/>
              </a:solidFill>
              <a:latin typeface="Museo Sans 500" pitchFamily="50" charset="0"/>
            </a:endParaRPr>
          </a:p>
        </p:txBody>
      </p:sp>
      <p:sp>
        <p:nvSpPr>
          <p:cNvPr id="34" name="Rectangle à coins arrondis 17"/>
          <p:cNvSpPr/>
          <p:nvPr/>
        </p:nvSpPr>
        <p:spPr>
          <a:xfrm>
            <a:off x="1835620" y="6309400"/>
            <a:ext cx="1620000" cy="426370"/>
          </a:xfrm>
          <a:prstGeom prst="roundRect">
            <a:avLst/>
          </a:prstGeom>
          <a:solidFill>
            <a:srgbClr val="FFFFFF"/>
          </a:solidFill>
          <a:ln>
            <a:solidFill>
              <a:schemeClr val="bg1">
                <a:lumMod val="8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r>
              <a:rPr lang="fr-FR" sz="1000" dirty="0" smtClean="0">
                <a:solidFill>
                  <a:schemeClr val="tx1"/>
                </a:solidFill>
                <a:latin typeface="Museo Sans 500" pitchFamily="50" charset="0"/>
              </a:rPr>
              <a:t>FONDS D’INVESTISSEMENT</a:t>
            </a:r>
            <a:endParaRPr lang="fr-FR" sz="1000" dirty="0">
              <a:solidFill>
                <a:schemeClr val="tx1"/>
              </a:solidFill>
              <a:latin typeface="Museo Sans 500" pitchFamily="50" charset="0"/>
            </a:endParaRPr>
          </a:p>
        </p:txBody>
      </p:sp>
      <p:sp>
        <p:nvSpPr>
          <p:cNvPr id="35" name="Rectangle à coins arrondis 17"/>
          <p:cNvSpPr/>
          <p:nvPr/>
        </p:nvSpPr>
        <p:spPr>
          <a:xfrm>
            <a:off x="107380" y="6309400"/>
            <a:ext cx="1620000" cy="426370"/>
          </a:xfrm>
          <a:prstGeom prst="roundRect">
            <a:avLst/>
          </a:prstGeom>
          <a:solidFill>
            <a:srgbClr val="FFFFFF"/>
          </a:solidFill>
          <a:ln>
            <a:solidFill>
              <a:schemeClr val="bg1">
                <a:lumMod val="8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r>
              <a:rPr lang="fr-FR" sz="1000" dirty="0" smtClean="0">
                <a:solidFill>
                  <a:schemeClr val="tx1"/>
                </a:solidFill>
                <a:latin typeface="Museo Sans 500" pitchFamily="50" charset="0"/>
              </a:rPr>
              <a:t>PRESENTATION</a:t>
            </a:r>
            <a:endParaRPr lang="fr-FR" sz="1000" dirty="0">
              <a:solidFill>
                <a:schemeClr val="tx1"/>
              </a:solidFill>
              <a:latin typeface="Museo Sans 500" pitchFamily="50" charset="0"/>
            </a:endParaRPr>
          </a:p>
        </p:txBody>
      </p:sp>
      <p:pic>
        <p:nvPicPr>
          <p:cNvPr id="3" name="Image 2"/>
          <p:cNvPicPr>
            <a:picLocks noChangeAspect="1"/>
          </p:cNvPicPr>
          <p:nvPr/>
        </p:nvPicPr>
        <p:blipFill>
          <a:blip cstate="print">
            <a:extLst>
              <a:ext uri="{28A0092B-C50C-407E-A947-70E740481C1C}">
                <a14:useLocalDpi xmlns:a14="http://schemas.microsoft.com/office/drawing/2010/main" val="0"/>
              </a:ext>
            </a:extLst>
          </a:blip>
          <a:stretch>
            <a:fillRect/>
          </a:stretch>
        </p:blipFill>
        <p:spPr>
          <a:xfrm>
            <a:off x="1619590" y="5589300"/>
            <a:ext cx="1308842" cy="523537"/>
          </a:xfrm>
          <a:prstGeom prst="rect">
            <a:avLst/>
          </a:prstGeom>
        </p:spPr>
      </p:pic>
      <p:pic>
        <p:nvPicPr>
          <p:cNvPr id="6" name="Image 5"/>
          <p:cNvPicPr>
            <a:picLocks noChangeAspect="1"/>
          </p:cNvPicPr>
          <p:nvPr/>
        </p:nvPicPr>
        <p:blipFill>
          <a:blip cstate="print">
            <a:extLst>
              <a:ext uri="{28A0092B-C50C-407E-A947-70E740481C1C}">
                <a14:useLocalDpi xmlns:a14="http://schemas.microsoft.com/office/drawing/2010/main" val="0"/>
              </a:ext>
            </a:extLst>
          </a:blip>
          <a:stretch>
            <a:fillRect/>
          </a:stretch>
        </p:blipFill>
        <p:spPr>
          <a:xfrm>
            <a:off x="271377" y="5214839"/>
            <a:ext cx="662501" cy="662501"/>
          </a:xfrm>
          <a:prstGeom prst="rect">
            <a:avLst/>
          </a:prstGeom>
        </p:spPr>
      </p:pic>
      <p:pic>
        <p:nvPicPr>
          <p:cNvPr id="7" name="Image 6"/>
          <p:cNvPicPr>
            <a:picLocks noChangeAspect="1"/>
          </p:cNvPicPr>
          <p:nvPr/>
        </p:nvPicPr>
        <p:blipFill>
          <a:blip cstate="print">
            <a:extLst>
              <a:ext uri="{28A0092B-C50C-407E-A947-70E740481C1C}">
                <a14:useLocalDpi xmlns:a14="http://schemas.microsoft.com/office/drawing/2010/main" val="0"/>
              </a:ext>
            </a:extLst>
          </a:blip>
          <a:stretch>
            <a:fillRect/>
          </a:stretch>
        </p:blipFill>
        <p:spPr>
          <a:xfrm>
            <a:off x="5620643" y="5632250"/>
            <a:ext cx="742089" cy="890256"/>
          </a:xfrm>
          <a:prstGeom prst="rect">
            <a:avLst/>
          </a:prstGeom>
        </p:spPr>
      </p:pic>
      <p:pic>
        <p:nvPicPr>
          <p:cNvPr id="9" name="Image 8"/>
          <p:cNvPicPr>
            <a:picLocks noChangeAspect="1"/>
          </p:cNvPicPr>
          <p:nvPr/>
        </p:nvPicPr>
        <p:blipFill>
          <a:blip cstate="print">
            <a:extLst>
              <a:ext uri="{28A0092B-C50C-407E-A947-70E740481C1C}">
                <a14:useLocalDpi xmlns:a14="http://schemas.microsoft.com/office/drawing/2010/main" val="0"/>
              </a:ext>
            </a:extLst>
          </a:blip>
          <a:stretch>
            <a:fillRect/>
          </a:stretch>
        </p:blipFill>
        <p:spPr>
          <a:xfrm>
            <a:off x="3207076" y="4797045"/>
            <a:ext cx="1269825" cy="985384"/>
          </a:xfrm>
          <a:prstGeom prst="rect">
            <a:avLst/>
          </a:prstGeom>
        </p:spPr>
      </p:pic>
      <p:pic>
        <p:nvPicPr>
          <p:cNvPr id="10" name="Image 9"/>
          <p:cNvPicPr>
            <a:picLocks noChangeAspect="1"/>
          </p:cNvPicPr>
          <p:nvPr/>
        </p:nvPicPr>
        <p:blipFill>
          <a:blip cstate="print">
            <a:extLst>
              <a:ext uri="{28A0092B-C50C-407E-A947-70E740481C1C}">
                <a14:useLocalDpi xmlns:a14="http://schemas.microsoft.com/office/drawing/2010/main" val="0"/>
              </a:ext>
            </a:extLst>
          </a:blip>
          <a:stretch>
            <a:fillRect/>
          </a:stretch>
        </p:blipFill>
        <p:spPr>
          <a:xfrm>
            <a:off x="2310420" y="2146872"/>
            <a:ext cx="1037410" cy="778058"/>
          </a:xfrm>
          <a:prstGeom prst="rect">
            <a:avLst/>
          </a:prstGeom>
        </p:spPr>
      </p:pic>
      <p:pic>
        <p:nvPicPr>
          <p:cNvPr id="13" name="Image 12"/>
          <p:cNvPicPr>
            <a:picLocks noChangeAspect="1"/>
          </p:cNvPicPr>
          <p:nvPr/>
        </p:nvPicPr>
        <p:blipFill>
          <a:blip cstate="print">
            <a:extLst>
              <a:ext uri="{28A0092B-C50C-407E-A947-70E740481C1C}">
                <a14:useLocalDpi xmlns:a14="http://schemas.microsoft.com/office/drawing/2010/main" val="0"/>
              </a:ext>
            </a:extLst>
          </a:blip>
          <a:stretch>
            <a:fillRect/>
          </a:stretch>
        </p:blipFill>
        <p:spPr>
          <a:xfrm>
            <a:off x="6952469" y="6273918"/>
            <a:ext cx="757009" cy="380619"/>
          </a:xfrm>
          <a:prstGeom prst="rect">
            <a:avLst/>
          </a:prstGeom>
        </p:spPr>
      </p:pic>
      <p:pic>
        <p:nvPicPr>
          <p:cNvPr id="14" name="Image 13"/>
          <p:cNvPicPr>
            <a:picLocks noChangeAspect="1"/>
          </p:cNvPicPr>
          <p:nvPr/>
        </p:nvPicPr>
        <p:blipFill>
          <a:blip cstate="print">
            <a:extLst>
              <a:ext uri="{28A0092B-C50C-407E-A947-70E740481C1C}">
                <a14:useLocalDpi xmlns:a14="http://schemas.microsoft.com/office/drawing/2010/main" val="0"/>
              </a:ext>
            </a:extLst>
          </a:blip>
          <a:stretch>
            <a:fillRect/>
          </a:stretch>
        </p:blipFill>
        <p:spPr>
          <a:xfrm>
            <a:off x="5004508" y="4742830"/>
            <a:ext cx="1069637" cy="273405"/>
          </a:xfrm>
          <a:prstGeom prst="rect">
            <a:avLst/>
          </a:prstGeom>
        </p:spPr>
      </p:pic>
      <p:pic>
        <p:nvPicPr>
          <p:cNvPr id="16" name="Image 15"/>
          <p:cNvPicPr>
            <a:picLocks noChangeAspect="1"/>
          </p:cNvPicPr>
          <p:nvPr/>
        </p:nvPicPr>
        <p:blipFill>
          <a:blip cstate="print">
            <a:extLst>
              <a:ext uri="{28A0092B-C50C-407E-A947-70E740481C1C}">
                <a14:useLocalDpi xmlns:a14="http://schemas.microsoft.com/office/drawing/2010/main" val="0"/>
              </a:ext>
            </a:extLst>
          </a:blip>
          <a:stretch>
            <a:fillRect/>
          </a:stretch>
        </p:blipFill>
        <p:spPr>
          <a:xfrm>
            <a:off x="5193355" y="2361828"/>
            <a:ext cx="741769" cy="533946"/>
          </a:xfrm>
          <a:prstGeom prst="rect">
            <a:avLst/>
          </a:prstGeom>
        </p:spPr>
      </p:pic>
      <p:pic>
        <p:nvPicPr>
          <p:cNvPr id="17" name="Image 16"/>
          <p:cNvPicPr>
            <a:picLocks noChangeAspect="1"/>
          </p:cNvPicPr>
          <p:nvPr/>
        </p:nvPicPr>
        <p:blipFill>
          <a:blip cstate="print">
            <a:extLst>
              <a:ext uri="{28A0092B-C50C-407E-A947-70E740481C1C}">
                <a14:useLocalDpi xmlns:a14="http://schemas.microsoft.com/office/drawing/2010/main" val="0"/>
              </a:ext>
            </a:extLst>
          </a:blip>
          <a:stretch>
            <a:fillRect/>
          </a:stretch>
        </p:blipFill>
        <p:spPr>
          <a:xfrm>
            <a:off x="1545827" y="3068950"/>
            <a:ext cx="1297933" cy="716101"/>
          </a:xfrm>
          <a:prstGeom prst="rect">
            <a:avLst/>
          </a:prstGeom>
        </p:spPr>
      </p:pic>
      <p:pic>
        <p:nvPicPr>
          <p:cNvPr id="19" name="Image 18"/>
          <p:cNvPicPr>
            <a:picLocks noChangeAspect="1"/>
          </p:cNvPicPr>
          <p:nvPr/>
        </p:nvPicPr>
        <p:blipFill>
          <a:blip cstate="print">
            <a:extLst>
              <a:ext uri="{28A0092B-C50C-407E-A947-70E740481C1C}">
                <a14:useLocalDpi xmlns:a14="http://schemas.microsoft.com/office/drawing/2010/main" val="0"/>
              </a:ext>
            </a:extLst>
          </a:blip>
          <a:stretch>
            <a:fillRect/>
          </a:stretch>
        </p:blipFill>
        <p:spPr>
          <a:xfrm>
            <a:off x="7149768" y="4918157"/>
            <a:ext cx="959183" cy="959183"/>
          </a:xfrm>
          <a:prstGeom prst="rect">
            <a:avLst/>
          </a:prstGeom>
        </p:spPr>
      </p:pic>
      <p:pic>
        <p:nvPicPr>
          <p:cNvPr id="21" name="Image 20"/>
          <p:cNvPicPr>
            <a:picLocks noChangeAspect="1"/>
          </p:cNvPicPr>
          <p:nvPr/>
        </p:nvPicPr>
        <p:blipFill>
          <a:blip cstate="print">
            <a:extLst>
              <a:ext uri="{28A0092B-C50C-407E-A947-70E740481C1C}">
                <a14:useLocalDpi xmlns:a14="http://schemas.microsoft.com/office/drawing/2010/main" val="0"/>
              </a:ext>
            </a:extLst>
          </a:blip>
          <a:stretch>
            <a:fillRect/>
          </a:stretch>
        </p:blipFill>
        <p:spPr>
          <a:xfrm>
            <a:off x="1196909" y="4697288"/>
            <a:ext cx="1640205" cy="364490"/>
          </a:xfrm>
          <a:prstGeom prst="rect">
            <a:avLst/>
          </a:prstGeom>
        </p:spPr>
      </p:pic>
      <p:pic>
        <p:nvPicPr>
          <p:cNvPr id="22" name="Image 21"/>
          <p:cNvPicPr>
            <a:picLocks noChangeAspect="1"/>
          </p:cNvPicPr>
          <p:nvPr/>
        </p:nvPicPr>
        <p:blipFill>
          <a:blip cstate="print">
            <a:extLst>
              <a:ext uri="{28A0092B-C50C-407E-A947-70E740481C1C}">
                <a14:useLocalDpi xmlns:a14="http://schemas.microsoft.com/office/drawing/2010/main" val="0"/>
              </a:ext>
            </a:extLst>
          </a:blip>
          <a:stretch>
            <a:fillRect/>
          </a:stretch>
        </p:blipFill>
        <p:spPr>
          <a:xfrm>
            <a:off x="3825113" y="2312146"/>
            <a:ext cx="882456" cy="955728"/>
          </a:xfrm>
          <a:prstGeom prst="rect">
            <a:avLst/>
          </a:prstGeom>
        </p:spPr>
      </p:pic>
      <p:pic>
        <p:nvPicPr>
          <p:cNvPr id="23" name="Image 22"/>
          <p:cNvPicPr>
            <a:picLocks noChangeAspect="1"/>
          </p:cNvPicPr>
          <p:nvPr/>
        </p:nvPicPr>
        <p:blipFill>
          <a:blip cstate="print">
            <a:extLst>
              <a:ext uri="{28A0092B-C50C-407E-A947-70E740481C1C}">
                <a14:useLocalDpi xmlns:a14="http://schemas.microsoft.com/office/drawing/2010/main" val="0"/>
              </a:ext>
            </a:extLst>
          </a:blip>
          <a:stretch>
            <a:fillRect/>
          </a:stretch>
        </p:blipFill>
        <p:spPr>
          <a:xfrm>
            <a:off x="3142876" y="3674468"/>
            <a:ext cx="853044" cy="650203"/>
          </a:xfrm>
          <a:prstGeom prst="rect">
            <a:avLst/>
          </a:prstGeom>
        </p:spPr>
      </p:pic>
      <p:pic>
        <p:nvPicPr>
          <p:cNvPr id="24" name="Image 23"/>
          <p:cNvPicPr>
            <a:picLocks noChangeAspect="1"/>
          </p:cNvPicPr>
          <p:nvPr/>
        </p:nvPicPr>
        <p:blipFill>
          <a:blip cstate="print">
            <a:extLst>
              <a:ext uri="{28A0092B-C50C-407E-A947-70E740481C1C}">
                <a14:useLocalDpi xmlns:a14="http://schemas.microsoft.com/office/drawing/2010/main" val="0"/>
              </a:ext>
            </a:extLst>
          </a:blip>
          <a:stretch>
            <a:fillRect/>
          </a:stretch>
        </p:blipFill>
        <p:spPr>
          <a:xfrm>
            <a:off x="433447" y="1984999"/>
            <a:ext cx="1293934" cy="1282875"/>
          </a:xfrm>
          <a:prstGeom prst="rect">
            <a:avLst/>
          </a:prstGeom>
        </p:spPr>
      </p:pic>
      <p:pic>
        <p:nvPicPr>
          <p:cNvPr id="27" name="Image 26"/>
          <p:cNvPicPr>
            <a:picLocks noChangeAspect="1"/>
          </p:cNvPicPr>
          <p:nvPr/>
        </p:nvPicPr>
        <p:blipFill rotWithShape="1">
          <a:blip cstate="print">
            <a:extLst>
              <a:ext uri="{28A0092B-C50C-407E-A947-70E740481C1C}">
                <a14:useLocalDpi xmlns:a14="http://schemas.microsoft.com/office/drawing/2010/main" val="0"/>
              </a:ext>
            </a:extLst>
          </a:blip>
          <a:srcRect t="23003" b="23833"/>
          <a:stretch/>
        </p:blipFill>
        <p:spPr>
          <a:xfrm>
            <a:off x="6921397" y="3802528"/>
            <a:ext cx="1683051" cy="894760"/>
          </a:xfrm>
          <a:prstGeom prst="rect">
            <a:avLst/>
          </a:prstGeom>
        </p:spPr>
      </p:pic>
      <p:pic>
        <p:nvPicPr>
          <p:cNvPr id="29" name="Image 28"/>
          <p:cNvPicPr>
            <a:picLocks noChangeAspect="1"/>
          </p:cNvPicPr>
          <p:nvPr/>
        </p:nvPicPr>
        <p:blipFill>
          <a:blip cstate="print">
            <a:extLst>
              <a:ext uri="{28A0092B-C50C-407E-A947-70E740481C1C}">
                <a14:useLocalDpi xmlns:a14="http://schemas.microsoft.com/office/drawing/2010/main" val="0"/>
              </a:ext>
            </a:extLst>
          </a:blip>
          <a:stretch>
            <a:fillRect/>
          </a:stretch>
        </p:blipFill>
        <p:spPr>
          <a:xfrm>
            <a:off x="6362732" y="2735620"/>
            <a:ext cx="1035918" cy="691380"/>
          </a:xfrm>
          <a:prstGeom prst="rect">
            <a:avLst/>
          </a:prstGeom>
        </p:spPr>
      </p:pic>
      <p:pic>
        <p:nvPicPr>
          <p:cNvPr id="30" name="Image 29"/>
          <p:cNvPicPr>
            <a:picLocks noChangeAspect="1"/>
          </p:cNvPicPr>
          <p:nvPr/>
        </p:nvPicPr>
        <p:blipFill>
          <a:blip cstate="print">
            <a:extLst>
              <a:ext uri="{28A0092B-C50C-407E-A947-70E740481C1C}">
                <a14:useLocalDpi xmlns:a14="http://schemas.microsoft.com/office/drawing/2010/main" val="0"/>
              </a:ext>
            </a:extLst>
          </a:blip>
          <a:stretch>
            <a:fillRect/>
          </a:stretch>
        </p:blipFill>
        <p:spPr>
          <a:xfrm>
            <a:off x="4707569" y="3526071"/>
            <a:ext cx="1534693" cy="517959"/>
          </a:xfrm>
          <a:prstGeom prst="rect">
            <a:avLst/>
          </a:prstGeom>
        </p:spPr>
      </p:pic>
      <p:pic>
        <p:nvPicPr>
          <p:cNvPr id="33" name="Image 32"/>
          <p:cNvPicPr>
            <a:picLocks noChangeAspect="1"/>
          </p:cNvPicPr>
          <p:nvPr/>
        </p:nvPicPr>
        <p:blipFill>
          <a:blip cstate="print">
            <a:extLst>
              <a:ext uri="{28A0092B-C50C-407E-A947-70E740481C1C}">
                <a14:useLocalDpi xmlns:a14="http://schemas.microsoft.com/office/drawing/2010/main" val="0"/>
              </a:ext>
            </a:extLst>
          </a:blip>
          <a:stretch>
            <a:fillRect/>
          </a:stretch>
        </p:blipFill>
        <p:spPr>
          <a:xfrm>
            <a:off x="86701" y="3658998"/>
            <a:ext cx="1260986" cy="562112"/>
          </a:xfrm>
          <a:prstGeom prst="rect">
            <a:avLst/>
          </a:prstGeom>
        </p:spPr>
      </p:pic>
      <p:pic>
        <p:nvPicPr>
          <p:cNvPr id="36" name="Image 35"/>
          <p:cNvPicPr>
            <a:picLocks noChangeAspect="1"/>
          </p:cNvPicPr>
          <p:nvPr/>
        </p:nvPicPr>
        <p:blipFill>
          <a:blip cstate="print">
            <a:extLst>
              <a:ext uri="{28A0092B-C50C-407E-A947-70E740481C1C}">
                <a14:useLocalDpi xmlns:a14="http://schemas.microsoft.com/office/drawing/2010/main" val="0"/>
              </a:ext>
            </a:extLst>
          </a:blip>
          <a:stretch>
            <a:fillRect/>
          </a:stretch>
        </p:blipFill>
        <p:spPr>
          <a:xfrm>
            <a:off x="7007792" y="1826169"/>
            <a:ext cx="1285121" cy="963841"/>
          </a:xfrm>
          <a:prstGeom prst="rect">
            <a:avLst/>
          </a:prstGeom>
        </p:spPr>
      </p:pic>
      <p:pic>
        <p:nvPicPr>
          <p:cNvPr id="37" name="Image 36"/>
          <p:cNvPicPr>
            <a:picLocks noChangeAspect="1"/>
          </p:cNvPicPr>
          <p:nvPr/>
        </p:nvPicPr>
        <p:blipFill rotWithShape="1">
          <a:blip cstate="print">
            <a:extLst>
              <a:ext uri="{28A0092B-C50C-407E-A947-70E740481C1C}">
                <a14:useLocalDpi xmlns:a14="http://schemas.microsoft.com/office/drawing/2010/main" val="0"/>
              </a:ext>
            </a:extLst>
          </a:blip>
          <a:srcRect t="23749" b="32222"/>
          <a:stretch/>
        </p:blipFill>
        <p:spPr>
          <a:xfrm>
            <a:off x="7760445" y="2796944"/>
            <a:ext cx="1383555" cy="862054"/>
          </a:xfrm>
          <a:prstGeom prst="rect">
            <a:avLst/>
          </a:prstGeom>
        </p:spPr>
      </p:pic>
    </p:spTree>
    <p:extLst>
      <p:ext uri="{BB962C8B-B14F-4D97-AF65-F5344CB8AC3E}">
        <p14:creationId xmlns:p14="http://schemas.microsoft.com/office/powerpoint/2010/main" val="2680094336"/>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à coins arrondis 12"/>
          <p:cNvSpPr/>
          <p:nvPr/>
        </p:nvSpPr>
        <p:spPr>
          <a:xfrm>
            <a:off x="0" y="6165304"/>
            <a:ext cx="4540650" cy="576262"/>
          </a:xfrm>
          <a:prstGeom prst="roundRect">
            <a:avLst>
              <a:gd name="adj" fmla="val 0"/>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dirty="0"/>
          </a:p>
        </p:txBody>
      </p:sp>
      <p:sp>
        <p:nvSpPr>
          <p:cNvPr id="14" name="ZoneTexte 13"/>
          <p:cNvSpPr txBox="1"/>
          <p:nvPr/>
        </p:nvSpPr>
        <p:spPr>
          <a:xfrm>
            <a:off x="1099244" y="2254190"/>
            <a:ext cx="8179927" cy="2862322"/>
          </a:xfrm>
          <a:prstGeom prst="rect">
            <a:avLst/>
          </a:prstGeom>
          <a:noFill/>
          <a:ln>
            <a:noFill/>
          </a:ln>
          <a:effectLst>
            <a:softEdge rad="12700"/>
          </a:effectLst>
        </p:spPr>
        <p:txBody>
          <a:bodyPr wrap="square" rtlCol="0">
            <a:spAutoFit/>
          </a:bodyPr>
          <a:lstStyle/>
          <a:p>
            <a:pPr>
              <a:lnSpc>
                <a:spcPct val="200000"/>
              </a:lnSpc>
            </a:pPr>
            <a:r>
              <a:rPr lang="en-US" b="1" dirty="0" smtClean="0">
                <a:solidFill>
                  <a:srgbClr val="00B0F0"/>
                </a:solidFill>
                <a:latin typeface="Segoe UI" pitchFamily="34" charset="0"/>
                <a:ea typeface="Segoe UI" pitchFamily="34" charset="0"/>
                <a:cs typeface="Segoe UI" pitchFamily="34" charset="0"/>
              </a:rPr>
              <a:t>Encourager </a:t>
            </a:r>
            <a:r>
              <a:rPr lang="en-US" b="1" dirty="0" smtClean="0">
                <a:latin typeface="Segoe UI" pitchFamily="34" charset="0"/>
                <a:ea typeface="Segoe UI" pitchFamily="34" charset="0"/>
                <a:cs typeface="Segoe UI" pitchFamily="34" charset="0"/>
              </a:rPr>
              <a:t>les </a:t>
            </a:r>
            <a:r>
              <a:rPr lang="en-US" b="1" dirty="0" err="1" smtClean="0">
                <a:latin typeface="Segoe UI" pitchFamily="34" charset="0"/>
                <a:ea typeface="Segoe UI" pitchFamily="34" charset="0"/>
                <a:cs typeface="Segoe UI" pitchFamily="34" charset="0"/>
              </a:rPr>
              <a:t>décideurs</a:t>
            </a:r>
            <a:r>
              <a:rPr lang="en-US" b="1" dirty="0" smtClean="0">
                <a:latin typeface="Segoe UI" pitchFamily="34" charset="0"/>
                <a:ea typeface="Segoe UI" pitchFamily="34" charset="0"/>
                <a:cs typeface="Segoe UI" pitchFamily="34" charset="0"/>
              </a:rPr>
              <a:t> publics à </a:t>
            </a:r>
            <a:r>
              <a:rPr lang="en-US" b="1" dirty="0" err="1" smtClean="0">
                <a:latin typeface="Segoe UI" pitchFamily="34" charset="0"/>
                <a:ea typeface="Segoe UI" pitchFamily="34" charset="0"/>
                <a:cs typeface="Segoe UI" pitchFamily="34" charset="0"/>
              </a:rPr>
              <a:t>soutenir</a:t>
            </a:r>
            <a:r>
              <a:rPr lang="en-US" b="1" dirty="0" smtClean="0">
                <a:latin typeface="Segoe UI" pitchFamily="34" charset="0"/>
                <a:ea typeface="Segoe UI" pitchFamily="34" charset="0"/>
                <a:cs typeface="Segoe UI" pitchFamily="34" charset="0"/>
              </a:rPr>
              <a:t> le </a:t>
            </a:r>
            <a:r>
              <a:rPr lang="en-US" b="1" dirty="0" err="1" smtClean="0">
                <a:latin typeface="Segoe UI" pitchFamily="34" charset="0"/>
                <a:ea typeface="Segoe UI" pitchFamily="34" charset="0"/>
                <a:cs typeface="Segoe UI" pitchFamily="34" charset="0"/>
              </a:rPr>
              <a:t>développement</a:t>
            </a:r>
            <a:r>
              <a:rPr lang="en-US" b="1" dirty="0" smtClean="0">
                <a:latin typeface="Segoe UI" pitchFamily="34" charset="0"/>
                <a:ea typeface="Segoe UI" pitchFamily="34" charset="0"/>
                <a:cs typeface="Segoe UI" pitchFamily="34" charset="0"/>
              </a:rPr>
              <a:t> des 		      entreprises </a:t>
            </a:r>
            <a:r>
              <a:rPr lang="en-US" b="1" dirty="0" err="1" smtClean="0">
                <a:latin typeface="Segoe UI" pitchFamily="34" charset="0"/>
                <a:ea typeface="Segoe UI" pitchFamily="34" charset="0"/>
                <a:cs typeface="Segoe UI" pitchFamily="34" charset="0"/>
              </a:rPr>
              <a:t>sociales</a:t>
            </a:r>
            <a:endParaRPr lang="en-US" b="1" dirty="0" smtClean="0">
              <a:solidFill>
                <a:srgbClr val="00B0F0"/>
              </a:solidFill>
              <a:latin typeface="Segoe UI" pitchFamily="34" charset="0"/>
              <a:ea typeface="Segoe UI" pitchFamily="34" charset="0"/>
              <a:cs typeface="Segoe UI" pitchFamily="34" charset="0"/>
            </a:endParaRPr>
          </a:p>
          <a:p>
            <a:pPr>
              <a:lnSpc>
                <a:spcPct val="200000"/>
              </a:lnSpc>
            </a:pPr>
            <a:r>
              <a:rPr lang="en-US" b="1" dirty="0" err="1" smtClean="0">
                <a:solidFill>
                  <a:srgbClr val="00B0F0"/>
                </a:solidFill>
                <a:latin typeface="Segoe UI" pitchFamily="34" charset="0"/>
                <a:ea typeface="Segoe UI" pitchFamily="34" charset="0"/>
                <a:cs typeface="Segoe UI" pitchFamily="34" charset="0"/>
              </a:rPr>
              <a:t>Accompagner</a:t>
            </a:r>
            <a:r>
              <a:rPr lang="en-US" b="1" dirty="0" smtClean="0">
                <a:solidFill>
                  <a:srgbClr val="00B0F0"/>
                </a:solidFill>
                <a:latin typeface="Segoe UI" pitchFamily="34" charset="0"/>
                <a:ea typeface="Segoe UI" pitchFamily="34" charset="0"/>
                <a:cs typeface="Segoe UI" pitchFamily="34" charset="0"/>
              </a:rPr>
              <a:t> </a:t>
            </a:r>
            <a:r>
              <a:rPr lang="en-US" b="1" dirty="0" smtClean="0">
                <a:latin typeface="Segoe UI" pitchFamily="34" charset="0"/>
                <a:ea typeface="Segoe UI" pitchFamily="34" charset="0"/>
                <a:cs typeface="Segoe UI" pitchFamily="34" charset="0"/>
              </a:rPr>
              <a:t>les chefs </a:t>
            </a:r>
            <a:r>
              <a:rPr lang="en-US" b="1" dirty="0" err="1" smtClean="0">
                <a:latin typeface="Segoe UI" pitchFamily="34" charset="0"/>
                <a:ea typeface="Segoe UI" pitchFamily="34" charset="0"/>
                <a:cs typeface="Segoe UI" pitchFamily="34" charset="0"/>
              </a:rPr>
              <a:t>d’entreprises</a:t>
            </a:r>
            <a:r>
              <a:rPr lang="en-US" b="1" dirty="0" smtClean="0">
                <a:latin typeface="Segoe UI" pitchFamily="34" charset="0"/>
                <a:ea typeface="Segoe UI" pitchFamily="34" charset="0"/>
                <a:cs typeface="Segoe UI" pitchFamily="34" charset="0"/>
              </a:rPr>
              <a:t> </a:t>
            </a:r>
            <a:r>
              <a:rPr lang="en-US" b="1" dirty="0" err="1" smtClean="0">
                <a:latin typeface="Segoe UI" pitchFamily="34" charset="0"/>
                <a:ea typeface="Segoe UI" pitchFamily="34" charset="0"/>
                <a:cs typeface="Segoe UI" pitchFamily="34" charset="0"/>
              </a:rPr>
              <a:t>dans</a:t>
            </a:r>
            <a:r>
              <a:rPr lang="en-US" b="1" dirty="0" smtClean="0">
                <a:latin typeface="Segoe UI" pitchFamily="34" charset="0"/>
                <a:ea typeface="Segoe UI" pitchFamily="34" charset="0"/>
                <a:cs typeface="Segoe UI" pitchFamily="34" charset="0"/>
              </a:rPr>
              <a:t> </a:t>
            </a:r>
            <a:r>
              <a:rPr lang="en-US" b="1" dirty="0" err="1" smtClean="0">
                <a:latin typeface="Segoe UI" pitchFamily="34" charset="0"/>
                <a:ea typeface="Segoe UI" pitchFamily="34" charset="0"/>
                <a:cs typeface="Segoe UI" pitchFamily="34" charset="0"/>
              </a:rPr>
              <a:t>leur</a:t>
            </a:r>
            <a:r>
              <a:rPr lang="en-US" b="1" dirty="0" smtClean="0">
                <a:latin typeface="Segoe UI" pitchFamily="34" charset="0"/>
                <a:ea typeface="Segoe UI" pitchFamily="34" charset="0"/>
                <a:cs typeface="Segoe UI" pitchFamily="34" charset="0"/>
              </a:rPr>
              <a:t> </a:t>
            </a:r>
            <a:r>
              <a:rPr lang="en-US" b="1" dirty="0" err="1" smtClean="0">
                <a:latin typeface="Segoe UI" pitchFamily="34" charset="0"/>
                <a:ea typeface="Segoe UI" pitchFamily="34" charset="0"/>
                <a:cs typeface="Segoe UI" pitchFamily="34" charset="0"/>
              </a:rPr>
              <a:t>stratégie</a:t>
            </a:r>
            <a:r>
              <a:rPr lang="en-US" b="1" dirty="0" smtClean="0">
                <a:latin typeface="Segoe UI" pitchFamily="34" charset="0"/>
                <a:ea typeface="Segoe UI" pitchFamily="34" charset="0"/>
                <a:cs typeface="Segoe UI" pitchFamily="34" charset="0"/>
              </a:rPr>
              <a:t> </a:t>
            </a:r>
            <a:r>
              <a:rPr lang="en-US" b="1" dirty="0" err="1" smtClean="0">
                <a:latin typeface="Segoe UI" pitchFamily="34" charset="0"/>
                <a:ea typeface="Segoe UI" pitchFamily="34" charset="0"/>
                <a:cs typeface="Segoe UI" pitchFamily="34" charset="0"/>
              </a:rPr>
              <a:t>d’impact</a:t>
            </a:r>
            <a:r>
              <a:rPr lang="en-US" b="1" dirty="0" smtClean="0">
                <a:latin typeface="Segoe UI" pitchFamily="34" charset="0"/>
                <a:ea typeface="Segoe UI" pitchFamily="34" charset="0"/>
                <a:cs typeface="Segoe UI" pitchFamily="34" charset="0"/>
              </a:rPr>
              <a:t> social</a:t>
            </a:r>
          </a:p>
          <a:p>
            <a:pPr>
              <a:lnSpc>
                <a:spcPct val="200000"/>
              </a:lnSpc>
            </a:pPr>
            <a:endParaRPr lang="en-US" b="1" dirty="0" smtClean="0">
              <a:solidFill>
                <a:srgbClr val="00B0F0"/>
              </a:solidFill>
              <a:latin typeface="Segoe UI" pitchFamily="34" charset="0"/>
              <a:ea typeface="Segoe UI" pitchFamily="34" charset="0"/>
              <a:cs typeface="Segoe UI" pitchFamily="34" charset="0"/>
            </a:endParaRPr>
          </a:p>
          <a:p>
            <a:pPr>
              <a:lnSpc>
                <a:spcPct val="200000"/>
              </a:lnSpc>
            </a:pPr>
            <a:r>
              <a:rPr lang="en-US" b="1" dirty="0" err="1" smtClean="0">
                <a:solidFill>
                  <a:srgbClr val="00B0F0"/>
                </a:solidFill>
                <a:latin typeface="Segoe UI" pitchFamily="34" charset="0"/>
                <a:ea typeface="Segoe UI" pitchFamily="34" charset="0"/>
                <a:cs typeface="Segoe UI" pitchFamily="34" charset="0"/>
              </a:rPr>
              <a:t>Convaincre</a:t>
            </a:r>
            <a:r>
              <a:rPr lang="en-US" b="1" dirty="0" smtClean="0">
                <a:solidFill>
                  <a:srgbClr val="00B0F0"/>
                </a:solidFill>
                <a:latin typeface="Segoe UI" pitchFamily="34" charset="0"/>
                <a:ea typeface="Segoe UI" pitchFamily="34" charset="0"/>
                <a:cs typeface="Segoe UI" pitchFamily="34" charset="0"/>
              </a:rPr>
              <a:t> </a:t>
            </a:r>
            <a:r>
              <a:rPr lang="en-US" b="1" dirty="0" smtClean="0">
                <a:latin typeface="Segoe UI" pitchFamily="34" charset="0"/>
                <a:ea typeface="Segoe UI" pitchFamily="34" charset="0"/>
                <a:cs typeface="Segoe UI" pitchFamily="34" charset="0"/>
              </a:rPr>
              <a:t>les </a:t>
            </a:r>
            <a:r>
              <a:rPr lang="en-US" b="1" dirty="0" err="1" smtClean="0">
                <a:latin typeface="Segoe UI" pitchFamily="34" charset="0"/>
                <a:ea typeface="Segoe UI" pitchFamily="34" charset="0"/>
                <a:cs typeface="Segoe UI" pitchFamily="34" charset="0"/>
              </a:rPr>
              <a:t>investisseurs</a:t>
            </a:r>
            <a:r>
              <a:rPr lang="en-US" b="1" dirty="0" smtClean="0">
                <a:latin typeface="Segoe UI" pitchFamily="34" charset="0"/>
                <a:ea typeface="Segoe UI" pitchFamily="34" charset="0"/>
                <a:cs typeface="Segoe UI" pitchFamily="34" charset="0"/>
              </a:rPr>
              <a:t> de </a:t>
            </a:r>
            <a:r>
              <a:rPr lang="en-US" b="1" dirty="0" err="1" smtClean="0">
                <a:latin typeface="Segoe UI" pitchFamily="34" charset="0"/>
                <a:ea typeface="Segoe UI" pitchFamily="34" charset="0"/>
                <a:cs typeface="Segoe UI" pitchFamily="34" charset="0"/>
              </a:rPr>
              <a:t>s’engager</a:t>
            </a:r>
            <a:r>
              <a:rPr lang="en-US" b="1" dirty="0" smtClean="0">
                <a:latin typeface="Segoe UI" pitchFamily="34" charset="0"/>
                <a:ea typeface="Segoe UI" pitchFamily="34" charset="0"/>
                <a:cs typeface="Segoe UI" pitchFamily="34" charset="0"/>
              </a:rPr>
              <a:t> </a:t>
            </a:r>
            <a:r>
              <a:rPr lang="en-US" b="1" dirty="0" err="1" smtClean="0">
                <a:latin typeface="Segoe UI" pitchFamily="34" charset="0"/>
                <a:ea typeface="Segoe UI" pitchFamily="34" charset="0"/>
                <a:cs typeface="Segoe UI" pitchFamily="34" charset="0"/>
              </a:rPr>
              <a:t>dans</a:t>
            </a:r>
            <a:r>
              <a:rPr lang="en-US" b="1" dirty="0" smtClean="0">
                <a:latin typeface="Segoe UI" pitchFamily="34" charset="0"/>
                <a:ea typeface="Segoe UI" pitchFamily="34" charset="0"/>
                <a:cs typeface="Segoe UI" pitchFamily="34" charset="0"/>
              </a:rPr>
              <a:t> </a:t>
            </a:r>
            <a:r>
              <a:rPr lang="en-US" b="1" dirty="0" err="1" smtClean="0">
                <a:latin typeface="Segoe UI" pitchFamily="34" charset="0"/>
                <a:ea typeface="Segoe UI" pitchFamily="34" charset="0"/>
                <a:cs typeface="Segoe UI" pitchFamily="34" charset="0"/>
              </a:rPr>
              <a:t>l’entrepreneuriat</a:t>
            </a:r>
            <a:r>
              <a:rPr lang="en-US" b="1" dirty="0" smtClean="0">
                <a:latin typeface="Segoe UI" pitchFamily="34" charset="0"/>
                <a:ea typeface="Segoe UI" pitchFamily="34" charset="0"/>
                <a:cs typeface="Segoe UI" pitchFamily="34" charset="0"/>
              </a:rPr>
              <a:t> social</a:t>
            </a:r>
            <a:endParaRPr lang="fr-FR" b="1" dirty="0">
              <a:latin typeface="Segoe UI" pitchFamily="34" charset="0"/>
              <a:ea typeface="Segoe UI" pitchFamily="34" charset="0"/>
              <a:cs typeface="Segoe UI" pitchFamily="34" charset="0"/>
            </a:endParaRPr>
          </a:p>
        </p:txBody>
      </p:sp>
      <p:pic>
        <p:nvPicPr>
          <p:cNvPr id="16" name="Picture 3" descr="C:\Users\jcommault\Desktop\Icons\tick7.png"/>
          <p:cNvPicPr>
            <a:picLocks noChangeAspect="1" noChangeArrowheads="1"/>
          </p:cNvPicPr>
          <p:nvPr/>
        </p:nvPicPr>
        <p:blipFill>
          <a:blip cstate="print">
            <a:extLst>
              <a:ext uri="{28A0092B-C50C-407E-A947-70E740481C1C}">
                <a14:useLocalDpi xmlns:a14="http://schemas.microsoft.com/office/drawing/2010/main" val="0"/>
              </a:ext>
            </a:extLst>
          </a:blip>
          <a:srcRect/>
          <a:stretch>
            <a:fillRect/>
          </a:stretch>
        </p:blipFill>
        <p:spPr bwMode="auto">
          <a:xfrm>
            <a:off x="382173" y="2254190"/>
            <a:ext cx="760828" cy="760828"/>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3" descr="C:\Users\jcommault\Desktop\Icons\tick7.png"/>
          <p:cNvPicPr>
            <a:picLocks noChangeAspect="1" noChangeArrowheads="1"/>
          </p:cNvPicPr>
          <p:nvPr/>
        </p:nvPicPr>
        <p:blipFill>
          <a:blip cstate="print">
            <a:extLst>
              <a:ext uri="{28A0092B-C50C-407E-A947-70E740481C1C}">
                <a14:useLocalDpi xmlns:a14="http://schemas.microsoft.com/office/drawing/2010/main" val="0"/>
              </a:ext>
            </a:extLst>
          </a:blip>
          <a:srcRect/>
          <a:stretch>
            <a:fillRect/>
          </a:stretch>
        </p:blipFill>
        <p:spPr bwMode="auto">
          <a:xfrm>
            <a:off x="382173" y="3443436"/>
            <a:ext cx="760828" cy="760828"/>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3" descr="C:\Users\jcommault\Desktop\Icons\tick7.png"/>
          <p:cNvPicPr>
            <a:picLocks noChangeAspect="1" noChangeArrowheads="1"/>
          </p:cNvPicPr>
          <p:nvPr/>
        </p:nvPicPr>
        <p:blipFill>
          <a:blip cstate="print">
            <a:extLst>
              <a:ext uri="{28A0092B-C50C-407E-A947-70E740481C1C}">
                <a14:useLocalDpi xmlns:a14="http://schemas.microsoft.com/office/drawing/2010/main" val="0"/>
              </a:ext>
            </a:extLst>
          </a:blip>
          <a:srcRect/>
          <a:stretch>
            <a:fillRect/>
          </a:stretch>
        </p:blipFill>
        <p:spPr bwMode="auto">
          <a:xfrm>
            <a:off x="406205" y="4458129"/>
            <a:ext cx="760828" cy="760828"/>
          </a:xfrm>
          <a:prstGeom prst="rect">
            <a:avLst/>
          </a:prstGeom>
          <a:noFill/>
          <a:extLst>
            <a:ext uri="{909E8E84-426E-40dd-AFC4-6F175D3DCCD1}">
              <a14:hiddenFill xmlns:a14="http://schemas.microsoft.com/office/drawing/2010/main">
                <a:solidFill>
                  <a:srgbClr val="FFFFFF"/>
                </a:solidFill>
              </a14:hiddenFill>
            </a:ext>
          </a:extLst>
        </p:spPr>
      </p:pic>
      <p:sp>
        <p:nvSpPr>
          <p:cNvPr id="9" name="Titre 1"/>
          <p:cNvSpPr>
            <a:spLocks noGrp="1"/>
          </p:cNvSpPr>
          <p:nvPr>
            <p:ph type="title"/>
          </p:nvPr>
        </p:nvSpPr>
        <p:spPr>
          <a:xfrm>
            <a:off x="0" y="332656"/>
            <a:ext cx="8542784" cy="490066"/>
          </a:xfrm>
        </p:spPr>
        <p:txBody>
          <a:bodyPr/>
          <a:lstStyle/>
          <a:p>
            <a:r>
              <a:rPr lang="fr-FR" sz="2800" b="0" dirty="0" smtClean="0"/>
              <a:t>Les évènements  Impact²</a:t>
            </a:r>
            <a:endParaRPr lang="fr-FR" sz="2800" b="0" dirty="0"/>
          </a:p>
        </p:txBody>
      </p:sp>
      <p:sp>
        <p:nvSpPr>
          <p:cNvPr id="2" name="ZoneTexte 1"/>
          <p:cNvSpPr txBox="1"/>
          <p:nvPr/>
        </p:nvSpPr>
        <p:spPr>
          <a:xfrm>
            <a:off x="899592" y="5805264"/>
            <a:ext cx="7704856" cy="707886"/>
          </a:xfrm>
          <a:prstGeom prst="rect">
            <a:avLst/>
          </a:prstGeom>
          <a:noFill/>
        </p:spPr>
        <p:txBody>
          <a:bodyPr wrap="square" rtlCol="0">
            <a:spAutoFit/>
          </a:bodyPr>
          <a:lstStyle/>
          <a:p>
            <a:pPr algn="ctr"/>
            <a:r>
              <a:rPr lang="fr-FR" sz="2000" b="1" dirty="0" smtClean="0"/>
              <a:t>…Dans le cadre d’un partenariat fort avec une collectivité : </a:t>
            </a:r>
          </a:p>
          <a:p>
            <a:pPr algn="ctr"/>
            <a:r>
              <a:rPr lang="fr-FR" sz="2000" b="1" dirty="0" smtClean="0"/>
              <a:t>la Mairie de Paris</a:t>
            </a:r>
            <a:endParaRPr lang="fr-FR" sz="2000" b="1" dirty="0"/>
          </a:p>
        </p:txBody>
      </p:sp>
    </p:spTree>
    <p:extLst>
      <p:ext uri="{BB962C8B-B14F-4D97-AF65-F5344CB8AC3E}">
        <p14:creationId xmlns:p14="http://schemas.microsoft.com/office/powerpoint/2010/main" val="2707447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332656"/>
            <a:ext cx="8542784" cy="490066"/>
          </a:xfrm>
        </p:spPr>
        <p:txBody>
          <a:bodyPr/>
          <a:lstStyle/>
          <a:p>
            <a:r>
              <a:rPr lang="fr-FR" sz="2800" b="0" dirty="0" smtClean="0"/>
              <a:t>Impact²</a:t>
            </a:r>
            <a:endParaRPr lang="fr-FR" sz="2800" b="0" dirty="0"/>
          </a:p>
        </p:txBody>
      </p:sp>
      <p:sp>
        <p:nvSpPr>
          <p:cNvPr id="13" name="Rectangle à coins arrondis 12"/>
          <p:cNvSpPr/>
          <p:nvPr/>
        </p:nvSpPr>
        <p:spPr>
          <a:xfrm>
            <a:off x="0" y="6165304"/>
            <a:ext cx="4540650" cy="576262"/>
          </a:xfrm>
          <a:prstGeom prst="roundRect">
            <a:avLst>
              <a:gd name="adj" fmla="val 0"/>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dirty="0"/>
          </a:p>
        </p:txBody>
      </p:sp>
      <p:sp>
        <p:nvSpPr>
          <p:cNvPr id="8" name="Rectangle 7"/>
          <p:cNvSpPr/>
          <p:nvPr/>
        </p:nvSpPr>
        <p:spPr>
          <a:xfrm>
            <a:off x="301813" y="5589240"/>
            <a:ext cx="8477673" cy="1338828"/>
          </a:xfrm>
          <a:prstGeom prst="rect">
            <a:avLst/>
          </a:prstGeom>
          <a:noFill/>
          <a:ln>
            <a:noFill/>
          </a:ln>
          <a:effectLst>
            <a:softEdge rad="12700"/>
          </a:effectLst>
        </p:spPr>
        <p:txBody>
          <a:bodyPr wrap="square">
            <a:spAutoFit/>
          </a:bodyPr>
          <a:lstStyle/>
          <a:p>
            <a:pPr algn="ctr">
              <a:lnSpc>
                <a:spcPct val="150000"/>
              </a:lnSpc>
            </a:pPr>
            <a:r>
              <a:rPr lang="fr-FR" b="1" dirty="0" smtClean="0">
                <a:solidFill>
                  <a:srgbClr val="00B0F0"/>
                </a:solidFill>
                <a:latin typeface="Segoe UI" pitchFamily="34" charset="0"/>
                <a:ea typeface="Segoe UI" pitchFamily="34" charset="0"/>
                <a:cs typeface="Segoe UI" pitchFamily="34" charset="0"/>
              </a:rPr>
              <a:t>1, 500+ </a:t>
            </a:r>
            <a:r>
              <a:rPr lang="fr-FR" b="1" dirty="0">
                <a:latin typeface="Segoe UI" pitchFamily="34" charset="0"/>
                <a:ea typeface="Segoe UI" pitchFamily="34" charset="0"/>
                <a:cs typeface="Segoe UI" pitchFamily="34" charset="0"/>
              </a:rPr>
              <a:t>décideurs</a:t>
            </a:r>
            <a:r>
              <a:rPr lang="fr-FR" b="1" dirty="0" smtClean="0">
                <a:solidFill>
                  <a:srgbClr val="FF0000"/>
                </a:solidFill>
                <a:latin typeface="Segoe UI" pitchFamily="34" charset="0"/>
                <a:ea typeface="Segoe UI" pitchFamily="34" charset="0"/>
                <a:cs typeface="Segoe UI" pitchFamily="34" charset="0"/>
              </a:rPr>
              <a:t> </a:t>
            </a:r>
            <a:r>
              <a:rPr lang="fr-FR" b="1" dirty="0" smtClean="0">
                <a:latin typeface="Segoe UI" pitchFamily="34" charset="0"/>
                <a:ea typeface="Segoe UI" pitchFamily="34" charset="0"/>
                <a:cs typeface="Segoe UI" pitchFamily="34" charset="0"/>
              </a:rPr>
              <a:t>présents</a:t>
            </a:r>
          </a:p>
          <a:p>
            <a:pPr algn="ctr">
              <a:lnSpc>
                <a:spcPct val="150000"/>
              </a:lnSpc>
            </a:pPr>
            <a:r>
              <a:rPr lang="fr-FR" b="1" dirty="0" smtClean="0">
                <a:solidFill>
                  <a:srgbClr val="00B0F0"/>
                </a:solidFill>
                <a:latin typeface="Segoe UI" pitchFamily="34" charset="0"/>
                <a:ea typeface="Segoe UI" pitchFamily="34" charset="0"/>
                <a:cs typeface="Segoe UI" pitchFamily="34" charset="0"/>
              </a:rPr>
              <a:t>50+ </a:t>
            </a:r>
            <a:r>
              <a:rPr lang="fr-FR" b="1" dirty="0" smtClean="0">
                <a:latin typeface="Segoe UI" pitchFamily="34" charset="0"/>
                <a:ea typeface="Segoe UI" pitchFamily="34" charset="0"/>
                <a:cs typeface="Segoe UI" pitchFamily="34" charset="0"/>
              </a:rPr>
              <a:t>pays représentés</a:t>
            </a:r>
          </a:p>
          <a:p>
            <a:pPr algn="ctr">
              <a:lnSpc>
                <a:spcPct val="150000"/>
              </a:lnSpc>
            </a:pPr>
            <a:r>
              <a:rPr lang="fr-FR" b="1" dirty="0" smtClean="0">
                <a:solidFill>
                  <a:srgbClr val="00B0F0"/>
                </a:solidFill>
                <a:latin typeface="Segoe UI" pitchFamily="34" charset="0"/>
                <a:ea typeface="Segoe UI" pitchFamily="34" charset="0"/>
                <a:cs typeface="Segoe UI" pitchFamily="34" charset="0"/>
              </a:rPr>
              <a:t>4, 000+ </a:t>
            </a:r>
            <a:r>
              <a:rPr lang="fr-FR" b="1" dirty="0" smtClean="0">
                <a:latin typeface="Segoe UI" pitchFamily="34" charset="0"/>
                <a:ea typeface="Segoe UI" pitchFamily="34" charset="0"/>
                <a:cs typeface="Segoe UI" pitchFamily="34" charset="0"/>
              </a:rPr>
              <a:t>influenceurs interpellés </a:t>
            </a:r>
            <a:endParaRPr lang="fr-FR" b="1" dirty="0" smtClean="0">
              <a:solidFill>
                <a:srgbClr val="FF0000"/>
              </a:solidFill>
              <a:latin typeface="Segoe UI" pitchFamily="34" charset="0"/>
              <a:ea typeface="Segoe UI" pitchFamily="34" charset="0"/>
              <a:cs typeface="Segoe UI" pitchFamily="34" charset="0"/>
            </a:endParaRPr>
          </a:p>
        </p:txBody>
      </p:sp>
      <p:pic>
        <p:nvPicPr>
          <p:cNvPr id="12" name="Picture 2" descr="C:\Users\jcommault\Desktop\IMPACT² - Anne Hidalgo _ Flickr - Photo Sharing!_fichiers\14064225217_82db19d6d2_c.jpg"/>
          <p:cNvPicPr>
            <a:picLocks noChangeAspect="1" noChangeArrowheads="1"/>
          </p:cNvPicPr>
          <p:nvPr/>
        </p:nvPicPr>
        <p:blipFill rotWithShape="1">
          <a:blip r:embed="rId2" cstate="print"/>
          <a:srcRect r="12845" b="3193"/>
          <a:stretch/>
        </p:blipFill>
        <p:spPr bwMode="auto">
          <a:xfrm>
            <a:off x="2907864" y="908722"/>
            <a:ext cx="3240000" cy="2402179"/>
          </a:xfrm>
          <a:prstGeom prst="rect">
            <a:avLst/>
          </a:prstGeom>
          <a:noFill/>
          <a:effectLst/>
        </p:spPr>
      </p:pic>
      <p:pic>
        <p:nvPicPr>
          <p:cNvPr id="15" name="Picture 2" descr="E:\IMPACT2 2014\Photos Olivier\497A1796.jpg"/>
          <p:cNvPicPr>
            <a:picLocks noChangeAspect="1" noChangeArrowheads="1"/>
          </p:cNvPicPr>
          <p:nvPr/>
        </p:nvPicPr>
        <p:blipFill>
          <a:blip cstate="print">
            <a:extLst>
              <a:ext uri="{28A0092B-C50C-407E-A947-70E740481C1C}">
                <a14:useLocalDpi xmlns:a14="http://schemas.microsoft.com/office/drawing/2010/main" val="0"/>
              </a:ext>
            </a:extLst>
          </a:blip>
          <a:srcRect/>
          <a:stretch>
            <a:fillRect/>
          </a:stretch>
        </p:blipFill>
        <p:spPr bwMode="auto">
          <a:xfrm>
            <a:off x="2913269" y="3383046"/>
            <a:ext cx="3240000" cy="2160000"/>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4" descr="http://publicdomainvectors.org/photos/tikigiki_filmstrip-01.png"/>
          <p:cNvPicPr>
            <a:picLocks noChangeAspect="1" noChangeArrowheads="1"/>
          </p:cNvPicPr>
          <p:nvPr/>
        </p:nvPicPr>
        <p:blipFill rotWithShape="1">
          <a:blip>
            <a:extLst>
              <a:ext uri="{28A0092B-C50C-407E-A947-70E740481C1C}">
                <a14:useLocalDpi xmlns:a14="http://schemas.microsoft.com/office/drawing/2010/main" val="0"/>
              </a:ext>
            </a:extLst>
          </a:blip>
          <a:srcRect l="-2588" t="79640" r="32630"/>
          <a:stretch/>
        </p:blipFill>
        <p:spPr bwMode="auto">
          <a:xfrm rot="16200000">
            <a:off x="277843" y="2913029"/>
            <a:ext cx="4634327" cy="625713"/>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4" descr="http://publicdomainvectors.org/photos/tikigiki_filmstrip-01.png"/>
          <p:cNvPicPr>
            <a:picLocks noChangeAspect="1" noChangeArrowheads="1"/>
          </p:cNvPicPr>
          <p:nvPr/>
        </p:nvPicPr>
        <p:blipFill rotWithShape="1">
          <a:blip>
            <a:extLst>
              <a:ext uri="{28A0092B-C50C-407E-A947-70E740481C1C}">
                <a14:useLocalDpi xmlns:a14="http://schemas.microsoft.com/office/drawing/2010/main" val="0"/>
              </a:ext>
            </a:extLst>
          </a:blip>
          <a:srcRect l="-2588" t="79640" r="32630"/>
          <a:stretch/>
        </p:blipFill>
        <p:spPr bwMode="auto">
          <a:xfrm rot="16200000">
            <a:off x="4151870" y="2913026"/>
            <a:ext cx="4634325" cy="625713"/>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4" descr="http://publicdomainvectors.org/photos/tikigiki_filmstrip-01.png"/>
          <p:cNvPicPr>
            <a:picLocks noChangeAspect="1" noChangeArrowheads="1"/>
          </p:cNvPicPr>
          <p:nvPr/>
        </p:nvPicPr>
        <p:blipFill rotWithShape="1">
          <a:blip>
            <a:extLst>
              <a:ext uri="{28A0092B-C50C-407E-A947-70E740481C1C}">
                <a14:useLocalDpi xmlns:a14="http://schemas.microsoft.com/office/drawing/2010/main" val="0"/>
              </a:ext>
            </a:extLst>
          </a:blip>
          <a:srcRect l="56536" t="79641" r="32631" b="1182"/>
          <a:stretch/>
        </p:blipFill>
        <p:spPr bwMode="auto">
          <a:xfrm rot="5400000">
            <a:off x="2219468" y="4846347"/>
            <a:ext cx="761888" cy="625714"/>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4" descr="http://publicdomainvectors.org/photos/tikigiki_filmstrip-01.png"/>
          <p:cNvPicPr>
            <a:picLocks noChangeAspect="1" noChangeArrowheads="1"/>
          </p:cNvPicPr>
          <p:nvPr/>
        </p:nvPicPr>
        <p:blipFill rotWithShape="1">
          <a:blip>
            <a:extLst>
              <a:ext uri="{28A0092B-C50C-407E-A947-70E740481C1C}">
                <a14:useLocalDpi xmlns:a14="http://schemas.microsoft.com/office/drawing/2010/main" val="0"/>
              </a:ext>
            </a:extLst>
          </a:blip>
          <a:srcRect l="56536" t="79641" r="32631" b="1182"/>
          <a:stretch/>
        </p:blipFill>
        <p:spPr bwMode="auto">
          <a:xfrm rot="5400000">
            <a:off x="6106248" y="4846347"/>
            <a:ext cx="761888" cy="6257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039646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Groupe 19"/>
          <p:cNvGrpSpPr/>
          <p:nvPr/>
        </p:nvGrpSpPr>
        <p:grpSpPr>
          <a:xfrm>
            <a:off x="0" y="2924944"/>
            <a:ext cx="9144000" cy="2088232"/>
            <a:chOff x="0" y="3140968"/>
            <a:chExt cx="9144000" cy="2088232"/>
          </a:xfrm>
        </p:grpSpPr>
        <p:sp>
          <p:nvSpPr>
            <p:cNvPr id="5" name="Rectangle 4"/>
            <p:cNvSpPr/>
            <p:nvPr/>
          </p:nvSpPr>
          <p:spPr>
            <a:xfrm>
              <a:off x="0" y="3140968"/>
              <a:ext cx="9144000" cy="2088232"/>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Rectangle 5"/>
            <p:cNvSpPr/>
            <p:nvPr/>
          </p:nvSpPr>
          <p:spPr>
            <a:xfrm>
              <a:off x="395536" y="3140968"/>
              <a:ext cx="3456384" cy="2088232"/>
            </a:xfrm>
            <a:prstGeom prst="rect">
              <a:avLst/>
            </a:prstGeom>
            <a:solidFill>
              <a:srgbClr val="00B3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33" name="Image 32"/>
          <p:cNvPicPr/>
          <p:nvPr/>
        </p:nvPicPr>
        <p:blipFill>
          <a:blip cstate="print">
            <a:extLst>
              <a:ext uri="{28A0092B-C50C-407E-A947-70E740481C1C}">
                <a14:useLocalDpi xmlns:a14="http://schemas.microsoft.com/office/drawing/2010/main" val="0"/>
              </a:ext>
            </a:extLst>
          </a:blip>
          <a:stretch>
            <a:fillRect/>
          </a:stretch>
        </p:blipFill>
        <p:spPr>
          <a:xfrm>
            <a:off x="7650353" y="116381"/>
            <a:ext cx="1392308" cy="432048"/>
          </a:xfrm>
          <a:prstGeom prst="rect">
            <a:avLst/>
          </a:prstGeom>
        </p:spPr>
      </p:pic>
      <p:sp>
        <p:nvSpPr>
          <p:cNvPr id="2" name="Espace réservé du numéro de diapositive 1"/>
          <p:cNvSpPr>
            <a:spLocks noGrp="1"/>
          </p:cNvSpPr>
          <p:nvPr>
            <p:ph type="sldNum" sz="quarter" idx="12"/>
          </p:nvPr>
        </p:nvSpPr>
        <p:spPr/>
        <p:txBody>
          <a:bodyPr/>
          <a:lstStyle/>
          <a:p>
            <a:fld id="{A4EA68B9-2A1A-4ACE-A9B8-1DE7D187A9CC}" type="slidenum">
              <a:rPr lang="fr-FR" smtClean="0"/>
              <a:pPr/>
              <a:t>18</a:t>
            </a:fld>
            <a:endParaRPr lang="fr-FR"/>
          </a:p>
        </p:txBody>
      </p:sp>
      <p:sp>
        <p:nvSpPr>
          <p:cNvPr id="25" name="Rectangle à coins arrondis 17"/>
          <p:cNvSpPr/>
          <p:nvPr/>
        </p:nvSpPr>
        <p:spPr>
          <a:xfrm>
            <a:off x="3573355" y="6309320"/>
            <a:ext cx="1620000" cy="426370"/>
          </a:xfrm>
          <a:prstGeom prst="roundRect">
            <a:avLst/>
          </a:prstGeom>
          <a:solidFill>
            <a:srgbClr val="FFFFFF"/>
          </a:solidFill>
          <a:ln>
            <a:solidFill>
              <a:schemeClr val="bg1">
                <a:lumMod val="8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r>
              <a:rPr lang="fr-FR" sz="1000" dirty="0" smtClean="0">
                <a:solidFill>
                  <a:schemeClr val="tx1"/>
                </a:solidFill>
                <a:latin typeface="Museo Sans 500" pitchFamily="50" charset="0"/>
              </a:rPr>
              <a:t>PORTEFEUILLE &amp; DEALFLOW</a:t>
            </a:r>
            <a:endParaRPr lang="fr-FR" sz="1000" dirty="0">
              <a:solidFill>
                <a:schemeClr val="tx1"/>
              </a:solidFill>
              <a:latin typeface="Museo Sans 500" pitchFamily="50" charset="0"/>
            </a:endParaRPr>
          </a:p>
        </p:txBody>
      </p:sp>
      <p:sp>
        <p:nvSpPr>
          <p:cNvPr id="26" name="Rectangle à coins arrondis 17"/>
          <p:cNvSpPr/>
          <p:nvPr/>
        </p:nvSpPr>
        <p:spPr>
          <a:xfrm>
            <a:off x="1835620" y="6309400"/>
            <a:ext cx="1620000" cy="426370"/>
          </a:xfrm>
          <a:prstGeom prst="roundRect">
            <a:avLst/>
          </a:prstGeom>
          <a:solidFill>
            <a:srgbClr val="FFFFFF"/>
          </a:solidFill>
          <a:ln>
            <a:solidFill>
              <a:schemeClr val="bg1">
                <a:lumMod val="8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r>
              <a:rPr lang="fr-FR" sz="1000" dirty="0" smtClean="0">
                <a:solidFill>
                  <a:schemeClr val="tx1"/>
                </a:solidFill>
                <a:latin typeface="Museo Sans 500" pitchFamily="50" charset="0"/>
              </a:rPr>
              <a:t>FONDS D’INVESTISSEMENT</a:t>
            </a:r>
            <a:endParaRPr lang="fr-FR" sz="1000" dirty="0">
              <a:solidFill>
                <a:schemeClr val="tx1"/>
              </a:solidFill>
              <a:latin typeface="Museo Sans 500" pitchFamily="50" charset="0"/>
            </a:endParaRPr>
          </a:p>
        </p:txBody>
      </p:sp>
      <p:sp>
        <p:nvSpPr>
          <p:cNvPr id="27" name="Rectangle à coins arrondis 17"/>
          <p:cNvSpPr/>
          <p:nvPr/>
        </p:nvSpPr>
        <p:spPr>
          <a:xfrm>
            <a:off x="107380" y="6309400"/>
            <a:ext cx="1620000" cy="426370"/>
          </a:xfrm>
          <a:prstGeom prst="roundRect">
            <a:avLst/>
          </a:prstGeom>
          <a:solidFill>
            <a:schemeClr val="accent1">
              <a:lumMod val="20000"/>
              <a:lumOff val="80000"/>
            </a:schemeClr>
          </a:solidFill>
          <a:ln>
            <a:solidFill>
              <a:schemeClr val="bg1">
                <a:lumMod val="8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r>
              <a:rPr lang="fr-FR" sz="1000" dirty="0" smtClean="0">
                <a:solidFill>
                  <a:schemeClr val="tx1"/>
                </a:solidFill>
                <a:latin typeface="Museo Sans 500" pitchFamily="50" charset="0"/>
              </a:rPr>
              <a:t>PRESENTATION</a:t>
            </a:r>
            <a:endParaRPr lang="fr-FR" sz="1000" dirty="0">
              <a:solidFill>
                <a:schemeClr val="tx1"/>
              </a:solidFill>
              <a:latin typeface="Museo Sans 500" pitchFamily="50" charset="0"/>
            </a:endParaRPr>
          </a:p>
        </p:txBody>
      </p:sp>
      <p:sp>
        <p:nvSpPr>
          <p:cNvPr id="11" name="Rectangle 2"/>
          <p:cNvSpPr txBox="1">
            <a:spLocks noChangeArrowheads="1"/>
          </p:cNvSpPr>
          <p:nvPr/>
        </p:nvSpPr>
        <p:spPr>
          <a:xfrm>
            <a:off x="605814" y="3338936"/>
            <a:ext cx="7772400" cy="295475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1200"/>
              </a:spcBef>
              <a:spcAft>
                <a:spcPts val="1200"/>
              </a:spcAft>
            </a:pPr>
            <a:r>
              <a:rPr lang="fr-FR" sz="2400" dirty="0" smtClean="0"/>
              <a:t>                                              </a:t>
            </a:r>
            <a:r>
              <a:rPr lang="fr-FR" sz="2800" dirty="0" smtClean="0">
                <a:solidFill>
                  <a:schemeClr val="bg1"/>
                </a:solidFill>
              </a:rPr>
              <a:t>Les Contrats à Impact Social</a:t>
            </a:r>
            <a:r>
              <a:rPr lang="fr-FR" sz="2400" dirty="0" smtClean="0"/>
              <a:t/>
            </a:r>
            <a:br>
              <a:rPr lang="fr-FR" sz="2400" dirty="0" smtClean="0"/>
            </a:br>
            <a:r>
              <a:rPr lang="fr-FR" sz="2400" dirty="0" smtClean="0"/>
              <a:t/>
            </a:r>
            <a:br>
              <a:rPr lang="fr-FR" sz="2400" dirty="0" smtClean="0"/>
            </a:br>
            <a:r>
              <a:rPr lang="fr-FR" sz="1800" dirty="0" smtClean="0"/>
              <a:t/>
            </a:r>
            <a:br>
              <a:rPr lang="fr-FR" sz="1800" dirty="0" smtClean="0"/>
            </a:br>
            <a:r>
              <a:rPr lang="fr-FR" sz="1800" dirty="0" smtClean="0"/>
              <a:t/>
            </a:r>
            <a:br>
              <a:rPr lang="fr-FR" sz="1800" dirty="0" smtClean="0"/>
            </a:br>
            <a:r>
              <a:rPr lang="fr-FR" sz="1400" dirty="0" smtClean="0">
                <a:solidFill>
                  <a:schemeClr val="bg1">
                    <a:lumMod val="50000"/>
                  </a:schemeClr>
                </a:solidFill>
                <a:latin typeface="+mn-lt"/>
              </a:rPr>
              <a:t>Un nouveau partenariat entre Acteurs Sociaux, Acteurs Publics et Investisseurs à Impact Social</a:t>
            </a:r>
            <a:endParaRPr lang="fr-FR" sz="1800" dirty="0">
              <a:latin typeface="+mn-lt"/>
            </a:endParaRPr>
          </a:p>
        </p:txBody>
      </p:sp>
    </p:spTree>
    <p:extLst>
      <p:ext uri="{BB962C8B-B14F-4D97-AF65-F5344CB8AC3E}">
        <p14:creationId xmlns:p14="http://schemas.microsoft.com/office/powerpoint/2010/main" val="459851593"/>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numéro de diapositive 8"/>
          <p:cNvSpPr>
            <a:spLocks noGrp="1"/>
          </p:cNvSpPr>
          <p:nvPr>
            <p:ph type="sldNum" sz="quarter" idx="4294967295"/>
          </p:nvPr>
        </p:nvSpPr>
        <p:spPr>
          <a:xfrm>
            <a:off x="8676456" y="6597352"/>
            <a:ext cx="216024" cy="216024"/>
          </a:xfrm>
          <a:prstGeom prst="rect">
            <a:avLst/>
          </a:prstGeom>
        </p:spPr>
        <p:txBody>
          <a:bodyPr/>
          <a:lstStyle/>
          <a:p>
            <a:fld id="{1DDB2AA4-683B-4B93-AC9B-B38EAF4FE7E7}" type="slidenum">
              <a:rPr lang="fr-FR" smtClean="0"/>
              <a:pPr/>
              <a:t>19</a:t>
            </a:fld>
            <a:endParaRPr lang="fr-FR"/>
          </a:p>
        </p:txBody>
      </p:sp>
      <p:sp>
        <p:nvSpPr>
          <p:cNvPr id="4" name="Espace réservé du contenu 3"/>
          <p:cNvSpPr>
            <a:spLocks noGrp="1"/>
          </p:cNvSpPr>
          <p:nvPr>
            <p:ph sz="quarter" idx="11"/>
          </p:nvPr>
        </p:nvSpPr>
        <p:spPr/>
        <p:txBody>
          <a:bodyPr>
            <a:normAutofit fontScale="55000" lnSpcReduction="20000"/>
          </a:bodyPr>
          <a:lstStyle/>
          <a:p>
            <a:r>
              <a:rPr lang="fr-FR" dirty="0" smtClean="0"/>
              <a:t>Un Contrat à Impact Social (CIS) </a:t>
            </a:r>
            <a:r>
              <a:rPr lang="fr-FR" dirty="0"/>
              <a:t>permet le financement par des </a:t>
            </a:r>
            <a:r>
              <a:rPr lang="fr-FR" dirty="0" smtClean="0"/>
              <a:t>investisseurs </a:t>
            </a:r>
            <a:r>
              <a:rPr lang="fr-FR" dirty="0"/>
              <a:t>privés de projets sociaux préventifs </a:t>
            </a:r>
            <a:r>
              <a:rPr lang="fr-FR" dirty="0" smtClean="0"/>
              <a:t>et innovants permettant </a:t>
            </a:r>
            <a:r>
              <a:rPr lang="fr-FR" dirty="0"/>
              <a:t>à l’Etat de réaliser des économies</a:t>
            </a:r>
          </a:p>
        </p:txBody>
      </p:sp>
      <p:sp>
        <p:nvSpPr>
          <p:cNvPr id="5" name="Espace réservé du contenu 4"/>
          <p:cNvSpPr>
            <a:spLocks noGrp="1"/>
          </p:cNvSpPr>
          <p:nvPr>
            <p:ph sz="quarter" idx="14"/>
          </p:nvPr>
        </p:nvSpPr>
        <p:spPr/>
        <p:txBody>
          <a:bodyPr/>
          <a:lstStyle/>
          <a:p>
            <a:r>
              <a:rPr lang="fr-FR" dirty="0" smtClean="0"/>
              <a:t>1. Egalement appelé « Acheteur de résultats », il peut y avoir plusieurs tiers payeurs dans un même Contrat à Impact Social. Un représentant des pouvoirs publics en fait généralement parte. ; 2. Acteur facultatif , absent dans certains Contrats à Impact Social développés à l’étranger.</a:t>
            </a:r>
            <a:endParaRPr lang="fr-FR" dirty="0"/>
          </a:p>
        </p:txBody>
      </p:sp>
      <p:sp>
        <p:nvSpPr>
          <p:cNvPr id="43" name="Flèche vers le haut 42"/>
          <p:cNvSpPr/>
          <p:nvPr/>
        </p:nvSpPr>
        <p:spPr>
          <a:xfrm rot="5400000">
            <a:off x="2738761" y="1574120"/>
            <a:ext cx="162000" cy="1440000"/>
          </a:xfrm>
          <a:prstGeom prst="upArrow">
            <a:avLst>
              <a:gd name="adj1" fmla="val 71989"/>
              <a:gd name="adj2" fmla="val 50000"/>
            </a:avLst>
          </a:prstGeom>
          <a:ln w="12700">
            <a:solidFill>
              <a:schemeClr val="bg1">
                <a:lumMod val="65000"/>
              </a:schemeClr>
            </a:solidFill>
            <a:prstDash val="solid"/>
          </a:ln>
        </p:spPr>
        <p:style>
          <a:lnRef idx="2">
            <a:schemeClr val="accent6"/>
          </a:lnRef>
          <a:fillRef idx="1">
            <a:schemeClr val="lt1"/>
          </a:fillRef>
          <a:effectRef idx="0">
            <a:schemeClr val="accent6"/>
          </a:effectRef>
          <a:fontRef idx="minor">
            <a:schemeClr val="dk1"/>
          </a:fontRef>
        </p:style>
        <p:txBody>
          <a:bodyPr rtlCol="0" anchor="ctr"/>
          <a:lstStyle/>
          <a:p>
            <a:pPr algn="ctr"/>
            <a:endParaRPr lang="fr-FR">
              <a:solidFill>
                <a:schemeClr val="tx1"/>
              </a:solidFill>
            </a:endParaRPr>
          </a:p>
        </p:txBody>
      </p:sp>
      <p:sp>
        <p:nvSpPr>
          <p:cNvPr id="44" name="Flèche vers le haut 43"/>
          <p:cNvSpPr/>
          <p:nvPr/>
        </p:nvSpPr>
        <p:spPr>
          <a:xfrm rot="16200000" flipH="1">
            <a:off x="6417556" y="1430007"/>
            <a:ext cx="161693" cy="1404536"/>
          </a:xfrm>
          <a:prstGeom prst="upArrow">
            <a:avLst>
              <a:gd name="adj1" fmla="val 71989"/>
              <a:gd name="adj2" fmla="val 50000"/>
            </a:avLst>
          </a:prstGeom>
          <a:ln w="12700">
            <a:solidFill>
              <a:schemeClr val="bg1">
                <a:lumMod val="65000"/>
              </a:schemeClr>
            </a:solidFill>
            <a:prstDash val="solid"/>
          </a:ln>
        </p:spPr>
        <p:style>
          <a:lnRef idx="2">
            <a:schemeClr val="accent6"/>
          </a:lnRef>
          <a:fillRef idx="1">
            <a:schemeClr val="lt1"/>
          </a:fillRef>
          <a:effectRef idx="0">
            <a:schemeClr val="accent6"/>
          </a:effectRef>
          <a:fontRef idx="minor">
            <a:schemeClr val="dk1"/>
          </a:fontRef>
        </p:style>
        <p:txBody>
          <a:bodyPr rtlCol="0" anchor="ctr"/>
          <a:lstStyle/>
          <a:p>
            <a:pPr algn="ctr"/>
            <a:endParaRPr lang="fr-FR" dirty="0">
              <a:solidFill>
                <a:schemeClr val="tx1"/>
              </a:solidFill>
            </a:endParaRPr>
          </a:p>
        </p:txBody>
      </p:sp>
      <p:sp>
        <p:nvSpPr>
          <p:cNvPr id="45" name="Virage 44"/>
          <p:cNvSpPr/>
          <p:nvPr/>
        </p:nvSpPr>
        <p:spPr>
          <a:xfrm rot="16200000">
            <a:off x="1168753" y="2554591"/>
            <a:ext cx="2330127" cy="2460143"/>
          </a:xfrm>
          <a:prstGeom prst="bentArrow">
            <a:avLst>
              <a:gd name="adj1" fmla="val 5350"/>
              <a:gd name="adj2" fmla="val 4253"/>
              <a:gd name="adj3" fmla="val 4998"/>
              <a:gd name="adj4" fmla="val 2430"/>
            </a:avLst>
          </a:prstGeom>
          <a:ln w="12700">
            <a:solidFill>
              <a:schemeClr val="bg1">
                <a:lumMod val="65000"/>
              </a:schemeClr>
            </a:solidFill>
            <a:prstDash val="sysDot"/>
          </a:ln>
        </p:spPr>
        <p:style>
          <a:lnRef idx="2">
            <a:schemeClr val="accent6"/>
          </a:lnRef>
          <a:fillRef idx="1">
            <a:schemeClr val="lt1"/>
          </a:fillRef>
          <a:effectRef idx="0">
            <a:schemeClr val="accent6"/>
          </a:effectRef>
          <a:fontRef idx="minor">
            <a:schemeClr val="dk1"/>
          </a:fontRef>
        </p:style>
        <p:txBody>
          <a:bodyPr rtlCol="0" anchor="ctr"/>
          <a:lstStyle/>
          <a:p>
            <a:pPr algn="ctr"/>
            <a:endParaRPr lang="fr-FR">
              <a:solidFill>
                <a:schemeClr val="tx1"/>
              </a:solidFill>
            </a:endParaRPr>
          </a:p>
        </p:txBody>
      </p:sp>
      <p:sp>
        <p:nvSpPr>
          <p:cNvPr id="46" name="Flèche vers le haut 45"/>
          <p:cNvSpPr/>
          <p:nvPr/>
        </p:nvSpPr>
        <p:spPr>
          <a:xfrm rot="10800000">
            <a:off x="4541664" y="2619600"/>
            <a:ext cx="162017" cy="612000"/>
          </a:xfrm>
          <a:prstGeom prst="upArrow">
            <a:avLst>
              <a:gd name="adj1" fmla="val 71989"/>
              <a:gd name="adj2" fmla="val 50000"/>
            </a:avLst>
          </a:prstGeom>
          <a:ln w="12700">
            <a:solidFill>
              <a:schemeClr val="bg1">
                <a:lumMod val="65000"/>
              </a:schemeClr>
            </a:solidFill>
            <a:prstDash val="solid"/>
          </a:ln>
        </p:spPr>
        <p:style>
          <a:lnRef idx="2">
            <a:schemeClr val="accent6"/>
          </a:lnRef>
          <a:fillRef idx="1">
            <a:schemeClr val="lt1"/>
          </a:fillRef>
          <a:effectRef idx="0">
            <a:schemeClr val="accent6"/>
          </a:effectRef>
          <a:fontRef idx="minor">
            <a:schemeClr val="dk1"/>
          </a:fontRef>
        </p:style>
        <p:txBody>
          <a:bodyPr rtlCol="0" anchor="ctr"/>
          <a:lstStyle/>
          <a:p>
            <a:pPr algn="ctr"/>
            <a:endParaRPr lang="fr-FR">
              <a:solidFill>
                <a:schemeClr val="tx1"/>
              </a:solidFill>
            </a:endParaRPr>
          </a:p>
        </p:txBody>
      </p:sp>
      <p:sp>
        <p:nvSpPr>
          <p:cNvPr id="47" name="Rectangle 46"/>
          <p:cNvSpPr/>
          <p:nvPr/>
        </p:nvSpPr>
        <p:spPr>
          <a:xfrm>
            <a:off x="3576222" y="1952904"/>
            <a:ext cx="2135573" cy="612000"/>
          </a:xfrm>
          <a:prstGeom prst="rect">
            <a:avLst/>
          </a:prstGeom>
          <a:solidFill>
            <a:schemeClr val="bg1">
              <a:lumMod val="95000"/>
            </a:schemeClr>
          </a:solidFill>
          <a:effectLst/>
        </p:spPr>
        <p:style>
          <a:lnRef idx="0">
            <a:schemeClr val="accent4"/>
          </a:lnRef>
          <a:fillRef idx="3">
            <a:schemeClr val="accent4"/>
          </a:fillRef>
          <a:effectRef idx="3">
            <a:schemeClr val="accent4"/>
          </a:effectRef>
          <a:fontRef idx="minor">
            <a:schemeClr val="lt1"/>
          </a:fontRef>
        </p:style>
        <p:txBody>
          <a:bodyPr rtlCol="0" anchor="ctr"/>
          <a:lstStyle/>
          <a:p>
            <a:pPr algn="ctr"/>
            <a:r>
              <a:rPr lang="fr-FR" sz="1400" b="1" dirty="0" smtClean="0">
                <a:solidFill>
                  <a:schemeClr val="tx1">
                    <a:lumMod val="85000"/>
                    <a:lumOff val="15000"/>
                  </a:schemeClr>
                </a:solidFill>
              </a:rPr>
              <a:t>Structure facilitatrice ou entité ad-hoc</a:t>
            </a:r>
            <a:r>
              <a:rPr lang="fr-FR" sz="1400" b="1" baseline="30000" dirty="0" smtClean="0">
                <a:solidFill>
                  <a:schemeClr val="tx1">
                    <a:lumMod val="85000"/>
                    <a:lumOff val="15000"/>
                  </a:schemeClr>
                </a:solidFill>
              </a:rPr>
              <a:t>2</a:t>
            </a:r>
            <a:endParaRPr lang="fr-FR" sz="1400" b="1" baseline="30000" dirty="0">
              <a:solidFill>
                <a:schemeClr val="tx1">
                  <a:lumMod val="85000"/>
                  <a:lumOff val="15000"/>
                </a:schemeClr>
              </a:solidFill>
            </a:endParaRPr>
          </a:p>
        </p:txBody>
      </p:sp>
      <p:sp>
        <p:nvSpPr>
          <p:cNvPr id="48" name="Rectangle 47"/>
          <p:cNvSpPr/>
          <p:nvPr/>
        </p:nvSpPr>
        <p:spPr>
          <a:xfrm>
            <a:off x="395536" y="1952904"/>
            <a:ext cx="1656184" cy="612000"/>
          </a:xfrm>
          <a:prstGeom prst="rect">
            <a:avLst/>
          </a:prstGeom>
          <a:solidFill>
            <a:schemeClr val="bg1">
              <a:lumMod val="75000"/>
            </a:schemeClr>
          </a:solidFill>
          <a:effectLst/>
        </p:spPr>
        <p:style>
          <a:lnRef idx="0">
            <a:schemeClr val="accent4"/>
          </a:lnRef>
          <a:fillRef idx="3">
            <a:schemeClr val="accent4"/>
          </a:fillRef>
          <a:effectRef idx="3">
            <a:schemeClr val="accent4"/>
          </a:effectRef>
          <a:fontRef idx="minor">
            <a:schemeClr val="lt1"/>
          </a:fontRef>
        </p:style>
        <p:txBody>
          <a:bodyPr rtlCol="0" anchor="ctr"/>
          <a:lstStyle/>
          <a:p>
            <a:pPr algn="ctr"/>
            <a:r>
              <a:rPr lang="fr-FR" sz="1400" b="1" dirty="0" smtClean="0">
                <a:solidFill>
                  <a:schemeClr val="tx1">
                    <a:lumMod val="85000"/>
                    <a:lumOff val="15000"/>
                  </a:schemeClr>
                </a:solidFill>
              </a:rPr>
              <a:t>Tiers payeur</a:t>
            </a:r>
            <a:r>
              <a:rPr lang="fr-FR" sz="1400" b="1" baseline="30000" dirty="0">
                <a:solidFill>
                  <a:schemeClr val="tx1">
                    <a:lumMod val="85000"/>
                    <a:lumOff val="15000"/>
                  </a:schemeClr>
                </a:solidFill>
              </a:rPr>
              <a:t>1</a:t>
            </a:r>
            <a:endParaRPr lang="fr-FR" sz="1400" b="1" baseline="30000" dirty="0" smtClean="0">
              <a:solidFill>
                <a:schemeClr val="tx1">
                  <a:lumMod val="85000"/>
                  <a:lumOff val="15000"/>
                </a:schemeClr>
              </a:solidFill>
            </a:endParaRPr>
          </a:p>
        </p:txBody>
      </p:sp>
      <p:sp>
        <p:nvSpPr>
          <p:cNvPr id="49" name="Rectangle 48"/>
          <p:cNvSpPr/>
          <p:nvPr/>
        </p:nvSpPr>
        <p:spPr>
          <a:xfrm>
            <a:off x="7236296" y="1952904"/>
            <a:ext cx="1656184" cy="612000"/>
          </a:xfrm>
          <a:prstGeom prst="rect">
            <a:avLst/>
          </a:prstGeom>
          <a:solidFill>
            <a:schemeClr val="bg1">
              <a:lumMod val="75000"/>
            </a:schemeClr>
          </a:solidFill>
          <a:effectLst/>
        </p:spPr>
        <p:style>
          <a:lnRef idx="0">
            <a:schemeClr val="accent4"/>
          </a:lnRef>
          <a:fillRef idx="3">
            <a:schemeClr val="accent4"/>
          </a:fillRef>
          <a:effectRef idx="3">
            <a:schemeClr val="accent4"/>
          </a:effectRef>
          <a:fontRef idx="minor">
            <a:schemeClr val="lt1"/>
          </a:fontRef>
        </p:style>
        <p:txBody>
          <a:bodyPr rtlCol="0" anchor="ctr"/>
          <a:lstStyle/>
          <a:p>
            <a:pPr algn="ctr"/>
            <a:r>
              <a:rPr lang="fr-FR" sz="1400" b="1" dirty="0" smtClean="0">
                <a:solidFill>
                  <a:schemeClr val="tx1">
                    <a:lumMod val="85000"/>
                    <a:lumOff val="15000"/>
                  </a:schemeClr>
                </a:solidFill>
              </a:rPr>
              <a:t>Investisseurs</a:t>
            </a:r>
            <a:endParaRPr lang="fr-FR" sz="1400" b="1" baseline="30000" dirty="0">
              <a:solidFill>
                <a:schemeClr val="tx1">
                  <a:lumMod val="85000"/>
                  <a:lumOff val="15000"/>
                </a:schemeClr>
              </a:solidFill>
            </a:endParaRPr>
          </a:p>
        </p:txBody>
      </p:sp>
      <p:sp>
        <p:nvSpPr>
          <p:cNvPr id="50" name="Rectangle 49"/>
          <p:cNvSpPr/>
          <p:nvPr/>
        </p:nvSpPr>
        <p:spPr>
          <a:xfrm>
            <a:off x="3563888" y="3279102"/>
            <a:ext cx="2135573" cy="604955"/>
          </a:xfrm>
          <a:prstGeom prst="rect">
            <a:avLst/>
          </a:prstGeom>
          <a:solidFill>
            <a:schemeClr val="bg1">
              <a:lumMod val="75000"/>
            </a:schemeClr>
          </a:solidFill>
          <a:effectLst/>
        </p:spPr>
        <p:style>
          <a:lnRef idx="0">
            <a:schemeClr val="accent4"/>
          </a:lnRef>
          <a:fillRef idx="3">
            <a:schemeClr val="accent4"/>
          </a:fillRef>
          <a:effectRef idx="3">
            <a:schemeClr val="accent4"/>
          </a:effectRef>
          <a:fontRef idx="minor">
            <a:schemeClr val="lt1"/>
          </a:fontRef>
        </p:style>
        <p:txBody>
          <a:bodyPr rtlCol="0" anchor="ctr"/>
          <a:lstStyle/>
          <a:p>
            <a:pPr algn="ctr"/>
            <a:r>
              <a:rPr lang="fr-FR" sz="1400" b="1" dirty="0" smtClean="0">
                <a:solidFill>
                  <a:schemeClr val="tx1">
                    <a:lumMod val="85000"/>
                    <a:lumOff val="15000"/>
                  </a:schemeClr>
                </a:solidFill>
              </a:rPr>
              <a:t>Porteurs de projets sociaux</a:t>
            </a:r>
            <a:endParaRPr lang="fr-FR" sz="1400" b="1" dirty="0">
              <a:solidFill>
                <a:schemeClr val="tx1">
                  <a:lumMod val="85000"/>
                  <a:lumOff val="15000"/>
                </a:schemeClr>
              </a:solidFill>
            </a:endParaRPr>
          </a:p>
        </p:txBody>
      </p:sp>
      <p:sp>
        <p:nvSpPr>
          <p:cNvPr id="51" name="Rectangle 50"/>
          <p:cNvSpPr/>
          <p:nvPr/>
        </p:nvSpPr>
        <p:spPr>
          <a:xfrm>
            <a:off x="3563888" y="4589692"/>
            <a:ext cx="2135573" cy="604955"/>
          </a:xfrm>
          <a:prstGeom prst="rect">
            <a:avLst/>
          </a:prstGeom>
          <a:solidFill>
            <a:schemeClr val="bg1">
              <a:lumMod val="75000"/>
            </a:schemeClr>
          </a:solidFill>
          <a:effectLst/>
        </p:spPr>
        <p:style>
          <a:lnRef idx="0">
            <a:schemeClr val="accent4"/>
          </a:lnRef>
          <a:fillRef idx="3">
            <a:schemeClr val="accent4"/>
          </a:fillRef>
          <a:effectRef idx="3">
            <a:schemeClr val="accent4"/>
          </a:effectRef>
          <a:fontRef idx="minor">
            <a:schemeClr val="lt1"/>
          </a:fontRef>
        </p:style>
        <p:txBody>
          <a:bodyPr rtlCol="0" anchor="ctr"/>
          <a:lstStyle/>
          <a:p>
            <a:pPr algn="ctr"/>
            <a:r>
              <a:rPr lang="fr-FR" sz="1400" b="1" dirty="0" smtClean="0">
                <a:solidFill>
                  <a:schemeClr val="tx1">
                    <a:lumMod val="85000"/>
                    <a:lumOff val="15000"/>
                  </a:schemeClr>
                </a:solidFill>
              </a:rPr>
              <a:t>Population accompagnée</a:t>
            </a:r>
            <a:endParaRPr lang="fr-FR" sz="1400" b="1" dirty="0">
              <a:solidFill>
                <a:schemeClr val="tx1">
                  <a:lumMod val="85000"/>
                  <a:lumOff val="15000"/>
                </a:schemeClr>
              </a:solidFill>
            </a:endParaRPr>
          </a:p>
        </p:txBody>
      </p:sp>
      <p:sp>
        <p:nvSpPr>
          <p:cNvPr id="52" name="Rectangle 51"/>
          <p:cNvSpPr/>
          <p:nvPr/>
        </p:nvSpPr>
        <p:spPr>
          <a:xfrm>
            <a:off x="539552" y="3720455"/>
            <a:ext cx="1296143" cy="532947"/>
          </a:xfrm>
          <a:prstGeom prst="rect">
            <a:avLst/>
          </a:prstGeom>
          <a:solidFill>
            <a:schemeClr val="tx1">
              <a:lumMod val="65000"/>
              <a:lumOff val="35000"/>
            </a:schemeClr>
          </a:solidFill>
          <a:effectLst/>
        </p:spPr>
        <p:style>
          <a:lnRef idx="0">
            <a:schemeClr val="accent4"/>
          </a:lnRef>
          <a:fillRef idx="3">
            <a:schemeClr val="accent4"/>
          </a:fillRef>
          <a:effectRef idx="3">
            <a:schemeClr val="accent4"/>
          </a:effectRef>
          <a:fontRef idx="minor">
            <a:schemeClr val="lt1"/>
          </a:fontRef>
        </p:style>
        <p:txBody>
          <a:bodyPr rtlCol="0" anchor="ctr"/>
          <a:lstStyle/>
          <a:p>
            <a:pPr algn="ctr"/>
            <a:r>
              <a:rPr lang="fr-FR" sz="1400" b="1" dirty="0" smtClean="0">
                <a:solidFill>
                  <a:schemeClr val="bg1"/>
                </a:solidFill>
              </a:rPr>
              <a:t>Evaluateur indépendant</a:t>
            </a:r>
            <a:endParaRPr lang="fr-FR" sz="1400" b="1" dirty="0">
              <a:solidFill>
                <a:schemeClr val="bg1"/>
              </a:solidFill>
            </a:endParaRPr>
          </a:p>
        </p:txBody>
      </p:sp>
      <p:sp>
        <p:nvSpPr>
          <p:cNvPr id="53" name="Rectangle 52"/>
          <p:cNvSpPr/>
          <p:nvPr/>
        </p:nvSpPr>
        <p:spPr>
          <a:xfrm>
            <a:off x="1043608" y="4974074"/>
            <a:ext cx="2664296" cy="759182"/>
          </a:xfrm>
          <a:prstGeom prst="rect">
            <a:avLst/>
          </a:prstGeom>
        </p:spPr>
        <p:txBody>
          <a:bodyPr wrap="square">
            <a:spAutoFit/>
          </a:bodyPr>
          <a:lstStyle/>
          <a:p>
            <a:pPr lvl="0">
              <a:spcBef>
                <a:spcPts val="200"/>
              </a:spcBef>
              <a:buClr>
                <a:srgbClr val="C50E1F"/>
              </a:buClr>
              <a:buSzPct val="150000"/>
            </a:pPr>
            <a:r>
              <a:rPr lang="fr-FR" sz="1000" kern="0" dirty="0" smtClean="0">
                <a:solidFill>
                  <a:srgbClr val="000000"/>
                </a:solidFill>
                <a:latin typeface="Arial"/>
                <a:cs typeface="+mn-cs"/>
              </a:rPr>
              <a:t>Impact potentiel permettant</a:t>
            </a:r>
          </a:p>
          <a:p>
            <a:pPr marL="171450" lvl="0" indent="-171450">
              <a:spcBef>
                <a:spcPts val="200"/>
              </a:spcBef>
              <a:buClr>
                <a:srgbClr val="C50E1F"/>
              </a:buClr>
              <a:buSzPct val="150000"/>
              <a:buFont typeface="Arial" pitchFamily="34" charset="0"/>
              <a:buChar char="•"/>
            </a:pPr>
            <a:r>
              <a:rPr lang="fr-FR" sz="1000" kern="0" dirty="0" smtClean="0">
                <a:solidFill>
                  <a:srgbClr val="000000"/>
                </a:solidFill>
                <a:latin typeface="Arial"/>
                <a:cs typeface="+mn-cs"/>
              </a:rPr>
              <a:t>L’amélioration de résultats sociaux</a:t>
            </a:r>
          </a:p>
          <a:p>
            <a:pPr marL="171450" lvl="0" indent="-171450">
              <a:spcBef>
                <a:spcPts val="200"/>
              </a:spcBef>
              <a:buClr>
                <a:srgbClr val="C50E1F"/>
              </a:buClr>
              <a:buSzPct val="150000"/>
              <a:buFont typeface="Arial" pitchFamily="34" charset="0"/>
              <a:buChar char="•"/>
            </a:pPr>
            <a:r>
              <a:rPr lang="fr-FR" sz="1000" kern="0" dirty="0" smtClean="0">
                <a:solidFill>
                  <a:srgbClr val="000000"/>
                </a:solidFill>
                <a:latin typeface="Arial"/>
                <a:cs typeface="+mn-cs"/>
              </a:rPr>
              <a:t>La réalisation d’économies pour le secteur public</a:t>
            </a:r>
          </a:p>
        </p:txBody>
      </p:sp>
      <p:sp>
        <p:nvSpPr>
          <p:cNvPr id="54" name="Flèche vers le haut 53"/>
          <p:cNvSpPr/>
          <p:nvPr/>
        </p:nvSpPr>
        <p:spPr>
          <a:xfrm rot="10800000">
            <a:off x="4541664" y="3935527"/>
            <a:ext cx="162017" cy="612000"/>
          </a:xfrm>
          <a:prstGeom prst="upArrow">
            <a:avLst>
              <a:gd name="adj1" fmla="val 71989"/>
              <a:gd name="adj2" fmla="val 50000"/>
            </a:avLst>
          </a:prstGeom>
          <a:ln w="12700">
            <a:solidFill>
              <a:schemeClr val="bg1">
                <a:lumMod val="65000"/>
              </a:schemeClr>
            </a:solidFill>
            <a:prstDash val="solid"/>
          </a:ln>
        </p:spPr>
        <p:style>
          <a:lnRef idx="2">
            <a:schemeClr val="accent6"/>
          </a:lnRef>
          <a:fillRef idx="1">
            <a:schemeClr val="lt1"/>
          </a:fillRef>
          <a:effectRef idx="0">
            <a:schemeClr val="accent6"/>
          </a:effectRef>
          <a:fontRef idx="minor">
            <a:schemeClr val="dk1"/>
          </a:fontRef>
        </p:style>
        <p:txBody>
          <a:bodyPr rtlCol="0" anchor="ctr"/>
          <a:lstStyle/>
          <a:p>
            <a:pPr algn="ctr"/>
            <a:endParaRPr lang="fr-FR">
              <a:solidFill>
                <a:schemeClr val="tx1"/>
              </a:solidFill>
            </a:endParaRPr>
          </a:p>
        </p:txBody>
      </p:sp>
      <p:sp>
        <p:nvSpPr>
          <p:cNvPr id="55" name="Rectangle 54"/>
          <p:cNvSpPr/>
          <p:nvPr/>
        </p:nvSpPr>
        <p:spPr>
          <a:xfrm>
            <a:off x="4656180" y="2573468"/>
            <a:ext cx="1283973" cy="707886"/>
          </a:xfrm>
          <a:prstGeom prst="rect">
            <a:avLst/>
          </a:prstGeom>
        </p:spPr>
        <p:txBody>
          <a:bodyPr wrap="square">
            <a:spAutoFit/>
          </a:bodyPr>
          <a:lstStyle/>
          <a:p>
            <a:pPr lvl="0">
              <a:spcBef>
                <a:spcPts val="200"/>
              </a:spcBef>
              <a:buClr>
                <a:srgbClr val="C50E1F"/>
              </a:buClr>
              <a:buSzPct val="150000"/>
            </a:pPr>
            <a:r>
              <a:rPr lang="fr-FR" sz="1000" kern="0" dirty="0" smtClean="0">
                <a:solidFill>
                  <a:srgbClr val="000000"/>
                </a:solidFill>
                <a:latin typeface="Arial"/>
                <a:cs typeface="+mn-cs"/>
              </a:rPr>
              <a:t>Attribution des fonds et aide à la gestion du programme</a:t>
            </a:r>
            <a:endParaRPr lang="fr-FR" sz="1000" kern="0" dirty="0">
              <a:solidFill>
                <a:srgbClr val="000000"/>
              </a:solidFill>
              <a:latin typeface="Arial"/>
              <a:cs typeface="+mn-cs"/>
            </a:endParaRPr>
          </a:p>
        </p:txBody>
      </p:sp>
      <p:sp>
        <p:nvSpPr>
          <p:cNvPr id="56" name="Rectangle 55"/>
          <p:cNvSpPr/>
          <p:nvPr/>
        </p:nvSpPr>
        <p:spPr>
          <a:xfrm>
            <a:off x="4703681" y="4084125"/>
            <a:ext cx="923771" cy="400110"/>
          </a:xfrm>
          <a:prstGeom prst="rect">
            <a:avLst/>
          </a:prstGeom>
        </p:spPr>
        <p:txBody>
          <a:bodyPr wrap="square">
            <a:spAutoFit/>
          </a:bodyPr>
          <a:lstStyle/>
          <a:p>
            <a:pPr lvl="0">
              <a:spcBef>
                <a:spcPts val="200"/>
              </a:spcBef>
              <a:buClr>
                <a:srgbClr val="C50E1F"/>
              </a:buClr>
              <a:buSzPct val="150000"/>
            </a:pPr>
            <a:r>
              <a:rPr lang="fr-FR" sz="1000" kern="0" dirty="0" smtClean="0">
                <a:solidFill>
                  <a:srgbClr val="000000"/>
                </a:solidFill>
                <a:latin typeface="Arial"/>
                <a:cs typeface="+mn-cs"/>
              </a:rPr>
              <a:t>Apport de services</a:t>
            </a:r>
            <a:endParaRPr lang="fr-FR" sz="1000" kern="0" dirty="0">
              <a:solidFill>
                <a:srgbClr val="000000"/>
              </a:solidFill>
              <a:latin typeface="Arial"/>
              <a:cs typeface="+mn-cs"/>
            </a:endParaRPr>
          </a:p>
        </p:txBody>
      </p:sp>
      <p:sp>
        <p:nvSpPr>
          <p:cNvPr id="57" name="Rectangle 56"/>
          <p:cNvSpPr/>
          <p:nvPr/>
        </p:nvSpPr>
        <p:spPr>
          <a:xfrm>
            <a:off x="1278051" y="3000768"/>
            <a:ext cx="923771" cy="400110"/>
          </a:xfrm>
          <a:prstGeom prst="rect">
            <a:avLst/>
          </a:prstGeom>
        </p:spPr>
        <p:txBody>
          <a:bodyPr wrap="square">
            <a:spAutoFit/>
          </a:bodyPr>
          <a:lstStyle/>
          <a:p>
            <a:pPr lvl="0">
              <a:spcBef>
                <a:spcPts val="200"/>
              </a:spcBef>
              <a:buClr>
                <a:srgbClr val="C50E1F"/>
              </a:buClr>
              <a:buSzPct val="150000"/>
            </a:pPr>
            <a:r>
              <a:rPr lang="fr-FR" sz="1000" kern="0" dirty="0" smtClean="0">
                <a:solidFill>
                  <a:srgbClr val="000000"/>
                </a:solidFill>
                <a:latin typeface="Arial"/>
                <a:cs typeface="+mn-cs"/>
              </a:rPr>
              <a:t>Mesure d’impact</a:t>
            </a:r>
            <a:endParaRPr lang="fr-FR" sz="1000" kern="0" dirty="0">
              <a:solidFill>
                <a:srgbClr val="000000"/>
              </a:solidFill>
              <a:latin typeface="Arial"/>
              <a:cs typeface="+mn-cs"/>
            </a:endParaRPr>
          </a:p>
        </p:txBody>
      </p:sp>
      <p:sp>
        <p:nvSpPr>
          <p:cNvPr id="58" name="Flèche vers le haut 57"/>
          <p:cNvSpPr/>
          <p:nvPr/>
        </p:nvSpPr>
        <p:spPr>
          <a:xfrm rot="5400000">
            <a:off x="6392436" y="1788982"/>
            <a:ext cx="164434" cy="1404535"/>
          </a:xfrm>
          <a:prstGeom prst="upArrow">
            <a:avLst>
              <a:gd name="adj1" fmla="val 71989"/>
              <a:gd name="adj2" fmla="val 50000"/>
            </a:avLst>
          </a:prstGeom>
          <a:ln w="12700">
            <a:solidFill>
              <a:schemeClr val="bg1">
                <a:lumMod val="65000"/>
              </a:schemeClr>
            </a:solidFill>
            <a:prstDash val="solid"/>
          </a:ln>
        </p:spPr>
        <p:style>
          <a:lnRef idx="2">
            <a:schemeClr val="accent6"/>
          </a:lnRef>
          <a:fillRef idx="1">
            <a:schemeClr val="lt1"/>
          </a:fillRef>
          <a:effectRef idx="0">
            <a:schemeClr val="accent6"/>
          </a:effectRef>
          <a:fontRef idx="minor">
            <a:schemeClr val="dk1"/>
          </a:fontRef>
        </p:style>
        <p:txBody>
          <a:bodyPr rtlCol="0" anchor="ctr"/>
          <a:lstStyle/>
          <a:p>
            <a:pPr algn="ctr"/>
            <a:endParaRPr lang="fr-FR">
              <a:solidFill>
                <a:schemeClr val="tx1"/>
              </a:solidFill>
            </a:endParaRPr>
          </a:p>
        </p:txBody>
      </p:sp>
      <p:sp>
        <p:nvSpPr>
          <p:cNvPr id="59" name="Rectangle 58"/>
          <p:cNvSpPr/>
          <p:nvPr/>
        </p:nvSpPr>
        <p:spPr>
          <a:xfrm>
            <a:off x="5940153" y="1853388"/>
            <a:ext cx="1080120" cy="246221"/>
          </a:xfrm>
          <a:prstGeom prst="rect">
            <a:avLst/>
          </a:prstGeom>
        </p:spPr>
        <p:txBody>
          <a:bodyPr wrap="square">
            <a:spAutoFit/>
          </a:bodyPr>
          <a:lstStyle/>
          <a:p>
            <a:pPr lvl="0" algn="ctr">
              <a:spcBef>
                <a:spcPts val="200"/>
              </a:spcBef>
              <a:buClr>
                <a:srgbClr val="C50E1F"/>
              </a:buClr>
              <a:buSzPct val="150000"/>
            </a:pPr>
            <a:r>
              <a:rPr lang="fr-FR" sz="1000" kern="0" dirty="0" smtClean="0">
                <a:solidFill>
                  <a:srgbClr val="000000"/>
                </a:solidFill>
                <a:latin typeface="Arial"/>
                <a:cs typeface="+mn-cs"/>
              </a:rPr>
              <a:t>Apport de fonds</a:t>
            </a:r>
            <a:endParaRPr lang="fr-FR" sz="1000" kern="0" dirty="0">
              <a:solidFill>
                <a:srgbClr val="000000"/>
              </a:solidFill>
              <a:latin typeface="Arial"/>
              <a:cs typeface="+mn-cs"/>
            </a:endParaRPr>
          </a:p>
        </p:txBody>
      </p:sp>
      <p:sp>
        <p:nvSpPr>
          <p:cNvPr id="60" name="Rectangle 59"/>
          <p:cNvSpPr/>
          <p:nvPr/>
        </p:nvSpPr>
        <p:spPr>
          <a:xfrm>
            <a:off x="5850152" y="2573467"/>
            <a:ext cx="1386143" cy="400110"/>
          </a:xfrm>
          <a:prstGeom prst="rect">
            <a:avLst/>
          </a:prstGeom>
        </p:spPr>
        <p:txBody>
          <a:bodyPr wrap="square">
            <a:spAutoFit/>
          </a:bodyPr>
          <a:lstStyle/>
          <a:p>
            <a:pPr lvl="0" algn="ctr">
              <a:spcBef>
                <a:spcPts val="200"/>
              </a:spcBef>
              <a:buClr>
                <a:srgbClr val="C50E1F"/>
              </a:buClr>
              <a:buSzPct val="150000"/>
            </a:pPr>
            <a:r>
              <a:rPr lang="fr-FR" sz="1000" kern="0" dirty="0" smtClean="0">
                <a:solidFill>
                  <a:srgbClr val="000000"/>
                </a:solidFill>
                <a:latin typeface="Arial"/>
                <a:cs typeface="+mn-cs"/>
              </a:rPr>
              <a:t>Retour financier en fonction des résultats</a:t>
            </a:r>
            <a:endParaRPr lang="fr-FR" sz="1000" kern="0" dirty="0">
              <a:solidFill>
                <a:srgbClr val="000000"/>
              </a:solidFill>
              <a:latin typeface="Arial"/>
              <a:cs typeface="+mn-cs"/>
            </a:endParaRPr>
          </a:p>
        </p:txBody>
      </p:sp>
      <p:sp>
        <p:nvSpPr>
          <p:cNvPr id="61" name="Rectangle 60"/>
          <p:cNvSpPr/>
          <p:nvPr/>
        </p:nvSpPr>
        <p:spPr>
          <a:xfrm>
            <a:off x="2099761" y="1853388"/>
            <a:ext cx="1476461" cy="400110"/>
          </a:xfrm>
          <a:prstGeom prst="rect">
            <a:avLst/>
          </a:prstGeom>
        </p:spPr>
        <p:txBody>
          <a:bodyPr wrap="square">
            <a:spAutoFit/>
          </a:bodyPr>
          <a:lstStyle/>
          <a:p>
            <a:pPr lvl="0" algn="ctr">
              <a:spcBef>
                <a:spcPts val="200"/>
              </a:spcBef>
              <a:buClr>
                <a:srgbClr val="C50E1F"/>
              </a:buClr>
              <a:buSzPct val="150000"/>
            </a:pPr>
            <a:r>
              <a:rPr lang="fr-FR" sz="1000" kern="0" dirty="0" smtClean="0">
                <a:solidFill>
                  <a:srgbClr val="000000"/>
                </a:solidFill>
                <a:latin typeface="Arial"/>
                <a:cs typeface="+mn-cs"/>
              </a:rPr>
              <a:t>Paiement en fonction des résultats</a:t>
            </a:r>
            <a:endParaRPr lang="fr-FR" sz="1000" kern="0" dirty="0">
              <a:solidFill>
                <a:srgbClr val="000000"/>
              </a:solidFill>
              <a:latin typeface="Arial"/>
              <a:cs typeface="+mn-cs"/>
            </a:endParaRPr>
          </a:p>
        </p:txBody>
      </p:sp>
      <p:sp>
        <p:nvSpPr>
          <p:cNvPr id="62" name="Ellipse 61"/>
          <p:cNvSpPr/>
          <p:nvPr/>
        </p:nvSpPr>
        <p:spPr>
          <a:xfrm>
            <a:off x="7008796" y="2042275"/>
            <a:ext cx="180000" cy="180000"/>
          </a:xfrm>
          <a:prstGeom prst="ellipse">
            <a:avLst/>
          </a:prstGeom>
          <a:solidFill>
            <a:srgbClr val="990000"/>
          </a:solidFill>
          <a:ln>
            <a:noFill/>
          </a:ln>
          <a:effectLst/>
          <a:scene3d>
            <a:camera prst="orthographicFront"/>
            <a:lightRig rig="threePt" dir="t"/>
          </a:scene3d>
          <a:sp3d>
            <a:bevelT/>
          </a:sp3d>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0" rIns="36000" bIns="0" numCol="1" anchor="t" anchorCtr="0" compatLnSpc="1">
            <a:prstTxWarp prst="textNoShape">
              <a:avLst/>
            </a:prstTxWarp>
          </a:bodyPr>
          <a:lstStyle/>
          <a:p>
            <a:pPr>
              <a:spcBef>
                <a:spcPct val="20000"/>
              </a:spcBef>
              <a:buSzPct val="150000"/>
              <a:buFont typeface="Wingdings" pitchFamily="2" charset="2"/>
              <a:buNone/>
            </a:pPr>
            <a:r>
              <a:rPr lang="fr-FR" sz="900" b="1" dirty="0" smtClean="0">
                <a:solidFill>
                  <a:schemeClr val="bg1"/>
                </a:solidFill>
              </a:rPr>
              <a:t>1</a:t>
            </a:r>
            <a:endParaRPr lang="fr-FR" sz="900" b="1" dirty="0">
              <a:solidFill>
                <a:schemeClr val="bg1"/>
              </a:solidFill>
            </a:endParaRPr>
          </a:p>
        </p:txBody>
      </p:sp>
      <p:sp>
        <p:nvSpPr>
          <p:cNvPr id="63" name="Ellipse 62"/>
          <p:cNvSpPr/>
          <p:nvPr/>
        </p:nvSpPr>
        <p:spPr>
          <a:xfrm>
            <a:off x="4521033" y="2619599"/>
            <a:ext cx="180000" cy="180000"/>
          </a:xfrm>
          <a:prstGeom prst="ellipse">
            <a:avLst/>
          </a:prstGeom>
          <a:solidFill>
            <a:srgbClr val="990000"/>
          </a:solidFill>
          <a:ln>
            <a:noFill/>
          </a:ln>
          <a:effectLst/>
          <a:scene3d>
            <a:camera prst="orthographicFront"/>
            <a:lightRig rig="threePt" dir="t"/>
          </a:scene3d>
          <a:sp3d>
            <a:bevelT/>
          </a:sp3d>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0" rIns="36000" bIns="0" numCol="1" anchor="t" anchorCtr="0" compatLnSpc="1">
            <a:prstTxWarp prst="textNoShape">
              <a:avLst/>
            </a:prstTxWarp>
          </a:bodyPr>
          <a:lstStyle/>
          <a:p>
            <a:pPr>
              <a:spcBef>
                <a:spcPct val="20000"/>
              </a:spcBef>
              <a:buSzPct val="150000"/>
              <a:buFont typeface="Wingdings" pitchFamily="2" charset="2"/>
              <a:buNone/>
            </a:pPr>
            <a:r>
              <a:rPr lang="fr-FR" sz="900" b="1" dirty="0" smtClean="0">
                <a:solidFill>
                  <a:schemeClr val="bg1"/>
                </a:solidFill>
              </a:rPr>
              <a:t>2</a:t>
            </a:r>
            <a:endParaRPr lang="fr-FR" sz="900" b="1" dirty="0">
              <a:solidFill>
                <a:schemeClr val="bg1"/>
              </a:solidFill>
            </a:endParaRPr>
          </a:p>
        </p:txBody>
      </p:sp>
      <p:sp>
        <p:nvSpPr>
          <p:cNvPr id="64" name="Ellipse 63"/>
          <p:cNvSpPr/>
          <p:nvPr/>
        </p:nvSpPr>
        <p:spPr>
          <a:xfrm>
            <a:off x="4521033" y="3935527"/>
            <a:ext cx="180000" cy="180000"/>
          </a:xfrm>
          <a:prstGeom prst="ellipse">
            <a:avLst/>
          </a:prstGeom>
          <a:solidFill>
            <a:srgbClr val="990000"/>
          </a:solidFill>
          <a:ln>
            <a:noFill/>
          </a:ln>
          <a:effectLst/>
          <a:scene3d>
            <a:camera prst="orthographicFront"/>
            <a:lightRig rig="threePt" dir="t"/>
          </a:scene3d>
          <a:sp3d>
            <a:bevelT/>
          </a:sp3d>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0" rIns="36000" bIns="0" numCol="1" anchor="t" anchorCtr="0" compatLnSpc="1">
            <a:prstTxWarp prst="textNoShape">
              <a:avLst/>
            </a:prstTxWarp>
          </a:bodyPr>
          <a:lstStyle/>
          <a:p>
            <a:pPr>
              <a:spcBef>
                <a:spcPct val="20000"/>
              </a:spcBef>
              <a:buSzPct val="150000"/>
              <a:buFont typeface="Wingdings" pitchFamily="2" charset="2"/>
              <a:buNone/>
            </a:pPr>
            <a:r>
              <a:rPr lang="fr-FR" sz="900" b="1" dirty="0" smtClean="0">
                <a:solidFill>
                  <a:schemeClr val="bg1"/>
                </a:solidFill>
              </a:rPr>
              <a:t>3</a:t>
            </a:r>
            <a:endParaRPr lang="fr-FR" sz="900" b="1" dirty="0">
              <a:solidFill>
                <a:schemeClr val="bg1"/>
              </a:solidFill>
            </a:endParaRPr>
          </a:p>
        </p:txBody>
      </p:sp>
      <p:sp>
        <p:nvSpPr>
          <p:cNvPr id="65" name="Ellipse 64"/>
          <p:cNvSpPr/>
          <p:nvPr/>
        </p:nvSpPr>
        <p:spPr>
          <a:xfrm>
            <a:off x="3347886" y="4802169"/>
            <a:ext cx="180000" cy="180000"/>
          </a:xfrm>
          <a:prstGeom prst="ellipse">
            <a:avLst/>
          </a:prstGeom>
          <a:solidFill>
            <a:srgbClr val="990000"/>
          </a:solidFill>
          <a:ln>
            <a:noFill/>
          </a:ln>
          <a:effectLst/>
          <a:scene3d>
            <a:camera prst="orthographicFront"/>
            <a:lightRig rig="threePt" dir="t"/>
          </a:scene3d>
          <a:sp3d>
            <a:bevelT/>
          </a:sp3d>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0" rIns="36000" bIns="0" numCol="1" anchor="t" anchorCtr="0" compatLnSpc="1">
            <a:prstTxWarp prst="textNoShape">
              <a:avLst/>
            </a:prstTxWarp>
          </a:bodyPr>
          <a:lstStyle/>
          <a:p>
            <a:pPr>
              <a:spcBef>
                <a:spcPct val="20000"/>
              </a:spcBef>
              <a:buSzPct val="150000"/>
              <a:buFont typeface="Wingdings" pitchFamily="2" charset="2"/>
              <a:buNone/>
            </a:pPr>
            <a:r>
              <a:rPr lang="fr-FR" sz="900" b="1" dirty="0" smtClean="0">
                <a:solidFill>
                  <a:schemeClr val="bg1"/>
                </a:solidFill>
              </a:rPr>
              <a:t>4</a:t>
            </a:r>
            <a:endParaRPr lang="fr-FR" sz="900" b="1" dirty="0">
              <a:solidFill>
                <a:schemeClr val="bg1"/>
              </a:solidFill>
            </a:endParaRPr>
          </a:p>
        </p:txBody>
      </p:sp>
      <p:sp>
        <p:nvSpPr>
          <p:cNvPr id="66" name="Ellipse 65"/>
          <p:cNvSpPr/>
          <p:nvPr/>
        </p:nvSpPr>
        <p:spPr>
          <a:xfrm>
            <a:off x="1121536" y="3491579"/>
            <a:ext cx="180000" cy="180000"/>
          </a:xfrm>
          <a:prstGeom prst="ellipse">
            <a:avLst/>
          </a:prstGeom>
          <a:solidFill>
            <a:srgbClr val="990000"/>
          </a:solidFill>
          <a:ln>
            <a:noFill/>
          </a:ln>
          <a:effectLst/>
          <a:scene3d>
            <a:camera prst="orthographicFront"/>
            <a:lightRig rig="threePt" dir="t"/>
          </a:scene3d>
          <a:sp3d>
            <a:bevelT/>
          </a:sp3d>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0" rIns="36000" bIns="0" numCol="1" anchor="t" anchorCtr="0" compatLnSpc="1">
            <a:prstTxWarp prst="textNoShape">
              <a:avLst/>
            </a:prstTxWarp>
          </a:bodyPr>
          <a:lstStyle/>
          <a:p>
            <a:pPr>
              <a:spcBef>
                <a:spcPct val="20000"/>
              </a:spcBef>
              <a:buSzPct val="150000"/>
              <a:buFont typeface="Wingdings" pitchFamily="2" charset="2"/>
              <a:buNone/>
            </a:pPr>
            <a:r>
              <a:rPr lang="fr-FR" sz="900" b="1" dirty="0" smtClean="0">
                <a:solidFill>
                  <a:schemeClr val="bg1"/>
                </a:solidFill>
              </a:rPr>
              <a:t>5</a:t>
            </a:r>
            <a:endParaRPr lang="fr-FR" sz="900" b="1" dirty="0">
              <a:solidFill>
                <a:schemeClr val="bg1"/>
              </a:solidFill>
            </a:endParaRPr>
          </a:p>
        </p:txBody>
      </p:sp>
      <p:sp>
        <p:nvSpPr>
          <p:cNvPr id="67" name="Ellipse 66"/>
          <p:cNvSpPr/>
          <p:nvPr/>
        </p:nvSpPr>
        <p:spPr>
          <a:xfrm>
            <a:off x="2099761" y="2195436"/>
            <a:ext cx="180000" cy="180000"/>
          </a:xfrm>
          <a:prstGeom prst="ellipse">
            <a:avLst/>
          </a:prstGeom>
          <a:solidFill>
            <a:srgbClr val="990000"/>
          </a:solidFill>
          <a:ln>
            <a:noFill/>
          </a:ln>
          <a:effectLst/>
          <a:scene3d>
            <a:camera prst="orthographicFront"/>
            <a:lightRig rig="threePt" dir="t"/>
          </a:scene3d>
          <a:sp3d>
            <a:bevelT/>
          </a:sp3d>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0" rIns="36000" bIns="0" numCol="1" anchor="t" anchorCtr="0" compatLnSpc="1">
            <a:prstTxWarp prst="textNoShape">
              <a:avLst/>
            </a:prstTxWarp>
          </a:bodyPr>
          <a:lstStyle/>
          <a:p>
            <a:pPr>
              <a:spcBef>
                <a:spcPct val="20000"/>
              </a:spcBef>
              <a:buSzPct val="150000"/>
              <a:buFont typeface="Wingdings" pitchFamily="2" charset="2"/>
              <a:buNone/>
            </a:pPr>
            <a:r>
              <a:rPr lang="fr-FR" sz="900" b="1" dirty="0" smtClean="0">
                <a:solidFill>
                  <a:schemeClr val="bg1"/>
                </a:solidFill>
              </a:rPr>
              <a:t>6</a:t>
            </a:r>
            <a:endParaRPr lang="fr-FR" sz="900" b="1" dirty="0">
              <a:solidFill>
                <a:schemeClr val="bg1"/>
              </a:solidFill>
            </a:endParaRPr>
          </a:p>
        </p:txBody>
      </p:sp>
      <p:sp>
        <p:nvSpPr>
          <p:cNvPr id="68" name="Ellipse 67"/>
          <p:cNvSpPr/>
          <p:nvPr/>
        </p:nvSpPr>
        <p:spPr>
          <a:xfrm>
            <a:off x="5760153" y="2397157"/>
            <a:ext cx="180000" cy="180000"/>
          </a:xfrm>
          <a:prstGeom prst="ellipse">
            <a:avLst/>
          </a:prstGeom>
          <a:solidFill>
            <a:srgbClr val="990000"/>
          </a:solidFill>
          <a:ln>
            <a:noFill/>
          </a:ln>
          <a:effectLst/>
          <a:scene3d>
            <a:camera prst="orthographicFront"/>
            <a:lightRig rig="threePt" dir="t"/>
          </a:scene3d>
          <a:sp3d>
            <a:bevelT/>
          </a:sp3d>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0" rIns="36000" bIns="0" numCol="1" anchor="t" anchorCtr="0" compatLnSpc="1">
            <a:prstTxWarp prst="textNoShape">
              <a:avLst/>
            </a:prstTxWarp>
          </a:bodyPr>
          <a:lstStyle/>
          <a:p>
            <a:pPr>
              <a:spcBef>
                <a:spcPct val="20000"/>
              </a:spcBef>
              <a:buSzPct val="150000"/>
              <a:buFont typeface="Wingdings" pitchFamily="2" charset="2"/>
              <a:buNone/>
            </a:pPr>
            <a:r>
              <a:rPr lang="fr-FR" sz="900" b="1" dirty="0" smtClean="0">
                <a:solidFill>
                  <a:schemeClr val="bg1"/>
                </a:solidFill>
              </a:rPr>
              <a:t>7</a:t>
            </a:r>
            <a:endParaRPr lang="fr-FR" sz="900" b="1" dirty="0">
              <a:solidFill>
                <a:schemeClr val="bg1"/>
              </a:solidFill>
            </a:endParaRPr>
          </a:p>
        </p:txBody>
      </p:sp>
      <p:sp>
        <p:nvSpPr>
          <p:cNvPr id="32" name="Rectangle 31"/>
          <p:cNvSpPr/>
          <p:nvPr/>
        </p:nvSpPr>
        <p:spPr>
          <a:xfrm>
            <a:off x="5940153" y="3231602"/>
            <a:ext cx="2971815" cy="2232000"/>
          </a:xfrm>
          <a:prstGeom prst="rect">
            <a:avLst/>
          </a:prstGeom>
          <a:ln w="12700">
            <a:solidFill>
              <a:srgbClr val="C00000"/>
            </a:solidFill>
          </a:ln>
          <a:effectLst/>
        </p:spPr>
        <p:style>
          <a:lnRef idx="2">
            <a:schemeClr val="dk1"/>
          </a:lnRef>
          <a:fillRef idx="1">
            <a:schemeClr val="lt1"/>
          </a:fillRef>
          <a:effectRef idx="0">
            <a:schemeClr val="dk1"/>
          </a:effectRef>
          <a:fontRef idx="minor">
            <a:schemeClr val="dk1"/>
          </a:fontRef>
        </p:style>
        <p:txBody>
          <a:bodyPr tIns="90000" bIns="90000" rtlCol="0" anchor="ctr"/>
          <a:lstStyle/>
          <a:p>
            <a:pPr>
              <a:spcBef>
                <a:spcPts val="0"/>
              </a:spcBef>
              <a:spcAft>
                <a:spcPts val="1200"/>
              </a:spcAft>
              <a:buClr>
                <a:srgbClr val="C50E1F"/>
              </a:buClr>
              <a:buSzPct val="150000"/>
            </a:pPr>
            <a:r>
              <a:rPr lang="fr-FR" sz="1200" b="1" kern="0" dirty="0" smtClean="0">
                <a:solidFill>
                  <a:srgbClr val="C00000"/>
                </a:solidFill>
                <a:latin typeface="Arial"/>
              </a:rPr>
              <a:t>Un Contrat à Impact Social vise au financement d’un projet</a:t>
            </a:r>
          </a:p>
          <a:p>
            <a:pPr marL="171450" indent="-171450">
              <a:spcBef>
                <a:spcPts val="0"/>
              </a:spcBef>
              <a:spcAft>
                <a:spcPts val="600"/>
              </a:spcAft>
              <a:buClr>
                <a:srgbClr val="C50E1F"/>
              </a:buClr>
              <a:buSzPct val="150000"/>
              <a:buFont typeface="Arial" pitchFamily="34" charset="0"/>
              <a:buChar char="•"/>
            </a:pPr>
            <a:r>
              <a:rPr lang="fr-FR" sz="1200" kern="0" dirty="0" smtClean="0">
                <a:solidFill>
                  <a:srgbClr val="000000"/>
                </a:solidFill>
                <a:latin typeface="Arial"/>
              </a:rPr>
              <a:t>Générateur </a:t>
            </a:r>
            <a:r>
              <a:rPr lang="fr-FR" sz="1200" kern="0" dirty="0">
                <a:solidFill>
                  <a:srgbClr val="000000"/>
                </a:solidFill>
                <a:latin typeface="Arial"/>
              </a:rPr>
              <a:t>d’économies </a:t>
            </a:r>
            <a:r>
              <a:rPr lang="fr-FR" sz="1200" kern="0" dirty="0" smtClean="0">
                <a:solidFill>
                  <a:srgbClr val="000000"/>
                </a:solidFill>
                <a:latin typeface="Arial"/>
              </a:rPr>
              <a:t>importantes pour la collectivité publique</a:t>
            </a:r>
          </a:p>
          <a:p>
            <a:pPr marL="171450" indent="-171450">
              <a:spcBef>
                <a:spcPts val="0"/>
              </a:spcBef>
              <a:spcAft>
                <a:spcPts val="600"/>
              </a:spcAft>
              <a:buClr>
                <a:srgbClr val="C50E1F"/>
              </a:buClr>
              <a:buSzPct val="150000"/>
              <a:buFont typeface="Arial" pitchFamily="34" charset="0"/>
              <a:buChar char="•"/>
            </a:pPr>
            <a:r>
              <a:rPr lang="fr-FR" sz="1200" kern="0" dirty="0" smtClean="0">
                <a:solidFill>
                  <a:srgbClr val="000000"/>
                </a:solidFill>
                <a:latin typeface="Arial"/>
              </a:rPr>
              <a:t>Ciblant une population potentielle importante et bien définie</a:t>
            </a:r>
          </a:p>
          <a:p>
            <a:pPr marL="171450" indent="-171450">
              <a:spcBef>
                <a:spcPts val="0"/>
              </a:spcBef>
              <a:spcAft>
                <a:spcPts val="600"/>
              </a:spcAft>
              <a:buClr>
                <a:srgbClr val="C50E1F"/>
              </a:buClr>
              <a:buSzPct val="150000"/>
              <a:buFont typeface="Arial" pitchFamily="34" charset="0"/>
              <a:buChar char="•"/>
            </a:pPr>
            <a:r>
              <a:rPr lang="fr-FR" sz="1200" kern="0" dirty="0" smtClean="0">
                <a:solidFill>
                  <a:srgbClr val="000000"/>
                </a:solidFill>
                <a:latin typeface="Arial"/>
              </a:rPr>
              <a:t>Délivrant des résultats mesurables à moyen terme (~3-5ans)</a:t>
            </a:r>
          </a:p>
          <a:p>
            <a:pPr marL="171450" indent="-171450">
              <a:spcBef>
                <a:spcPts val="0"/>
              </a:spcBef>
              <a:spcAft>
                <a:spcPts val="600"/>
              </a:spcAft>
              <a:buClr>
                <a:srgbClr val="C50E1F"/>
              </a:buClr>
              <a:buSzPct val="150000"/>
              <a:buFont typeface="Arial" pitchFamily="34" charset="0"/>
              <a:buChar char="•"/>
            </a:pPr>
            <a:r>
              <a:rPr lang="fr-FR" sz="1200" kern="0" dirty="0" smtClean="0">
                <a:solidFill>
                  <a:srgbClr val="000000"/>
                </a:solidFill>
              </a:rPr>
              <a:t>Pouvant </a:t>
            </a:r>
            <a:r>
              <a:rPr lang="fr-FR" sz="1200" kern="0" dirty="0">
                <a:solidFill>
                  <a:srgbClr val="000000"/>
                </a:solidFill>
              </a:rPr>
              <a:t>être répliqué à grande </a:t>
            </a:r>
            <a:r>
              <a:rPr lang="fr-FR" sz="1200" kern="0" dirty="0" smtClean="0">
                <a:solidFill>
                  <a:srgbClr val="000000"/>
                </a:solidFill>
              </a:rPr>
              <a:t>échelle</a:t>
            </a:r>
          </a:p>
        </p:txBody>
      </p:sp>
      <p:sp>
        <p:nvSpPr>
          <p:cNvPr id="33" name="Espace réservé du contenu 16"/>
          <p:cNvSpPr>
            <a:spLocks noGrp="1"/>
          </p:cNvSpPr>
          <p:nvPr>
            <p:ph sz="quarter" idx="13"/>
          </p:nvPr>
        </p:nvSpPr>
        <p:spPr>
          <a:xfrm>
            <a:off x="274746" y="5733256"/>
            <a:ext cx="8617734" cy="575345"/>
          </a:xfrm>
        </p:spPr>
        <p:txBody>
          <a:bodyPr>
            <a:normAutofit fontScale="92500" lnSpcReduction="10000"/>
          </a:bodyPr>
          <a:lstStyle/>
          <a:p>
            <a:r>
              <a:rPr lang="fr-FR" dirty="0" smtClean="0"/>
              <a:t>Les CIS se sont développés sur des problématiques telles que la réinsertion de sortants de prison, la lutte contre la grande exclusion, l’insertion des jeunes dans l’emploi, la lutte contre le décrochage scolaire…</a:t>
            </a:r>
            <a:endParaRPr lang="fr-FR" dirty="0"/>
          </a:p>
        </p:txBody>
      </p:sp>
    </p:spTree>
    <p:extLst>
      <p:ext uri="{BB962C8B-B14F-4D97-AF65-F5344CB8AC3E}">
        <p14:creationId xmlns:p14="http://schemas.microsoft.com/office/powerpoint/2010/main" val="503112691"/>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Groupe 19"/>
          <p:cNvGrpSpPr/>
          <p:nvPr/>
        </p:nvGrpSpPr>
        <p:grpSpPr>
          <a:xfrm>
            <a:off x="0" y="3140968"/>
            <a:ext cx="9144000" cy="2088232"/>
            <a:chOff x="0" y="3140968"/>
            <a:chExt cx="9144000" cy="2088232"/>
          </a:xfrm>
        </p:grpSpPr>
        <p:sp>
          <p:nvSpPr>
            <p:cNvPr id="5" name="Rectangle 4"/>
            <p:cNvSpPr/>
            <p:nvPr/>
          </p:nvSpPr>
          <p:spPr>
            <a:xfrm>
              <a:off x="0" y="3140968"/>
              <a:ext cx="9144000" cy="2088232"/>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Rectangle 5"/>
            <p:cNvSpPr/>
            <p:nvPr/>
          </p:nvSpPr>
          <p:spPr>
            <a:xfrm>
              <a:off x="395536" y="3140968"/>
              <a:ext cx="3456384" cy="2088232"/>
            </a:xfrm>
            <a:prstGeom prst="rect">
              <a:avLst/>
            </a:prstGeom>
            <a:solidFill>
              <a:srgbClr val="00B3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9" name="Groupe 18"/>
          <p:cNvGrpSpPr/>
          <p:nvPr/>
        </p:nvGrpSpPr>
        <p:grpSpPr>
          <a:xfrm>
            <a:off x="323528" y="2545740"/>
            <a:ext cx="5976664" cy="523220"/>
            <a:chOff x="251520" y="1628800"/>
            <a:chExt cx="5976664" cy="523220"/>
          </a:xfrm>
        </p:grpSpPr>
        <p:sp>
          <p:nvSpPr>
            <p:cNvPr id="7" name="ZoneTexte 6"/>
            <p:cNvSpPr txBox="1"/>
            <p:nvPr/>
          </p:nvSpPr>
          <p:spPr>
            <a:xfrm>
              <a:off x="251520" y="1628800"/>
              <a:ext cx="5976664" cy="523220"/>
            </a:xfrm>
            <a:prstGeom prst="rect">
              <a:avLst/>
            </a:prstGeom>
            <a:noFill/>
          </p:spPr>
          <p:txBody>
            <a:bodyPr wrap="square" rtlCol="0">
              <a:spAutoFit/>
            </a:bodyPr>
            <a:lstStyle/>
            <a:p>
              <a:r>
                <a:rPr lang="fr-FR" sz="2800" dirty="0" smtClean="0">
                  <a:solidFill>
                    <a:schemeClr val="bg1">
                      <a:lumMod val="65000"/>
                    </a:schemeClr>
                  </a:solidFill>
                  <a:latin typeface="Museo Sans 500" pitchFamily="50" charset="0"/>
                </a:rPr>
                <a:t>I- PRESENTATION</a:t>
              </a:r>
              <a:endParaRPr lang="fr-FR" sz="2800" dirty="0">
                <a:solidFill>
                  <a:schemeClr val="bg1">
                    <a:lumMod val="65000"/>
                  </a:schemeClr>
                </a:solidFill>
                <a:latin typeface="Museo Sans 500" pitchFamily="50" charset="0"/>
              </a:endParaRPr>
            </a:p>
          </p:txBody>
        </p:sp>
        <p:cxnSp>
          <p:nvCxnSpPr>
            <p:cNvPr id="10" name="Connecteur droit 9"/>
            <p:cNvCxnSpPr/>
            <p:nvPr/>
          </p:nvCxnSpPr>
          <p:spPr>
            <a:xfrm>
              <a:off x="323528" y="2095501"/>
              <a:ext cx="2952294"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pic>
        <p:nvPicPr>
          <p:cNvPr id="33" name="Image 32"/>
          <p:cNvPicPr/>
          <p:nvPr/>
        </p:nvPicPr>
        <p:blipFill>
          <a:blip cstate="print">
            <a:extLst>
              <a:ext uri="{28A0092B-C50C-407E-A947-70E740481C1C}">
                <a14:useLocalDpi xmlns:a14="http://schemas.microsoft.com/office/drawing/2010/main" val="0"/>
              </a:ext>
            </a:extLst>
          </a:blip>
          <a:stretch>
            <a:fillRect/>
          </a:stretch>
        </p:blipFill>
        <p:spPr>
          <a:xfrm>
            <a:off x="7650353" y="116381"/>
            <a:ext cx="1392308" cy="432048"/>
          </a:xfrm>
          <a:prstGeom prst="rect">
            <a:avLst/>
          </a:prstGeom>
        </p:spPr>
      </p:pic>
      <p:sp>
        <p:nvSpPr>
          <p:cNvPr id="2" name="Espace réservé du numéro de diapositive 1"/>
          <p:cNvSpPr>
            <a:spLocks noGrp="1"/>
          </p:cNvSpPr>
          <p:nvPr>
            <p:ph type="sldNum" sz="quarter" idx="12"/>
          </p:nvPr>
        </p:nvSpPr>
        <p:spPr/>
        <p:txBody>
          <a:bodyPr/>
          <a:lstStyle/>
          <a:p>
            <a:fld id="{A4EA68B9-2A1A-4ACE-A9B8-1DE7D187A9CC}" type="slidenum">
              <a:rPr lang="fr-FR" smtClean="0"/>
              <a:pPr/>
              <a:t>2</a:t>
            </a:fld>
            <a:endParaRPr lang="fr-FR"/>
          </a:p>
        </p:txBody>
      </p:sp>
      <p:sp>
        <p:nvSpPr>
          <p:cNvPr id="25" name="Rectangle à coins arrondis 17"/>
          <p:cNvSpPr/>
          <p:nvPr/>
        </p:nvSpPr>
        <p:spPr>
          <a:xfrm>
            <a:off x="3573355" y="6309320"/>
            <a:ext cx="1620000" cy="426370"/>
          </a:xfrm>
          <a:prstGeom prst="roundRect">
            <a:avLst/>
          </a:prstGeom>
          <a:solidFill>
            <a:srgbClr val="FFFFFF"/>
          </a:solidFill>
          <a:ln>
            <a:solidFill>
              <a:schemeClr val="bg1">
                <a:lumMod val="8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r>
              <a:rPr lang="fr-FR" sz="1000" dirty="0" smtClean="0">
                <a:solidFill>
                  <a:schemeClr val="tx1"/>
                </a:solidFill>
                <a:latin typeface="Museo Sans 500" pitchFamily="50" charset="0"/>
              </a:rPr>
              <a:t>PORTEFEUILLE &amp; DEALFLOW</a:t>
            </a:r>
            <a:endParaRPr lang="fr-FR" sz="1000" dirty="0">
              <a:solidFill>
                <a:schemeClr val="tx1"/>
              </a:solidFill>
              <a:latin typeface="Museo Sans 500" pitchFamily="50" charset="0"/>
            </a:endParaRPr>
          </a:p>
        </p:txBody>
      </p:sp>
      <p:sp>
        <p:nvSpPr>
          <p:cNvPr id="26" name="Rectangle à coins arrondis 17"/>
          <p:cNvSpPr/>
          <p:nvPr/>
        </p:nvSpPr>
        <p:spPr>
          <a:xfrm>
            <a:off x="1835620" y="6309400"/>
            <a:ext cx="1620000" cy="426370"/>
          </a:xfrm>
          <a:prstGeom prst="roundRect">
            <a:avLst/>
          </a:prstGeom>
          <a:solidFill>
            <a:srgbClr val="FFFFFF"/>
          </a:solidFill>
          <a:ln>
            <a:solidFill>
              <a:schemeClr val="bg1">
                <a:lumMod val="8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r>
              <a:rPr lang="fr-FR" sz="1000" dirty="0" smtClean="0">
                <a:solidFill>
                  <a:schemeClr val="tx1"/>
                </a:solidFill>
                <a:latin typeface="Museo Sans 500" pitchFamily="50" charset="0"/>
              </a:rPr>
              <a:t>FONDS D’INVESTISSEMENT</a:t>
            </a:r>
            <a:endParaRPr lang="fr-FR" sz="1000" dirty="0">
              <a:solidFill>
                <a:schemeClr val="tx1"/>
              </a:solidFill>
              <a:latin typeface="Museo Sans 500" pitchFamily="50" charset="0"/>
            </a:endParaRPr>
          </a:p>
        </p:txBody>
      </p:sp>
      <p:sp>
        <p:nvSpPr>
          <p:cNvPr id="27" name="Rectangle à coins arrondis 17"/>
          <p:cNvSpPr/>
          <p:nvPr/>
        </p:nvSpPr>
        <p:spPr>
          <a:xfrm>
            <a:off x="107380" y="6309400"/>
            <a:ext cx="1620000" cy="426370"/>
          </a:xfrm>
          <a:prstGeom prst="roundRect">
            <a:avLst/>
          </a:prstGeom>
          <a:solidFill>
            <a:schemeClr val="accent1">
              <a:lumMod val="20000"/>
              <a:lumOff val="80000"/>
            </a:schemeClr>
          </a:solidFill>
          <a:ln>
            <a:solidFill>
              <a:schemeClr val="bg1">
                <a:lumMod val="8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r>
              <a:rPr lang="fr-FR" sz="1000" dirty="0" smtClean="0">
                <a:solidFill>
                  <a:schemeClr val="tx1"/>
                </a:solidFill>
                <a:latin typeface="Museo Sans 500" pitchFamily="50" charset="0"/>
              </a:rPr>
              <a:t>PRESENTATION</a:t>
            </a:r>
            <a:endParaRPr lang="fr-FR" sz="1000" dirty="0">
              <a:solidFill>
                <a:schemeClr val="tx1"/>
              </a:solidFill>
              <a:latin typeface="Museo Sans 500" pitchFamily="50" charset="0"/>
            </a:endParaRPr>
          </a:p>
        </p:txBody>
      </p:sp>
      <p:sp>
        <p:nvSpPr>
          <p:cNvPr id="13" name="ZoneTexte 12"/>
          <p:cNvSpPr txBox="1"/>
          <p:nvPr/>
        </p:nvSpPr>
        <p:spPr>
          <a:xfrm>
            <a:off x="3984104" y="4685120"/>
            <a:ext cx="4972264" cy="400110"/>
          </a:xfrm>
          <a:prstGeom prst="rect">
            <a:avLst/>
          </a:prstGeom>
          <a:noFill/>
        </p:spPr>
        <p:txBody>
          <a:bodyPr wrap="square" rtlCol="0">
            <a:spAutoFit/>
          </a:bodyPr>
          <a:lstStyle/>
          <a:p>
            <a:pPr algn="r"/>
            <a:r>
              <a:rPr lang="fr-FR" sz="2000" dirty="0" smtClean="0">
                <a:solidFill>
                  <a:schemeClr val="bg1"/>
                </a:solidFill>
                <a:latin typeface="Museo Sans 500" pitchFamily="50" charset="0"/>
              </a:rPr>
              <a:t>Le Comptoir de l’Innovation</a:t>
            </a:r>
            <a:endParaRPr lang="fr-FR" sz="2000" dirty="0">
              <a:solidFill>
                <a:schemeClr val="bg1"/>
              </a:solidFill>
              <a:latin typeface="Museo Sans 500" pitchFamily="50" charset="0"/>
            </a:endParaRPr>
          </a:p>
        </p:txBody>
      </p:sp>
    </p:spTree>
    <p:extLst>
      <p:ext uri="{BB962C8B-B14F-4D97-AF65-F5344CB8AC3E}">
        <p14:creationId xmlns:p14="http://schemas.microsoft.com/office/powerpoint/2010/main" val="3181564218"/>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6"/>
          <p:cNvSpPr>
            <a:spLocks noGrp="1"/>
          </p:cNvSpPr>
          <p:nvPr>
            <p:ph type="sldNum" sz="quarter" idx="4294967295"/>
          </p:nvPr>
        </p:nvSpPr>
        <p:spPr>
          <a:xfrm>
            <a:off x="8676456" y="6597352"/>
            <a:ext cx="216024" cy="216024"/>
          </a:xfrm>
          <a:prstGeom prst="rect">
            <a:avLst/>
          </a:prstGeom>
        </p:spPr>
        <p:txBody>
          <a:bodyPr/>
          <a:lstStyle/>
          <a:p>
            <a:fld id="{1DDB2AA4-683B-4B93-AC9B-B38EAF4FE7E7}" type="slidenum">
              <a:rPr lang="fr-FR" smtClean="0"/>
              <a:pPr/>
              <a:t>20</a:t>
            </a:fld>
            <a:endParaRPr lang="fr-FR"/>
          </a:p>
        </p:txBody>
      </p:sp>
      <p:sp>
        <p:nvSpPr>
          <p:cNvPr id="4" name="Espace réservé du contenu 3"/>
          <p:cNvSpPr>
            <a:spLocks noGrp="1"/>
          </p:cNvSpPr>
          <p:nvPr>
            <p:ph sz="quarter" idx="11"/>
          </p:nvPr>
        </p:nvSpPr>
        <p:spPr/>
        <p:txBody>
          <a:bodyPr>
            <a:normAutofit fontScale="62500" lnSpcReduction="20000"/>
          </a:bodyPr>
          <a:lstStyle/>
          <a:p>
            <a:r>
              <a:rPr lang="fr-FR" dirty="0"/>
              <a:t>Le financement par un </a:t>
            </a:r>
            <a:r>
              <a:rPr lang="fr-FR" dirty="0" smtClean="0"/>
              <a:t>Contrat </a:t>
            </a:r>
            <a:r>
              <a:rPr lang="fr-FR" dirty="0"/>
              <a:t>à Impact Social </a:t>
            </a:r>
            <a:r>
              <a:rPr lang="fr-FR" dirty="0" smtClean="0"/>
              <a:t>pourrait répondre à certaines contraintes auxquelles sont confrontés le secteur associatif et le secteur public</a:t>
            </a:r>
            <a:endParaRPr lang="fr-FR" dirty="0"/>
          </a:p>
        </p:txBody>
      </p:sp>
      <p:sp>
        <p:nvSpPr>
          <p:cNvPr id="8" name="Rectangle 7"/>
          <p:cNvSpPr/>
          <p:nvPr/>
        </p:nvSpPr>
        <p:spPr>
          <a:xfrm>
            <a:off x="1725148" y="1700808"/>
            <a:ext cx="6879301" cy="2664296"/>
          </a:xfrm>
          <a:prstGeom prst="rect">
            <a:avLst/>
          </a:prstGeom>
          <a:solidFill>
            <a:schemeClr val="bg1"/>
          </a:solidFill>
          <a:ln w="6350">
            <a:solidFill>
              <a:schemeClr val="bg1">
                <a:lumMod val="95000"/>
              </a:schemeClr>
            </a:solidFill>
          </a:ln>
        </p:spPr>
        <p:style>
          <a:lnRef idx="2">
            <a:schemeClr val="dk1"/>
          </a:lnRef>
          <a:fillRef idx="1">
            <a:schemeClr val="lt1"/>
          </a:fillRef>
          <a:effectRef idx="0">
            <a:schemeClr val="dk1"/>
          </a:effectRef>
          <a:fontRef idx="minor">
            <a:schemeClr val="dk1"/>
          </a:fontRef>
        </p:style>
        <p:txBody>
          <a:bodyPr tIns="90000" bIns="90000" rtlCol="0" anchor="ctr"/>
          <a:lstStyle/>
          <a:p>
            <a:pPr marL="261938" lvl="0" indent="-177800">
              <a:spcBef>
                <a:spcPts val="1500"/>
              </a:spcBef>
              <a:buClr>
                <a:srgbClr val="C50E1F"/>
              </a:buClr>
              <a:buSzPct val="150000"/>
              <a:buFont typeface="Arial" pitchFamily="34" charset="0"/>
              <a:buChar char="•"/>
            </a:pPr>
            <a:r>
              <a:rPr lang="fr-FR" sz="1300" kern="0" dirty="0" smtClean="0">
                <a:solidFill>
                  <a:srgbClr val="000000"/>
                </a:solidFill>
              </a:rPr>
              <a:t>Une </a:t>
            </a:r>
            <a:r>
              <a:rPr lang="fr-FR" sz="1300" kern="0" dirty="0">
                <a:solidFill>
                  <a:srgbClr val="000000"/>
                </a:solidFill>
              </a:rPr>
              <a:t>réponse à la contrainte d’un </a:t>
            </a:r>
            <a:r>
              <a:rPr lang="fr-FR" sz="1300" b="1" kern="0" dirty="0" smtClean="0">
                <a:solidFill>
                  <a:srgbClr val="000000"/>
                </a:solidFill>
              </a:rPr>
              <a:t>budget cloisonné et limité </a:t>
            </a:r>
            <a:r>
              <a:rPr lang="fr-FR" sz="1300" kern="0" dirty="0" smtClean="0">
                <a:solidFill>
                  <a:srgbClr val="000000"/>
                </a:solidFill>
              </a:rPr>
              <a:t>qui </a:t>
            </a:r>
            <a:r>
              <a:rPr lang="fr-FR" sz="1300" kern="0" dirty="0">
                <a:solidFill>
                  <a:srgbClr val="000000"/>
                </a:solidFill>
              </a:rPr>
              <a:t>ne facilite pas le financement de programmes sociaux préventifs </a:t>
            </a:r>
          </a:p>
          <a:p>
            <a:pPr marL="261938" lvl="0" indent="-177800">
              <a:spcBef>
                <a:spcPts val="1500"/>
              </a:spcBef>
              <a:buClr>
                <a:srgbClr val="C50E1F"/>
              </a:buClr>
              <a:buSzPct val="150000"/>
              <a:buFont typeface="Arial" pitchFamily="34" charset="0"/>
              <a:buChar char="•"/>
            </a:pPr>
            <a:r>
              <a:rPr lang="fr-FR" sz="1300" kern="0" dirty="0" smtClean="0">
                <a:solidFill>
                  <a:srgbClr val="000000"/>
                </a:solidFill>
              </a:rPr>
              <a:t>Un </a:t>
            </a:r>
            <a:r>
              <a:rPr lang="fr-FR" sz="1300" b="1" kern="0" dirty="0">
                <a:solidFill>
                  <a:srgbClr val="000000"/>
                </a:solidFill>
              </a:rPr>
              <a:t>transfert </a:t>
            </a:r>
            <a:r>
              <a:rPr lang="fr-FR" sz="1300" b="1" kern="0" dirty="0" smtClean="0">
                <a:solidFill>
                  <a:srgbClr val="000000"/>
                </a:solidFill>
              </a:rPr>
              <a:t>de </a:t>
            </a:r>
            <a:r>
              <a:rPr lang="fr-FR" sz="1300" b="1" kern="0" dirty="0">
                <a:solidFill>
                  <a:srgbClr val="000000"/>
                </a:solidFill>
              </a:rPr>
              <a:t>risque </a:t>
            </a:r>
            <a:r>
              <a:rPr lang="fr-FR" sz="1300" b="1" kern="0" dirty="0" smtClean="0">
                <a:solidFill>
                  <a:srgbClr val="000000"/>
                </a:solidFill>
              </a:rPr>
              <a:t>financier </a:t>
            </a:r>
            <a:r>
              <a:rPr lang="fr-FR" sz="1300" kern="0" smtClean="0">
                <a:solidFill>
                  <a:srgbClr val="000000"/>
                </a:solidFill>
              </a:rPr>
              <a:t>aux investisseurs </a:t>
            </a:r>
            <a:r>
              <a:rPr lang="fr-FR" sz="1300" kern="0" dirty="0" smtClean="0">
                <a:solidFill>
                  <a:srgbClr val="000000"/>
                </a:solidFill>
              </a:rPr>
              <a:t>privés</a:t>
            </a:r>
          </a:p>
          <a:p>
            <a:pPr marL="261938" lvl="0" indent="-177800">
              <a:spcBef>
                <a:spcPts val="1500"/>
              </a:spcBef>
              <a:buClr>
                <a:srgbClr val="C50E1F"/>
              </a:buClr>
              <a:buSzPct val="150000"/>
              <a:buFont typeface="Arial" pitchFamily="34" charset="0"/>
              <a:buChar char="•"/>
            </a:pPr>
            <a:r>
              <a:rPr lang="fr-FR" sz="1300" kern="0" dirty="0" smtClean="0">
                <a:solidFill>
                  <a:srgbClr val="000000"/>
                </a:solidFill>
              </a:rPr>
              <a:t>Un </a:t>
            </a:r>
            <a:r>
              <a:rPr lang="fr-FR" sz="1300" b="1" kern="0" dirty="0" smtClean="0">
                <a:solidFill>
                  <a:srgbClr val="000000"/>
                </a:solidFill>
              </a:rPr>
              <a:t>financement élargi </a:t>
            </a:r>
            <a:r>
              <a:rPr lang="fr-FR" sz="1300" kern="0" dirty="0" smtClean="0">
                <a:solidFill>
                  <a:srgbClr val="000000"/>
                </a:solidFill>
              </a:rPr>
              <a:t>(achat de résultats) pour des projets à fort impact social</a:t>
            </a:r>
            <a:endParaRPr lang="fr-FR" sz="1300" b="1" kern="0" dirty="0" smtClean="0">
              <a:solidFill>
                <a:srgbClr val="000000"/>
              </a:solidFill>
            </a:endParaRPr>
          </a:p>
          <a:p>
            <a:pPr marL="261938" lvl="0" indent="-177800">
              <a:spcBef>
                <a:spcPts val="1500"/>
              </a:spcBef>
              <a:buClr>
                <a:srgbClr val="C50E1F"/>
              </a:buClr>
              <a:buSzPct val="150000"/>
              <a:buFont typeface="Arial" pitchFamily="34" charset="0"/>
              <a:buChar char="•"/>
            </a:pPr>
            <a:r>
              <a:rPr lang="fr-FR" sz="1300" kern="0" dirty="0" smtClean="0">
                <a:solidFill>
                  <a:srgbClr val="000000"/>
                </a:solidFill>
              </a:rPr>
              <a:t>Une </a:t>
            </a:r>
            <a:r>
              <a:rPr lang="fr-FR" sz="1300" kern="0" dirty="0">
                <a:solidFill>
                  <a:srgbClr val="000000"/>
                </a:solidFill>
              </a:rPr>
              <a:t>capacité à </a:t>
            </a:r>
            <a:r>
              <a:rPr lang="fr-FR" sz="1300" b="1" kern="0" dirty="0">
                <a:solidFill>
                  <a:srgbClr val="000000"/>
                </a:solidFill>
              </a:rPr>
              <a:t>mesurer, a priori, l’efficacité </a:t>
            </a:r>
            <a:r>
              <a:rPr lang="fr-FR" sz="1300" kern="0" dirty="0">
                <a:solidFill>
                  <a:srgbClr val="000000"/>
                </a:solidFill>
              </a:rPr>
              <a:t>d’un programme financé </a:t>
            </a:r>
            <a:r>
              <a:rPr lang="fr-FR" sz="1300" kern="0" dirty="0" smtClean="0">
                <a:solidFill>
                  <a:srgbClr val="000000"/>
                </a:solidFill>
              </a:rPr>
              <a:t/>
            </a:r>
            <a:br>
              <a:rPr lang="fr-FR" sz="1300" kern="0" dirty="0" smtClean="0">
                <a:solidFill>
                  <a:srgbClr val="000000"/>
                </a:solidFill>
              </a:rPr>
            </a:br>
            <a:r>
              <a:rPr lang="fr-FR" sz="1300" kern="0" dirty="0" smtClean="0">
                <a:solidFill>
                  <a:srgbClr val="000000"/>
                </a:solidFill>
              </a:rPr>
              <a:t>et un </a:t>
            </a:r>
            <a:r>
              <a:rPr lang="fr-FR" sz="1300" b="1" kern="0" dirty="0" smtClean="0">
                <a:solidFill>
                  <a:srgbClr val="000000"/>
                </a:solidFill>
              </a:rPr>
              <a:t>paiement conditionné aux résultats </a:t>
            </a:r>
            <a:r>
              <a:rPr lang="fr-FR" sz="1300" kern="0" dirty="0" smtClean="0">
                <a:solidFill>
                  <a:srgbClr val="000000"/>
                </a:solidFill>
              </a:rPr>
              <a:t>prouvés</a:t>
            </a:r>
          </a:p>
          <a:p>
            <a:pPr marL="261938" lvl="0" indent="-177800">
              <a:spcBef>
                <a:spcPts val="1500"/>
              </a:spcBef>
              <a:buClr>
                <a:srgbClr val="C50E1F"/>
              </a:buClr>
              <a:buSzPct val="150000"/>
              <a:buFont typeface="Arial" pitchFamily="34" charset="0"/>
              <a:buChar char="•"/>
            </a:pPr>
            <a:r>
              <a:rPr lang="fr-FR" sz="1300" kern="0" dirty="0" smtClean="0">
                <a:solidFill>
                  <a:srgbClr val="000000"/>
                </a:solidFill>
              </a:rPr>
              <a:t>La </a:t>
            </a:r>
            <a:r>
              <a:rPr lang="fr-FR" sz="1300" b="1" kern="0" dirty="0">
                <a:solidFill>
                  <a:srgbClr val="000000"/>
                </a:solidFill>
              </a:rPr>
              <a:t>possibilité de reprise </a:t>
            </a:r>
            <a:r>
              <a:rPr lang="fr-FR" sz="1300" kern="0" dirty="0">
                <a:solidFill>
                  <a:srgbClr val="000000"/>
                </a:solidFill>
              </a:rPr>
              <a:t>d’un programme social par un financement direct du secteur public en cas d’efficacité prouvée</a:t>
            </a:r>
          </a:p>
        </p:txBody>
      </p:sp>
      <p:sp>
        <p:nvSpPr>
          <p:cNvPr id="11" name="Ellipse 10"/>
          <p:cNvSpPr/>
          <p:nvPr/>
        </p:nvSpPr>
        <p:spPr>
          <a:xfrm>
            <a:off x="7577888" y="3189848"/>
            <a:ext cx="360000" cy="360000"/>
          </a:xfrm>
          <a:prstGeom prst="ellipse">
            <a:avLst/>
          </a:prstGeom>
          <a:solidFill>
            <a:srgbClr val="990000"/>
          </a:solidFill>
          <a:ln>
            <a:noFill/>
          </a:ln>
          <a:effectLst/>
          <a:scene3d>
            <a:camera prst="orthographicFront"/>
            <a:lightRig rig="threePt" dir="t"/>
          </a:scene3d>
          <a:sp3d>
            <a:bevelT/>
          </a:sp3d>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0" rIns="36000" bIns="0" numCol="1" anchor="ctr" anchorCtr="0" compatLnSpc="1">
            <a:prstTxWarp prst="textNoShape">
              <a:avLst/>
            </a:prstTxWarp>
          </a:bodyPr>
          <a:lstStyle/>
          <a:p>
            <a:pPr algn="ctr">
              <a:spcBef>
                <a:spcPct val="20000"/>
              </a:spcBef>
              <a:buSzPct val="150000"/>
              <a:buFont typeface="Wingdings" pitchFamily="2" charset="2"/>
              <a:buNone/>
            </a:pPr>
            <a:r>
              <a:rPr lang="fr-FR" sz="1000" b="1" dirty="0" smtClean="0">
                <a:solidFill>
                  <a:schemeClr val="bg1"/>
                </a:solidFill>
              </a:rPr>
              <a:t>ex.</a:t>
            </a:r>
            <a:endParaRPr lang="fr-FR" sz="1000" b="1" dirty="0">
              <a:solidFill>
                <a:schemeClr val="bg1"/>
              </a:solidFill>
            </a:endParaRPr>
          </a:p>
        </p:txBody>
      </p:sp>
      <p:sp>
        <p:nvSpPr>
          <p:cNvPr id="9" name="Rectangle 8"/>
          <p:cNvSpPr/>
          <p:nvPr/>
        </p:nvSpPr>
        <p:spPr>
          <a:xfrm>
            <a:off x="249148" y="1700808"/>
            <a:ext cx="1476000" cy="2664296"/>
          </a:xfrm>
          <a:prstGeom prst="rect">
            <a:avLst/>
          </a:prstGeom>
          <a:solidFill>
            <a:schemeClr val="tx1">
              <a:lumMod val="65000"/>
              <a:lumOff val="35000"/>
            </a:schemeClr>
          </a:solidFill>
          <a:effectLst/>
        </p:spPr>
        <p:style>
          <a:lnRef idx="0">
            <a:schemeClr val="accent4"/>
          </a:lnRef>
          <a:fillRef idx="3">
            <a:schemeClr val="accent4"/>
          </a:fillRef>
          <a:effectRef idx="3">
            <a:schemeClr val="accent4"/>
          </a:effectRef>
          <a:fontRef idx="minor">
            <a:schemeClr val="lt1"/>
          </a:fontRef>
        </p:style>
        <p:txBody>
          <a:bodyPr rtlCol="0" anchor="ctr"/>
          <a:lstStyle/>
          <a:p>
            <a:pPr algn="ctr"/>
            <a:r>
              <a:rPr lang="fr-FR" sz="1400" b="1" dirty="0" smtClean="0"/>
              <a:t>Avantages pour le secteur public</a:t>
            </a:r>
          </a:p>
          <a:p>
            <a:pPr algn="ctr"/>
            <a:endParaRPr lang="fr-FR" sz="1400" b="1" dirty="0"/>
          </a:p>
          <a:p>
            <a:pPr algn="ctr"/>
            <a:r>
              <a:rPr lang="fr-FR" sz="1400" dirty="0"/>
              <a:t>(ministère, collectivités territoriales…)</a:t>
            </a:r>
          </a:p>
        </p:txBody>
      </p:sp>
      <p:sp>
        <p:nvSpPr>
          <p:cNvPr id="10" name="Rectangle 9"/>
          <p:cNvSpPr/>
          <p:nvPr/>
        </p:nvSpPr>
        <p:spPr>
          <a:xfrm>
            <a:off x="1725148" y="4509120"/>
            <a:ext cx="6879301" cy="2088232"/>
          </a:xfrm>
          <a:prstGeom prst="rect">
            <a:avLst/>
          </a:prstGeom>
          <a:solidFill>
            <a:schemeClr val="bg1"/>
          </a:solidFill>
          <a:ln w="6350">
            <a:solidFill>
              <a:schemeClr val="bg1">
                <a:lumMod val="95000"/>
              </a:schemeClr>
            </a:solidFill>
          </a:ln>
        </p:spPr>
        <p:style>
          <a:lnRef idx="2">
            <a:schemeClr val="dk1"/>
          </a:lnRef>
          <a:fillRef idx="1">
            <a:schemeClr val="lt1"/>
          </a:fillRef>
          <a:effectRef idx="0">
            <a:schemeClr val="dk1"/>
          </a:effectRef>
          <a:fontRef idx="minor">
            <a:schemeClr val="dk1"/>
          </a:fontRef>
        </p:style>
        <p:txBody>
          <a:bodyPr tIns="90000" bIns="90000" rtlCol="0" anchor="ctr"/>
          <a:lstStyle/>
          <a:p>
            <a:pPr marL="261938" lvl="0" indent="-177800">
              <a:spcBef>
                <a:spcPts val="1500"/>
              </a:spcBef>
              <a:buClr>
                <a:srgbClr val="C50E1F"/>
              </a:buClr>
              <a:buSzPct val="150000"/>
              <a:buFont typeface="Arial" pitchFamily="34" charset="0"/>
              <a:buChar char="•"/>
            </a:pPr>
            <a:r>
              <a:rPr lang="fr-FR" sz="1300" kern="0" dirty="0" smtClean="0">
                <a:solidFill>
                  <a:srgbClr val="000000"/>
                </a:solidFill>
              </a:rPr>
              <a:t>Un </a:t>
            </a:r>
            <a:r>
              <a:rPr lang="fr-FR" sz="1300" b="1" kern="0" dirty="0">
                <a:solidFill>
                  <a:srgbClr val="000000"/>
                </a:solidFill>
              </a:rPr>
              <a:t>budget prévisible et pluriannuel </a:t>
            </a:r>
            <a:r>
              <a:rPr lang="fr-FR" sz="1300" kern="0" dirty="0" smtClean="0">
                <a:solidFill>
                  <a:srgbClr val="000000"/>
                </a:solidFill>
              </a:rPr>
              <a:t>assuré</a:t>
            </a:r>
          </a:p>
          <a:p>
            <a:pPr marL="261938" lvl="0" indent="-177800">
              <a:spcBef>
                <a:spcPts val="1500"/>
              </a:spcBef>
              <a:buClr>
                <a:srgbClr val="C50E1F"/>
              </a:buClr>
              <a:buSzPct val="150000"/>
              <a:buFont typeface="Arial" pitchFamily="34" charset="0"/>
              <a:buChar char="•"/>
            </a:pPr>
            <a:r>
              <a:rPr lang="fr-FR" sz="1300" kern="0" dirty="0" smtClean="0">
                <a:solidFill>
                  <a:srgbClr val="000000"/>
                </a:solidFill>
              </a:rPr>
              <a:t>Une </a:t>
            </a:r>
            <a:r>
              <a:rPr lang="fr-FR" sz="1300" kern="0" dirty="0">
                <a:solidFill>
                  <a:srgbClr val="000000"/>
                </a:solidFill>
              </a:rPr>
              <a:t>capacité à </a:t>
            </a:r>
            <a:r>
              <a:rPr lang="fr-FR" sz="1300" b="1" kern="0" dirty="0">
                <a:solidFill>
                  <a:srgbClr val="000000"/>
                </a:solidFill>
              </a:rPr>
              <a:t>financer sur mesure </a:t>
            </a:r>
            <a:r>
              <a:rPr lang="fr-FR" sz="1300" kern="0" dirty="0">
                <a:solidFill>
                  <a:srgbClr val="000000"/>
                </a:solidFill>
              </a:rPr>
              <a:t>des programmes d’innovation </a:t>
            </a:r>
            <a:r>
              <a:rPr lang="fr-FR" sz="1300" kern="0" dirty="0" smtClean="0">
                <a:solidFill>
                  <a:srgbClr val="000000"/>
                </a:solidFill>
              </a:rPr>
              <a:t>sociale</a:t>
            </a:r>
            <a:endParaRPr lang="fr-FR" sz="1300" kern="0" baseline="30000" dirty="0">
              <a:solidFill>
                <a:srgbClr val="000000"/>
              </a:solidFill>
            </a:endParaRPr>
          </a:p>
          <a:p>
            <a:pPr marL="261938" lvl="0" indent="-177800">
              <a:spcBef>
                <a:spcPts val="1500"/>
              </a:spcBef>
              <a:buClr>
                <a:srgbClr val="C50E1F"/>
              </a:buClr>
              <a:buSzPct val="150000"/>
              <a:buFont typeface="Arial" pitchFamily="34" charset="0"/>
              <a:buChar char="•"/>
            </a:pPr>
            <a:r>
              <a:rPr lang="fr-FR" sz="1300" kern="0" dirty="0" smtClean="0">
                <a:solidFill>
                  <a:srgbClr val="000000"/>
                </a:solidFill>
              </a:rPr>
              <a:t>Une </a:t>
            </a:r>
            <a:r>
              <a:rPr lang="fr-FR" sz="1300" b="1" kern="0" dirty="0">
                <a:solidFill>
                  <a:srgbClr val="000000"/>
                </a:solidFill>
              </a:rPr>
              <a:t>absence de risque financier </a:t>
            </a:r>
            <a:r>
              <a:rPr lang="fr-FR" sz="1300" kern="0" dirty="0" smtClean="0">
                <a:solidFill>
                  <a:srgbClr val="000000"/>
                </a:solidFill>
              </a:rPr>
              <a:t>pour l’association</a:t>
            </a:r>
          </a:p>
          <a:p>
            <a:pPr marL="261938" lvl="0" indent="-177800">
              <a:spcBef>
                <a:spcPts val="1500"/>
              </a:spcBef>
              <a:buClr>
                <a:srgbClr val="C50E1F"/>
              </a:buClr>
              <a:buSzPct val="150000"/>
              <a:buFont typeface="Arial" pitchFamily="34" charset="0"/>
              <a:buChar char="•"/>
            </a:pPr>
            <a:r>
              <a:rPr lang="fr-FR" sz="1300" kern="0" dirty="0" smtClean="0">
                <a:solidFill>
                  <a:srgbClr val="000000"/>
                </a:solidFill>
              </a:rPr>
              <a:t>Une participation active à la </a:t>
            </a:r>
            <a:r>
              <a:rPr lang="fr-FR" sz="1300" b="1" kern="0" dirty="0" smtClean="0">
                <a:solidFill>
                  <a:srgbClr val="000000"/>
                </a:solidFill>
              </a:rPr>
              <a:t>définition des objectifs de résultats </a:t>
            </a:r>
            <a:r>
              <a:rPr lang="fr-FR" sz="1300" kern="0" dirty="0" smtClean="0">
                <a:solidFill>
                  <a:srgbClr val="000000"/>
                </a:solidFill>
              </a:rPr>
              <a:t>du programme</a:t>
            </a:r>
          </a:p>
          <a:p>
            <a:pPr marL="261938" lvl="0" indent="-177800">
              <a:spcBef>
                <a:spcPts val="1500"/>
              </a:spcBef>
              <a:buClr>
                <a:srgbClr val="C50E1F"/>
              </a:buClr>
              <a:buSzPct val="150000"/>
              <a:buFont typeface="Arial" pitchFamily="34" charset="0"/>
              <a:buChar char="•"/>
            </a:pPr>
            <a:r>
              <a:rPr lang="fr-FR" sz="1300" kern="0" dirty="0" smtClean="0">
                <a:solidFill>
                  <a:srgbClr val="000000"/>
                </a:solidFill>
              </a:rPr>
              <a:t>Une réponse à un besoin de financement d’associations dont le social est le cœur de métier</a:t>
            </a:r>
            <a:endParaRPr lang="fr-FR" sz="1300" kern="0" dirty="0">
              <a:solidFill>
                <a:srgbClr val="000000"/>
              </a:solidFill>
            </a:endParaRPr>
          </a:p>
        </p:txBody>
      </p:sp>
      <p:sp>
        <p:nvSpPr>
          <p:cNvPr id="13" name="Rectangle 12"/>
          <p:cNvSpPr/>
          <p:nvPr/>
        </p:nvSpPr>
        <p:spPr>
          <a:xfrm>
            <a:off x="249148" y="4509120"/>
            <a:ext cx="1476000" cy="2088233"/>
          </a:xfrm>
          <a:prstGeom prst="rect">
            <a:avLst/>
          </a:prstGeom>
          <a:solidFill>
            <a:schemeClr val="tx1">
              <a:lumMod val="65000"/>
              <a:lumOff val="35000"/>
            </a:schemeClr>
          </a:solidFill>
          <a:effectLst/>
        </p:spPr>
        <p:style>
          <a:lnRef idx="0">
            <a:schemeClr val="accent4"/>
          </a:lnRef>
          <a:fillRef idx="3">
            <a:schemeClr val="accent4"/>
          </a:fillRef>
          <a:effectRef idx="3">
            <a:schemeClr val="accent4"/>
          </a:effectRef>
          <a:fontRef idx="minor">
            <a:schemeClr val="lt1"/>
          </a:fontRef>
        </p:style>
        <p:txBody>
          <a:bodyPr rtlCol="0" anchor="ctr"/>
          <a:lstStyle/>
          <a:p>
            <a:pPr algn="ctr"/>
            <a:r>
              <a:rPr lang="fr-FR" sz="1400" b="1" dirty="0"/>
              <a:t>Acteurs </a:t>
            </a:r>
            <a:r>
              <a:rPr lang="fr-FR" sz="1400" b="1" dirty="0" smtClean="0"/>
              <a:t>sociaux</a:t>
            </a:r>
          </a:p>
          <a:p>
            <a:pPr algn="ctr"/>
            <a:endParaRPr lang="fr-FR" sz="1400" b="1" dirty="0"/>
          </a:p>
          <a:p>
            <a:pPr algn="ctr"/>
            <a:r>
              <a:rPr lang="fr-FR" sz="1400" dirty="0"/>
              <a:t>(Associations, ESS…)</a:t>
            </a:r>
          </a:p>
        </p:txBody>
      </p:sp>
    </p:spTree>
    <p:extLst>
      <p:ext uri="{BB962C8B-B14F-4D97-AF65-F5344CB8AC3E}">
        <p14:creationId xmlns:p14="http://schemas.microsoft.com/office/powerpoint/2010/main" val="3719312558"/>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58066860"/>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0"/>
          </p:nvPr>
        </p:nvSpPr>
        <p:spPr/>
        <p:txBody>
          <a:bodyPr/>
          <a:lstStyle/>
          <a:p>
            <a:fld id="{1DDB2AA4-683B-4B93-AC9B-B38EAF4FE7E7}" type="slidenum">
              <a:rPr lang="fr-FR" smtClean="0"/>
              <a:pPr/>
              <a:t>22</a:t>
            </a:fld>
            <a:endParaRPr lang="fr-FR" dirty="0"/>
          </a:p>
        </p:txBody>
      </p:sp>
      <p:sp>
        <p:nvSpPr>
          <p:cNvPr id="6" name="Espace réservé du contenu 4"/>
          <p:cNvSpPr>
            <a:spLocks noGrp="1"/>
          </p:cNvSpPr>
          <p:nvPr>
            <p:ph sz="quarter" idx="4294967295"/>
          </p:nvPr>
        </p:nvSpPr>
        <p:spPr>
          <a:xfrm>
            <a:off x="274746" y="908050"/>
            <a:ext cx="8620224" cy="648742"/>
          </a:xfrm>
          <a:prstGeom prst="rect">
            <a:avLst/>
          </a:prstGeom>
        </p:spPr>
        <p:txBody>
          <a:bodyPr>
            <a:normAutofit fontScale="70000" lnSpcReduction="20000"/>
          </a:bodyPr>
          <a:lstStyle/>
          <a:p>
            <a:pPr marL="0" indent="0">
              <a:buNone/>
            </a:pPr>
            <a:r>
              <a:rPr lang="fr-FR" dirty="0"/>
              <a:t>Les </a:t>
            </a:r>
            <a:r>
              <a:rPr lang="fr-FR" dirty="0" smtClean="0"/>
              <a:t>Contrats </a:t>
            </a:r>
            <a:r>
              <a:rPr lang="fr-FR" dirty="0"/>
              <a:t>à Impact Social : Etat des </a:t>
            </a:r>
            <a:r>
              <a:rPr lang="fr-FR" dirty="0" smtClean="0"/>
              <a:t>lieux </a:t>
            </a:r>
            <a:r>
              <a:rPr lang="fr-FR" dirty="0"/>
              <a:t>de la mobilisation des acteurs</a:t>
            </a:r>
          </a:p>
        </p:txBody>
      </p:sp>
      <p:sp>
        <p:nvSpPr>
          <p:cNvPr id="8" name="Rectangle 7"/>
          <p:cNvSpPr/>
          <p:nvPr/>
        </p:nvSpPr>
        <p:spPr>
          <a:xfrm>
            <a:off x="1725148" y="1628799"/>
            <a:ext cx="6879301" cy="792000"/>
          </a:xfrm>
          <a:prstGeom prst="rect">
            <a:avLst/>
          </a:prstGeom>
          <a:solidFill>
            <a:schemeClr val="bg1"/>
          </a:solidFill>
          <a:ln w="6350">
            <a:solidFill>
              <a:schemeClr val="bg1">
                <a:lumMod val="95000"/>
              </a:schemeClr>
            </a:solidFill>
          </a:ln>
        </p:spPr>
        <p:style>
          <a:lnRef idx="2">
            <a:schemeClr val="dk1"/>
          </a:lnRef>
          <a:fillRef idx="1">
            <a:schemeClr val="lt1"/>
          </a:fillRef>
          <a:effectRef idx="0">
            <a:schemeClr val="dk1"/>
          </a:effectRef>
          <a:fontRef idx="minor">
            <a:schemeClr val="dk1"/>
          </a:fontRef>
        </p:style>
        <p:txBody>
          <a:bodyPr tIns="90000" bIns="90000" rtlCol="0" anchor="ctr"/>
          <a:lstStyle/>
          <a:p>
            <a:pPr marL="261938" lvl="0" indent="-177800">
              <a:spcBef>
                <a:spcPts val="1500"/>
              </a:spcBef>
              <a:buClr>
                <a:srgbClr val="C50E1F"/>
              </a:buClr>
              <a:buSzPct val="150000"/>
              <a:buFont typeface="Arial" pitchFamily="34" charset="0"/>
              <a:buChar char="•"/>
            </a:pPr>
            <a:r>
              <a:rPr lang="fr-FR" sz="1300" kern="0" dirty="0">
                <a:solidFill>
                  <a:srgbClr val="000000"/>
                </a:solidFill>
              </a:rPr>
              <a:t>Appel à projets en préparation par le Secrétariat d’Etat ESS  : attribution d’un label , facilitation dans l’accès aux données publiques, Etat = payeur final sur les sujets qui relèvent de sa compétence ; fort intérêt également du Ministère des affaires sociales</a:t>
            </a:r>
          </a:p>
        </p:txBody>
      </p:sp>
      <p:sp>
        <p:nvSpPr>
          <p:cNvPr id="9" name="Rectangle 8"/>
          <p:cNvSpPr/>
          <p:nvPr/>
        </p:nvSpPr>
        <p:spPr>
          <a:xfrm>
            <a:off x="249148" y="1628800"/>
            <a:ext cx="1476000" cy="792000"/>
          </a:xfrm>
          <a:prstGeom prst="rect">
            <a:avLst/>
          </a:prstGeom>
          <a:solidFill>
            <a:schemeClr val="tx1">
              <a:lumMod val="65000"/>
              <a:lumOff val="35000"/>
            </a:schemeClr>
          </a:solidFill>
          <a:effectLst/>
        </p:spPr>
        <p:style>
          <a:lnRef idx="0">
            <a:schemeClr val="accent4"/>
          </a:lnRef>
          <a:fillRef idx="3">
            <a:schemeClr val="accent4"/>
          </a:fillRef>
          <a:effectRef idx="3">
            <a:schemeClr val="accent4"/>
          </a:effectRef>
          <a:fontRef idx="minor">
            <a:schemeClr val="lt1"/>
          </a:fontRef>
        </p:style>
        <p:txBody>
          <a:bodyPr rtlCol="0" anchor="ctr"/>
          <a:lstStyle/>
          <a:p>
            <a:pPr algn="ctr"/>
            <a:r>
              <a:rPr lang="fr-FR" sz="1400" b="1" dirty="0"/>
              <a:t>Etat </a:t>
            </a:r>
            <a:endParaRPr lang="fr-FR" sz="1400" dirty="0"/>
          </a:p>
        </p:txBody>
      </p:sp>
      <p:sp>
        <p:nvSpPr>
          <p:cNvPr id="10" name="Rectangle 9"/>
          <p:cNvSpPr/>
          <p:nvPr/>
        </p:nvSpPr>
        <p:spPr>
          <a:xfrm>
            <a:off x="1725148" y="2564992"/>
            <a:ext cx="6879301" cy="792000"/>
          </a:xfrm>
          <a:prstGeom prst="rect">
            <a:avLst/>
          </a:prstGeom>
          <a:solidFill>
            <a:schemeClr val="bg1"/>
          </a:solidFill>
          <a:ln w="6350">
            <a:solidFill>
              <a:schemeClr val="bg1">
                <a:lumMod val="95000"/>
              </a:schemeClr>
            </a:solidFill>
          </a:ln>
        </p:spPr>
        <p:style>
          <a:lnRef idx="2">
            <a:schemeClr val="dk1"/>
          </a:lnRef>
          <a:fillRef idx="1">
            <a:schemeClr val="lt1"/>
          </a:fillRef>
          <a:effectRef idx="0">
            <a:schemeClr val="dk1"/>
          </a:effectRef>
          <a:fontRef idx="minor">
            <a:schemeClr val="dk1"/>
          </a:fontRef>
        </p:style>
        <p:txBody>
          <a:bodyPr tIns="90000" bIns="90000" rtlCol="0" anchor="ctr"/>
          <a:lstStyle/>
          <a:p>
            <a:pPr marL="261938" lvl="0" indent="-177800">
              <a:spcBef>
                <a:spcPts val="1500"/>
              </a:spcBef>
              <a:buClr>
                <a:srgbClr val="C50E1F"/>
              </a:buClr>
              <a:buSzPct val="150000"/>
              <a:buFont typeface="Arial" pitchFamily="34" charset="0"/>
              <a:buChar char="•"/>
            </a:pPr>
            <a:r>
              <a:rPr lang="fr-FR" sz="1300" kern="0" dirty="0">
                <a:solidFill>
                  <a:srgbClr val="000000"/>
                </a:solidFill>
              </a:rPr>
              <a:t>Demandes croissantes d’informations : formation pour les collectivités alsaciennes </a:t>
            </a:r>
            <a:r>
              <a:rPr lang="fr-FR" sz="1300" kern="0" dirty="0" smtClean="0">
                <a:solidFill>
                  <a:srgbClr val="000000"/>
                </a:solidFill>
              </a:rPr>
              <a:t>(CD67, </a:t>
            </a:r>
            <a:r>
              <a:rPr lang="fr-FR" sz="1300" kern="0" dirty="0" err="1" smtClean="0">
                <a:solidFill>
                  <a:srgbClr val="000000"/>
                </a:solidFill>
              </a:rPr>
              <a:t>Eurométropole</a:t>
            </a:r>
            <a:r>
              <a:rPr lang="fr-FR" sz="1300" kern="0" dirty="0" smtClean="0">
                <a:solidFill>
                  <a:srgbClr val="000000"/>
                </a:solidFill>
              </a:rPr>
              <a:t>, sept </a:t>
            </a:r>
            <a:r>
              <a:rPr lang="fr-FR" sz="1300" kern="0" dirty="0">
                <a:solidFill>
                  <a:srgbClr val="000000"/>
                </a:solidFill>
              </a:rPr>
              <a:t>2015), CD 54 (01/2016), GIP Marseille (02/2016</a:t>
            </a:r>
            <a:r>
              <a:rPr lang="fr-FR" sz="1300" kern="0" dirty="0" smtClean="0">
                <a:solidFill>
                  <a:srgbClr val="000000"/>
                </a:solidFill>
              </a:rPr>
              <a:t>), CD Lozère (05/2016)…</a:t>
            </a:r>
            <a:endParaRPr lang="fr-FR" sz="1300" kern="0" dirty="0">
              <a:solidFill>
                <a:srgbClr val="000000"/>
              </a:solidFill>
            </a:endParaRPr>
          </a:p>
        </p:txBody>
      </p:sp>
      <p:sp>
        <p:nvSpPr>
          <p:cNvPr id="11" name="Rectangle 10"/>
          <p:cNvSpPr/>
          <p:nvPr/>
        </p:nvSpPr>
        <p:spPr>
          <a:xfrm>
            <a:off x="249148" y="2564992"/>
            <a:ext cx="1476000" cy="792000"/>
          </a:xfrm>
          <a:prstGeom prst="rect">
            <a:avLst/>
          </a:prstGeom>
          <a:solidFill>
            <a:schemeClr val="tx1">
              <a:lumMod val="65000"/>
              <a:lumOff val="35000"/>
            </a:schemeClr>
          </a:solidFill>
          <a:effectLst/>
        </p:spPr>
        <p:style>
          <a:lnRef idx="0">
            <a:schemeClr val="accent4"/>
          </a:lnRef>
          <a:fillRef idx="3">
            <a:schemeClr val="accent4"/>
          </a:fillRef>
          <a:effectRef idx="3">
            <a:schemeClr val="accent4"/>
          </a:effectRef>
          <a:fontRef idx="minor">
            <a:schemeClr val="lt1"/>
          </a:fontRef>
        </p:style>
        <p:txBody>
          <a:bodyPr rtlCol="0" anchor="ctr"/>
          <a:lstStyle/>
          <a:p>
            <a:pPr algn="ctr"/>
            <a:r>
              <a:rPr lang="fr-FR" sz="1400" b="1" dirty="0"/>
              <a:t>Collectivités </a:t>
            </a:r>
            <a:r>
              <a:rPr lang="fr-FR" sz="1400" b="1" dirty="0" smtClean="0"/>
              <a:t>territoriales</a:t>
            </a:r>
            <a:endParaRPr lang="fr-FR" sz="1400" b="1" dirty="0"/>
          </a:p>
        </p:txBody>
      </p:sp>
      <p:sp>
        <p:nvSpPr>
          <p:cNvPr id="12" name="Rectangle 11"/>
          <p:cNvSpPr/>
          <p:nvPr/>
        </p:nvSpPr>
        <p:spPr>
          <a:xfrm>
            <a:off x="1725148" y="3501008"/>
            <a:ext cx="6879301" cy="792000"/>
          </a:xfrm>
          <a:prstGeom prst="rect">
            <a:avLst/>
          </a:prstGeom>
          <a:solidFill>
            <a:schemeClr val="bg1"/>
          </a:solidFill>
          <a:ln w="6350">
            <a:solidFill>
              <a:schemeClr val="bg1">
                <a:lumMod val="95000"/>
              </a:schemeClr>
            </a:solidFill>
          </a:ln>
        </p:spPr>
        <p:style>
          <a:lnRef idx="2">
            <a:schemeClr val="dk1"/>
          </a:lnRef>
          <a:fillRef idx="1">
            <a:schemeClr val="lt1"/>
          </a:fillRef>
          <a:effectRef idx="0">
            <a:schemeClr val="dk1"/>
          </a:effectRef>
          <a:fontRef idx="minor">
            <a:schemeClr val="dk1"/>
          </a:fontRef>
        </p:style>
        <p:txBody>
          <a:bodyPr tIns="90000" bIns="90000" rtlCol="0" anchor="ctr"/>
          <a:lstStyle/>
          <a:p>
            <a:pPr marL="261938" lvl="0" indent="-177800">
              <a:spcBef>
                <a:spcPts val="1500"/>
              </a:spcBef>
              <a:buClr>
                <a:srgbClr val="C50E1F"/>
              </a:buClr>
              <a:buSzPct val="150000"/>
              <a:buFont typeface="Arial" pitchFamily="34" charset="0"/>
              <a:buChar char="•"/>
            </a:pPr>
            <a:r>
              <a:rPr lang="fr-FR" sz="1300" kern="0" dirty="0">
                <a:solidFill>
                  <a:srgbClr val="000000"/>
                </a:solidFill>
              </a:rPr>
              <a:t>De grandes associations se mobilisent pour proposer des projets : </a:t>
            </a:r>
            <a:r>
              <a:rPr lang="fr-FR" sz="1300" kern="0" dirty="0" err="1">
                <a:solidFill>
                  <a:srgbClr val="000000"/>
                </a:solidFill>
              </a:rPr>
              <a:t>Medecins</a:t>
            </a:r>
            <a:r>
              <a:rPr lang="fr-FR" sz="1300" kern="0" dirty="0">
                <a:solidFill>
                  <a:srgbClr val="000000"/>
                </a:solidFill>
              </a:rPr>
              <a:t> du Monde, </a:t>
            </a:r>
            <a:r>
              <a:rPr lang="fr-FR" sz="1300" kern="0" dirty="0" err="1">
                <a:solidFill>
                  <a:srgbClr val="000000"/>
                </a:solidFill>
              </a:rPr>
              <a:t>Siel</a:t>
            </a:r>
            <a:r>
              <a:rPr lang="fr-FR" sz="1300" kern="0" dirty="0">
                <a:solidFill>
                  <a:srgbClr val="000000"/>
                </a:solidFill>
              </a:rPr>
              <a:t> Bleu, Sauvegarde du Nord, </a:t>
            </a:r>
            <a:r>
              <a:rPr lang="fr-FR" sz="1300" kern="0" dirty="0" err="1">
                <a:solidFill>
                  <a:srgbClr val="000000"/>
                </a:solidFill>
              </a:rPr>
              <a:t>Cresus</a:t>
            </a:r>
            <a:r>
              <a:rPr lang="fr-FR" sz="1300" kern="0" dirty="0" smtClean="0">
                <a:solidFill>
                  <a:srgbClr val="000000"/>
                </a:solidFill>
              </a:rPr>
              <a:t>, Fondation d’Auteuil…</a:t>
            </a:r>
            <a:endParaRPr lang="fr-FR" sz="1300" kern="0" dirty="0">
              <a:solidFill>
                <a:srgbClr val="000000"/>
              </a:solidFill>
            </a:endParaRPr>
          </a:p>
        </p:txBody>
      </p:sp>
      <p:sp>
        <p:nvSpPr>
          <p:cNvPr id="13" name="Rectangle 12"/>
          <p:cNvSpPr/>
          <p:nvPr/>
        </p:nvSpPr>
        <p:spPr>
          <a:xfrm>
            <a:off x="249148" y="3501008"/>
            <a:ext cx="1476000" cy="792000"/>
          </a:xfrm>
          <a:prstGeom prst="rect">
            <a:avLst/>
          </a:prstGeom>
          <a:solidFill>
            <a:schemeClr val="tx1">
              <a:lumMod val="65000"/>
              <a:lumOff val="35000"/>
            </a:schemeClr>
          </a:solidFill>
          <a:effectLst/>
        </p:spPr>
        <p:style>
          <a:lnRef idx="0">
            <a:schemeClr val="accent4"/>
          </a:lnRef>
          <a:fillRef idx="3">
            <a:schemeClr val="accent4"/>
          </a:fillRef>
          <a:effectRef idx="3">
            <a:schemeClr val="accent4"/>
          </a:effectRef>
          <a:fontRef idx="minor">
            <a:schemeClr val="lt1"/>
          </a:fontRef>
        </p:style>
        <p:txBody>
          <a:bodyPr rtlCol="0" anchor="ctr"/>
          <a:lstStyle/>
          <a:p>
            <a:pPr algn="ctr"/>
            <a:r>
              <a:rPr lang="fr-FR" sz="1400" b="1" dirty="0"/>
              <a:t>Associations </a:t>
            </a:r>
            <a:endParaRPr lang="fr-FR" sz="1400" dirty="0"/>
          </a:p>
        </p:txBody>
      </p:sp>
      <p:sp>
        <p:nvSpPr>
          <p:cNvPr id="14" name="Rectangle 13"/>
          <p:cNvSpPr/>
          <p:nvPr/>
        </p:nvSpPr>
        <p:spPr>
          <a:xfrm>
            <a:off x="1725148" y="4437112"/>
            <a:ext cx="6879301" cy="792000"/>
          </a:xfrm>
          <a:prstGeom prst="rect">
            <a:avLst/>
          </a:prstGeom>
          <a:solidFill>
            <a:schemeClr val="bg1"/>
          </a:solidFill>
          <a:ln w="6350">
            <a:solidFill>
              <a:schemeClr val="bg1">
                <a:lumMod val="95000"/>
              </a:schemeClr>
            </a:solidFill>
          </a:ln>
        </p:spPr>
        <p:style>
          <a:lnRef idx="2">
            <a:schemeClr val="dk1"/>
          </a:lnRef>
          <a:fillRef idx="1">
            <a:schemeClr val="lt1"/>
          </a:fillRef>
          <a:effectRef idx="0">
            <a:schemeClr val="dk1"/>
          </a:effectRef>
          <a:fontRef idx="minor">
            <a:schemeClr val="dk1"/>
          </a:fontRef>
        </p:style>
        <p:txBody>
          <a:bodyPr tIns="90000" bIns="90000" rtlCol="0" anchor="ctr"/>
          <a:lstStyle/>
          <a:p>
            <a:pPr marL="261938" lvl="0" indent="-177800">
              <a:spcBef>
                <a:spcPts val="1500"/>
              </a:spcBef>
              <a:buClr>
                <a:srgbClr val="C50E1F"/>
              </a:buClr>
              <a:buSzPct val="150000"/>
              <a:buFont typeface="Arial" pitchFamily="34" charset="0"/>
              <a:buChar char="•"/>
            </a:pPr>
            <a:r>
              <a:rPr lang="fr-FR" sz="1300" kern="0" dirty="0">
                <a:solidFill>
                  <a:srgbClr val="000000"/>
                </a:solidFill>
              </a:rPr>
              <a:t>Intérêt à se positionner comme </a:t>
            </a:r>
            <a:r>
              <a:rPr lang="fr-FR" sz="1300" kern="0" dirty="0" smtClean="0">
                <a:solidFill>
                  <a:srgbClr val="000000"/>
                </a:solidFill>
              </a:rPr>
              <a:t>investisseur </a:t>
            </a:r>
            <a:r>
              <a:rPr lang="fr-FR" sz="1300" kern="0" dirty="0">
                <a:solidFill>
                  <a:srgbClr val="000000"/>
                </a:solidFill>
              </a:rPr>
              <a:t>sur ces projets. CDC </a:t>
            </a:r>
            <a:r>
              <a:rPr lang="fr-FR" sz="1300" kern="0" dirty="0" smtClean="0">
                <a:solidFill>
                  <a:srgbClr val="000000"/>
                </a:solidFill>
              </a:rPr>
              <a:t>et AFD = membres </a:t>
            </a:r>
            <a:r>
              <a:rPr lang="fr-FR" sz="1300" kern="0" dirty="0">
                <a:solidFill>
                  <a:srgbClr val="000000"/>
                </a:solidFill>
              </a:rPr>
              <a:t>d’Impact Invest </a:t>
            </a:r>
            <a:r>
              <a:rPr lang="fr-FR" sz="1300" kern="0" dirty="0" err="1">
                <a:solidFill>
                  <a:srgbClr val="000000"/>
                </a:solidFill>
              </a:rPr>
              <a:t>Lab</a:t>
            </a:r>
            <a:r>
              <a:rPr lang="fr-FR" sz="1300" kern="0" dirty="0">
                <a:solidFill>
                  <a:srgbClr val="000000"/>
                </a:solidFill>
              </a:rPr>
              <a:t>, dédié à soutenir les expérimentations sur le sujet</a:t>
            </a:r>
          </a:p>
        </p:txBody>
      </p:sp>
      <p:sp>
        <p:nvSpPr>
          <p:cNvPr id="15" name="Rectangle 14"/>
          <p:cNvSpPr/>
          <p:nvPr/>
        </p:nvSpPr>
        <p:spPr>
          <a:xfrm>
            <a:off x="249148" y="4437112"/>
            <a:ext cx="1476000" cy="792000"/>
          </a:xfrm>
          <a:prstGeom prst="rect">
            <a:avLst/>
          </a:prstGeom>
          <a:solidFill>
            <a:schemeClr val="tx1">
              <a:lumMod val="65000"/>
              <a:lumOff val="35000"/>
            </a:schemeClr>
          </a:solidFill>
          <a:effectLst/>
        </p:spPr>
        <p:style>
          <a:lnRef idx="0">
            <a:schemeClr val="accent4"/>
          </a:lnRef>
          <a:fillRef idx="3">
            <a:schemeClr val="accent4"/>
          </a:fillRef>
          <a:effectRef idx="3">
            <a:schemeClr val="accent4"/>
          </a:effectRef>
          <a:fontRef idx="minor">
            <a:schemeClr val="lt1"/>
          </a:fontRef>
        </p:style>
        <p:txBody>
          <a:bodyPr rtlCol="0" anchor="ctr"/>
          <a:lstStyle/>
          <a:p>
            <a:pPr algn="ctr"/>
            <a:r>
              <a:rPr lang="fr-FR" sz="1400" b="1" dirty="0"/>
              <a:t>Caisse des dépôts et </a:t>
            </a:r>
            <a:r>
              <a:rPr lang="fr-FR" sz="1400" b="1" dirty="0" smtClean="0"/>
              <a:t>AFD</a:t>
            </a:r>
            <a:endParaRPr lang="fr-FR" sz="1400" b="1" dirty="0"/>
          </a:p>
        </p:txBody>
      </p:sp>
      <p:sp>
        <p:nvSpPr>
          <p:cNvPr id="16" name="Rectangle 15"/>
          <p:cNvSpPr/>
          <p:nvPr/>
        </p:nvSpPr>
        <p:spPr>
          <a:xfrm>
            <a:off x="1725148" y="5445224"/>
            <a:ext cx="6879301" cy="792000"/>
          </a:xfrm>
          <a:prstGeom prst="rect">
            <a:avLst/>
          </a:prstGeom>
          <a:solidFill>
            <a:schemeClr val="bg1"/>
          </a:solidFill>
          <a:ln w="6350">
            <a:solidFill>
              <a:schemeClr val="bg1">
                <a:lumMod val="95000"/>
              </a:schemeClr>
            </a:solidFill>
          </a:ln>
        </p:spPr>
        <p:style>
          <a:lnRef idx="2">
            <a:schemeClr val="dk1"/>
          </a:lnRef>
          <a:fillRef idx="1">
            <a:schemeClr val="lt1"/>
          </a:fillRef>
          <a:effectRef idx="0">
            <a:schemeClr val="dk1"/>
          </a:effectRef>
          <a:fontRef idx="minor">
            <a:schemeClr val="dk1"/>
          </a:fontRef>
        </p:style>
        <p:txBody>
          <a:bodyPr tIns="90000" bIns="90000" rtlCol="0" anchor="ctr"/>
          <a:lstStyle/>
          <a:p>
            <a:pPr marL="261938" lvl="0" indent="-177800">
              <a:spcBef>
                <a:spcPts val="1500"/>
              </a:spcBef>
              <a:buClr>
                <a:srgbClr val="C50E1F"/>
              </a:buClr>
              <a:buSzPct val="150000"/>
              <a:buFont typeface="Arial" pitchFamily="34" charset="0"/>
              <a:buChar char="•"/>
            </a:pPr>
            <a:r>
              <a:rPr lang="fr-FR" sz="1300" kern="0" dirty="0">
                <a:solidFill>
                  <a:srgbClr val="000000"/>
                </a:solidFill>
              </a:rPr>
              <a:t>4 banques (crédit coopératif, caisses d’épargne, BNP, </a:t>
            </a:r>
            <a:r>
              <a:rPr lang="fr-FR" sz="1300" kern="0" dirty="0" err="1">
                <a:solidFill>
                  <a:srgbClr val="000000"/>
                </a:solidFill>
              </a:rPr>
              <a:t>Triodos</a:t>
            </a:r>
            <a:r>
              <a:rPr lang="fr-FR" sz="1300" kern="0" dirty="0">
                <a:solidFill>
                  <a:srgbClr val="000000"/>
                </a:solidFill>
              </a:rPr>
              <a:t>), </a:t>
            </a:r>
            <a:r>
              <a:rPr lang="fr-FR" sz="1300" kern="0" dirty="0" smtClean="0">
                <a:solidFill>
                  <a:srgbClr val="000000"/>
                </a:solidFill>
              </a:rPr>
              <a:t>ainsi que France Active, ont </a:t>
            </a:r>
            <a:r>
              <a:rPr lang="fr-FR" sz="1300" kern="0" dirty="0">
                <a:solidFill>
                  <a:srgbClr val="000000"/>
                </a:solidFill>
              </a:rPr>
              <a:t>rejoint Impact Invest </a:t>
            </a:r>
            <a:r>
              <a:rPr lang="fr-FR" sz="1300" kern="0" dirty="0" err="1">
                <a:solidFill>
                  <a:srgbClr val="000000"/>
                </a:solidFill>
              </a:rPr>
              <a:t>Lab</a:t>
            </a:r>
            <a:endParaRPr lang="fr-FR" sz="1300" kern="0" dirty="0">
              <a:solidFill>
                <a:srgbClr val="000000"/>
              </a:solidFill>
            </a:endParaRPr>
          </a:p>
        </p:txBody>
      </p:sp>
      <p:sp>
        <p:nvSpPr>
          <p:cNvPr id="17" name="Rectangle 16"/>
          <p:cNvSpPr/>
          <p:nvPr/>
        </p:nvSpPr>
        <p:spPr>
          <a:xfrm>
            <a:off x="249148" y="5445224"/>
            <a:ext cx="1476000" cy="792000"/>
          </a:xfrm>
          <a:prstGeom prst="rect">
            <a:avLst/>
          </a:prstGeom>
          <a:solidFill>
            <a:schemeClr val="tx1">
              <a:lumMod val="65000"/>
              <a:lumOff val="35000"/>
            </a:schemeClr>
          </a:solidFill>
          <a:effectLst/>
        </p:spPr>
        <p:style>
          <a:lnRef idx="0">
            <a:schemeClr val="accent4"/>
          </a:lnRef>
          <a:fillRef idx="3">
            <a:schemeClr val="accent4"/>
          </a:fillRef>
          <a:effectRef idx="3">
            <a:schemeClr val="accent4"/>
          </a:effectRef>
          <a:fontRef idx="minor">
            <a:schemeClr val="lt1"/>
          </a:fontRef>
        </p:style>
        <p:txBody>
          <a:bodyPr rtlCol="0" anchor="ctr"/>
          <a:lstStyle/>
          <a:p>
            <a:pPr algn="ctr"/>
            <a:r>
              <a:rPr lang="fr-FR" sz="1400" b="1" dirty="0"/>
              <a:t>Banques </a:t>
            </a:r>
            <a:r>
              <a:rPr lang="fr-FR" sz="1400" b="1"/>
              <a:t>et </a:t>
            </a:r>
            <a:r>
              <a:rPr lang="fr-FR" sz="1400" b="1" smtClean="0"/>
              <a:t>investisseurs </a:t>
            </a:r>
            <a:r>
              <a:rPr lang="fr-FR" sz="1400" b="1" dirty="0" smtClean="0"/>
              <a:t>privés</a:t>
            </a:r>
            <a:endParaRPr lang="fr-FR" sz="1400" b="1" dirty="0"/>
          </a:p>
        </p:txBody>
      </p:sp>
    </p:spTree>
    <p:extLst>
      <p:ext uri="{BB962C8B-B14F-4D97-AF65-F5344CB8AC3E}">
        <p14:creationId xmlns:p14="http://schemas.microsoft.com/office/powerpoint/2010/main" val="3217956934"/>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quarter" idx="11"/>
          </p:nvPr>
        </p:nvSpPr>
        <p:spPr/>
        <p:txBody>
          <a:bodyPr>
            <a:normAutofit fontScale="55000" lnSpcReduction="20000"/>
          </a:bodyPr>
          <a:lstStyle/>
          <a:p>
            <a:r>
              <a:rPr lang="fr-FR" dirty="0"/>
              <a:t>L</a:t>
            </a:r>
            <a:r>
              <a:rPr lang="fr-FR" dirty="0" smtClean="0"/>
              <a:t>’[Impact </a:t>
            </a:r>
            <a:r>
              <a:rPr lang="fr-FR" dirty="0" err="1"/>
              <a:t>Invest</a:t>
            </a:r>
            <a:r>
              <a:rPr lang="fr-FR" dirty="0"/>
              <a:t> </a:t>
            </a:r>
            <a:r>
              <a:rPr lang="fr-FR" dirty="0" err="1" smtClean="0"/>
              <a:t>Lab</a:t>
            </a:r>
            <a:r>
              <a:rPr lang="fr-FR" dirty="0" smtClean="0"/>
              <a:t>], </a:t>
            </a:r>
            <a:r>
              <a:rPr lang="fr-FR" dirty="0"/>
              <a:t>un projet né des propositions du Comité Consultatif National </a:t>
            </a:r>
            <a:br>
              <a:rPr lang="fr-FR" dirty="0"/>
            </a:br>
            <a:r>
              <a:rPr lang="fr-FR" dirty="0"/>
              <a:t>pour l’investissement à impact social, et porté par </a:t>
            </a:r>
            <a:r>
              <a:rPr lang="fr-FR" dirty="0" smtClean="0"/>
              <a:t>celui-ci</a:t>
            </a:r>
            <a:endParaRPr lang="fr-FR" dirty="0"/>
          </a:p>
        </p:txBody>
      </p:sp>
      <p:sp>
        <p:nvSpPr>
          <p:cNvPr id="7" name="Espace réservé du numéro de diapositive 6"/>
          <p:cNvSpPr>
            <a:spLocks noGrp="1"/>
          </p:cNvSpPr>
          <p:nvPr>
            <p:ph type="sldNum" sz="quarter" idx="4294967295"/>
          </p:nvPr>
        </p:nvSpPr>
        <p:spPr>
          <a:xfrm>
            <a:off x="8676456" y="6597352"/>
            <a:ext cx="216024" cy="216024"/>
          </a:xfrm>
          <a:prstGeom prst="rect">
            <a:avLst/>
          </a:prstGeom>
        </p:spPr>
        <p:txBody>
          <a:bodyPr/>
          <a:lstStyle/>
          <a:p>
            <a:fld id="{1DDB2AA4-683B-4B93-AC9B-B38EAF4FE7E7}" type="slidenum">
              <a:rPr lang="fr-FR" smtClean="0"/>
              <a:pPr/>
              <a:t>23</a:t>
            </a:fld>
            <a:endParaRPr lang="fr-FR"/>
          </a:p>
        </p:txBody>
      </p:sp>
      <p:sp>
        <p:nvSpPr>
          <p:cNvPr id="19" name="Espace réservé du contenu 7"/>
          <p:cNvSpPr>
            <a:spLocks noGrp="1"/>
          </p:cNvSpPr>
          <p:nvPr>
            <p:ph sz="quarter" idx="14"/>
          </p:nvPr>
        </p:nvSpPr>
        <p:spPr>
          <a:xfrm>
            <a:off x="274746" y="6453336"/>
            <a:ext cx="8329702" cy="360214"/>
          </a:xfrm>
        </p:spPr>
        <p:txBody>
          <a:bodyPr/>
          <a:lstStyle/>
          <a:p>
            <a:endParaRPr lang="fr-FR" dirty="0">
              <a:solidFill>
                <a:srgbClr val="000000"/>
              </a:solidFill>
            </a:endParaRPr>
          </a:p>
        </p:txBody>
      </p:sp>
      <p:graphicFrame>
        <p:nvGraphicFramePr>
          <p:cNvPr id="24" name="Group 380"/>
          <p:cNvGraphicFramePr>
            <a:graphicFrameLocks/>
          </p:cNvGraphicFramePr>
          <p:nvPr>
            <p:extLst>
              <p:ext uri="{D42A27DB-BD31-4B8C-83A1-F6EECF244321}">
                <p14:modId xmlns:p14="http://schemas.microsoft.com/office/powerpoint/2010/main" val="3218201773"/>
              </p:ext>
            </p:extLst>
          </p:nvPr>
        </p:nvGraphicFramePr>
        <p:xfrm>
          <a:off x="307975" y="1772816"/>
          <a:ext cx="8440489" cy="4320480"/>
        </p:xfrm>
        <a:graphic>
          <a:graphicData uri="http://schemas.openxmlformats.org/drawingml/2006/table">
            <a:tbl>
              <a:tblPr/>
              <a:tblGrid>
                <a:gridCol w="1174336"/>
                <a:gridCol w="7266153"/>
              </a:tblGrid>
              <a:tr h="744910">
                <a:tc>
                  <a:txBody>
                    <a:bodyPr/>
                    <a:lstStyle/>
                    <a:p>
                      <a:pPr marL="0" marR="0" lvl="0" indent="0" algn="l" defTabSz="914400" rtl="0" eaLnBrk="1" fontAlgn="base" latinLnBrk="0" hangingPunct="1">
                        <a:lnSpc>
                          <a:spcPct val="100000"/>
                        </a:lnSpc>
                        <a:spcBef>
                          <a:spcPct val="20000"/>
                        </a:spcBef>
                        <a:spcAft>
                          <a:spcPct val="0"/>
                        </a:spcAft>
                        <a:buClrTx/>
                        <a:buSzPct val="150000"/>
                        <a:buFont typeface="Wingdings" pitchFamily="2" charset="2"/>
                        <a:buNone/>
                        <a:tabLst/>
                      </a:pPr>
                      <a:r>
                        <a:rPr kumimoji="0" lang="fr-FR" sz="1100" b="1" i="0" u="none" strike="noStrike" cap="none" normalizeH="0" baseline="0" dirty="0" smtClean="0">
                          <a:ln>
                            <a:noFill/>
                          </a:ln>
                          <a:solidFill>
                            <a:schemeClr val="bg1"/>
                          </a:solidFill>
                          <a:effectLst/>
                          <a:latin typeface="Arial" charset="0"/>
                        </a:rPr>
                        <a:t>Membres fondateurs</a:t>
                      </a:r>
                    </a:p>
                  </a:txBody>
                  <a:tcPr anchor="ctr" horzOverflow="overflow">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95000"/>
                        </a:schemeClr>
                      </a:solidFill>
                      <a:prstDash val="sysDash"/>
                      <a:round/>
                      <a:headEnd type="none" w="med" len="med"/>
                      <a:tailEnd type="none" w="med" len="med"/>
                    </a:lnB>
                    <a:lnTlToBr>
                      <a:noFill/>
                    </a:lnTlToBr>
                    <a:lnBlToTr>
                      <a:noFill/>
                    </a:lnBlToTr>
                    <a:solidFill>
                      <a:schemeClr val="bg1">
                        <a:lumMod val="65000"/>
                      </a:schemeClr>
                    </a:solidFill>
                  </a:tcPr>
                </a:tc>
                <a:tc>
                  <a:txBody>
                    <a:bodyPr/>
                    <a:lstStyle/>
                    <a:p>
                      <a:pPr marL="171450" marR="0" lvl="0" indent="-171450" algn="l" defTabSz="914400" rtl="0" eaLnBrk="1" fontAlgn="base" latinLnBrk="0" hangingPunct="1">
                        <a:lnSpc>
                          <a:spcPct val="100000"/>
                        </a:lnSpc>
                        <a:spcBef>
                          <a:spcPct val="20000"/>
                        </a:spcBef>
                        <a:spcAft>
                          <a:spcPct val="0"/>
                        </a:spcAft>
                        <a:buClr>
                          <a:srgbClr val="C00000"/>
                        </a:buClr>
                        <a:buSzPct val="150000"/>
                        <a:buFont typeface="Arial" pitchFamily="34" charset="0"/>
                        <a:buChar char="•"/>
                        <a:tabLst/>
                        <a:defRPr/>
                      </a:pPr>
                      <a:endParaRPr lang="fr-FR" sz="900" b="0" baseline="0" dirty="0" smtClean="0">
                        <a:solidFill>
                          <a:schemeClr val="tx1">
                            <a:lumMod val="85000"/>
                            <a:lumOff val="15000"/>
                          </a:schemeClr>
                        </a:solidFill>
                      </a:endParaRPr>
                    </a:p>
                  </a:txBody>
                  <a:tcPr anchor="ctr" horzOverflow="overflow">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ysDash"/>
                      <a:round/>
                      <a:headEnd type="none" w="med" len="med"/>
                      <a:tailEnd type="none" w="med" len="med"/>
                    </a:lnB>
                    <a:lnTlToBr>
                      <a:noFill/>
                    </a:lnTlToBr>
                    <a:lnBlToTr>
                      <a:noFill/>
                    </a:lnBlToTr>
                    <a:noFill/>
                  </a:tcPr>
                </a:tc>
              </a:tr>
              <a:tr h="1713294">
                <a:tc>
                  <a:txBody>
                    <a:bodyPr/>
                    <a:lstStyle/>
                    <a:p>
                      <a:r>
                        <a:rPr lang="fr-FR" sz="1100" b="1" dirty="0" smtClean="0">
                          <a:solidFill>
                            <a:schemeClr val="bg1"/>
                          </a:solidFill>
                        </a:rPr>
                        <a:t>Objectifs</a:t>
                      </a:r>
                      <a:endParaRPr lang="fr-FR" sz="1100" b="1" dirty="0">
                        <a:solidFill>
                          <a:schemeClr val="bg1"/>
                        </a:solidFill>
                      </a:endParaRPr>
                    </a:p>
                  </a:txBody>
                  <a:tcPr anchor="ctr" horzOverflow="overflow">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95000"/>
                        </a:schemeClr>
                      </a:solidFill>
                      <a:prstDash val="sysDash"/>
                      <a:round/>
                      <a:headEnd type="none" w="med" len="med"/>
                      <a:tailEnd type="none" w="med" len="med"/>
                    </a:lnT>
                    <a:lnB w="6350" cap="flat" cmpd="sng" algn="ctr">
                      <a:solidFill>
                        <a:schemeClr val="bg1">
                          <a:lumMod val="95000"/>
                        </a:schemeClr>
                      </a:solidFill>
                      <a:prstDash val="sysDash"/>
                      <a:round/>
                      <a:headEnd type="none" w="med" len="med"/>
                      <a:tailEnd type="none" w="med" len="med"/>
                    </a:lnB>
                    <a:lnTlToBr>
                      <a:noFill/>
                    </a:lnTlToBr>
                    <a:lnBlToTr>
                      <a:noFill/>
                    </a:lnBlToTr>
                    <a:solidFill>
                      <a:schemeClr val="bg1">
                        <a:lumMod val="65000"/>
                      </a:schemeClr>
                    </a:solidFill>
                  </a:tcPr>
                </a:tc>
                <a:tc>
                  <a:txBody>
                    <a:bodyPr/>
                    <a:lstStyle/>
                    <a:p>
                      <a:pPr marL="266700" lvl="0" indent="-171450">
                        <a:spcBef>
                          <a:spcPts val="600"/>
                        </a:spcBef>
                        <a:buClr>
                          <a:srgbClr val="C50E1F"/>
                        </a:buClr>
                        <a:buSzPct val="150000"/>
                        <a:buFont typeface="Arial" pitchFamily="34" charset="0"/>
                        <a:buChar char="•"/>
                      </a:pPr>
                      <a:r>
                        <a:rPr lang="fr-FR" sz="1050" b="0" kern="0" dirty="0" smtClean="0">
                          <a:solidFill>
                            <a:srgbClr val="000000"/>
                          </a:solidFill>
                          <a:latin typeface="+mn-lt"/>
                          <a:cs typeface="+mn-cs"/>
                        </a:rPr>
                        <a:t>Accroître</a:t>
                      </a:r>
                      <a:r>
                        <a:rPr lang="fr-FR" sz="1050" b="0" kern="0" baseline="0" dirty="0" smtClean="0">
                          <a:solidFill>
                            <a:srgbClr val="000000"/>
                          </a:solidFill>
                          <a:latin typeface="+mn-lt"/>
                          <a:cs typeface="+mn-cs"/>
                        </a:rPr>
                        <a:t> les innovations financières à impact social, contribuer à la qualité des expérimentations de CIS, suivre et évaluer ces expérimentations</a:t>
                      </a:r>
                      <a:endParaRPr lang="fr-FR" sz="1050" b="0" kern="0" dirty="0" smtClean="0">
                        <a:solidFill>
                          <a:srgbClr val="000000"/>
                        </a:solidFill>
                        <a:latin typeface="+mn-lt"/>
                        <a:cs typeface="+mn-cs"/>
                      </a:endParaRPr>
                    </a:p>
                    <a:p>
                      <a:pPr marL="266700" lvl="0" indent="-171450">
                        <a:spcBef>
                          <a:spcPts val="600"/>
                        </a:spcBef>
                        <a:buClr>
                          <a:srgbClr val="C50E1F"/>
                        </a:buClr>
                        <a:buSzPct val="150000"/>
                        <a:buFont typeface="Arial" pitchFamily="34" charset="0"/>
                        <a:buChar char="•"/>
                      </a:pPr>
                      <a:r>
                        <a:rPr lang="fr-FR" sz="1050" b="0" kern="0" dirty="0" smtClean="0">
                          <a:solidFill>
                            <a:srgbClr val="000000"/>
                          </a:solidFill>
                          <a:latin typeface="+mn-lt"/>
                          <a:cs typeface="+mn-cs"/>
                        </a:rPr>
                        <a:t>Faciliter les</a:t>
                      </a:r>
                      <a:r>
                        <a:rPr lang="fr-FR" sz="1050" b="0" kern="0" baseline="0" dirty="0" smtClean="0">
                          <a:solidFill>
                            <a:srgbClr val="000000"/>
                          </a:solidFill>
                          <a:latin typeface="+mn-lt"/>
                          <a:cs typeface="+mn-cs"/>
                        </a:rPr>
                        <a:t> relations des entreprises sociales avec les investisseurs à impact et améliorer leur accompagnement</a:t>
                      </a:r>
                      <a:endParaRPr lang="fr-FR" sz="1050" b="0" kern="0" dirty="0" smtClean="0">
                        <a:solidFill>
                          <a:srgbClr val="000000"/>
                        </a:solidFill>
                        <a:latin typeface="+mn-lt"/>
                        <a:cs typeface="+mn-cs"/>
                      </a:endParaRPr>
                    </a:p>
                    <a:p>
                      <a:pPr marL="266700" lvl="0" indent="-171450">
                        <a:spcBef>
                          <a:spcPts val="600"/>
                        </a:spcBef>
                        <a:buClr>
                          <a:srgbClr val="C50E1F"/>
                        </a:buClr>
                        <a:buSzPct val="150000"/>
                        <a:buFont typeface="Arial" pitchFamily="34" charset="0"/>
                        <a:buChar char="•"/>
                      </a:pPr>
                      <a:r>
                        <a:rPr lang="fr-FR" sz="1050" b="0" kern="0" dirty="0" smtClean="0">
                          <a:solidFill>
                            <a:srgbClr val="000000"/>
                          </a:solidFill>
                          <a:latin typeface="+mn-lt"/>
                          <a:cs typeface="+mn-cs"/>
                        </a:rPr>
                        <a:t>Développer la fonction de Place et la coopération</a:t>
                      </a:r>
                      <a:r>
                        <a:rPr lang="fr-FR" sz="1050" b="0" kern="0" baseline="0" dirty="0" smtClean="0">
                          <a:solidFill>
                            <a:srgbClr val="000000"/>
                          </a:solidFill>
                          <a:latin typeface="+mn-lt"/>
                          <a:cs typeface="+mn-cs"/>
                        </a:rPr>
                        <a:t> entre investisseurs à impact</a:t>
                      </a:r>
                      <a:endParaRPr lang="fr-FR" sz="1050" b="0" kern="0" dirty="0" smtClean="0">
                        <a:solidFill>
                          <a:srgbClr val="000000"/>
                        </a:solidFill>
                        <a:latin typeface="+mn-lt"/>
                        <a:cs typeface="+mn-cs"/>
                      </a:endParaRPr>
                    </a:p>
                    <a:p>
                      <a:pPr marL="266700" lvl="0" indent="-171450">
                        <a:spcBef>
                          <a:spcPts val="600"/>
                        </a:spcBef>
                        <a:buClr>
                          <a:srgbClr val="C50E1F"/>
                        </a:buClr>
                        <a:buSzPct val="150000"/>
                        <a:buFont typeface="Arial" pitchFamily="34" charset="0"/>
                        <a:buChar char="•"/>
                      </a:pPr>
                      <a:r>
                        <a:rPr lang="fr-FR" sz="1050" b="0" kern="0" dirty="0" smtClean="0">
                          <a:solidFill>
                            <a:srgbClr val="000000"/>
                          </a:solidFill>
                          <a:latin typeface="+mn-lt"/>
                          <a:cs typeface="+mn-cs"/>
                        </a:rPr>
                        <a:t>Contribuer à une culture partagée et aux outils</a:t>
                      </a:r>
                      <a:r>
                        <a:rPr lang="fr-FR" sz="1050" b="0" kern="0" baseline="0" dirty="0" smtClean="0">
                          <a:solidFill>
                            <a:srgbClr val="000000"/>
                          </a:solidFill>
                          <a:latin typeface="+mn-lt"/>
                          <a:cs typeface="+mn-cs"/>
                        </a:rPr>
                        <a:t> de mesure d’impact social</a:t>
                      </a:r>
                    </a:p>
                    <a:p>
                      <a:pPr marL="266700" lvl="0" indent="-171450">
                        <a:spcBef>
                          <a:spcPts val="600"/>
                        </a:spcBef>
                        <a:buClr>
                          <a:srgbClr val="C50E1F"/>
                        </a:buClr>
                        <a:buSzPct val="150000"/>
                        <a:buFont typeface="Arial" pitchFamily="34" charset="0"/>
                        <a:buChar char="•"/>
                      </a:pPr>
                      <a:r>
                        <a:rPr lang="fr-FR" sz="1050" b="0" kern="0" baseline="0" dirty="0" smtClean="0">
                          <a:solidFill>
                            <a:srgbClr val="000000"/>
                          </a:solidFill>
                          <a:latin typeface="+mn-lt"/>
                          <a:cs typeface="+mn-cs"/>
                        </a:rPr>
                        <a:t>Assurer une veille des expériences étrangères</a:t>
                      </a:r>
                      <a:endParaRPr lang="fr-FR" sz="1050" b="0" kern="0" dirty="0" smtClean="0">
                        <a:solidFill>
                          <a:srgbClr val="000000"/>
                        </a:solidFill>
                        <a:latin typeface="+mn-lt"/>
                        <a:cs typeface="+mn-cs"/>
                      </a:endParaRPr>
                    </a:p>
                  </a:txBody>
                  <a:tcPr anchor="ctr" horzOverflow="overflow">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lnTlToBr>
                      <a:noFill/>
                    </a:lnTlToBr>
                    <a:lnBlToTr>
                      <a:noFill/>
                    </a:lnBlToTr>
                    <a:noFill/>
                  </a:tcPr>
                </a:tc>
              </a:tr>
              <a:tr h="1862276">
                <a:tc>
                  <a:txBody>
                    <a:bodyPr/>
                    <a:lstStyle/>
                    <a:p>
                      <a:r>
                        <a:rPr lang="fr-FR" sz="1100" b="1" dirty="0" smtClean="0">
                          <a:solidFill>
                            <a:schemeClr val="bg1"/>
                          </a:solidFill>
                        </a:rPr>
                        <a:t>Partenaires</a:t>
                      </a:r>
                      <a:r>
                        <a:rPr lang="fr-FR" sz="1100" b="1" baseline="0" dirty="0" smtClean="0">
                          <a:solidFill>
                            <a:schemeClr val="bg1"/>
                          </a:solidFill>
                        </a:rPr>
                        <a:t> financeurs</a:t>
                      </a:r>
                      <a:endParaRPr lang="fr-FR" sz="1100" b="1" dirty="0">
                        <a:solidFill>
                          <a:schemeClr val="bg1"/>
                        </a:solidFill>
                      </a:endParaRPr>
                    </a:p>
                  </a:txBody>
                  <a:tcPr anchor="ctr" horzOverflow="overflow">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95000"/>
                        </a:schemeClr>
                      </a:solidFill>
                      <a:prstDash val="sysDash"/>
                      <a:round/>
                      <a:headEnd type="none" w="med" len="med"/>
                      <a:tailEnd type="none" w="med" len="med"/>
                    </a:lnT>
                    <a:lnB w="6350" cap="flat" cmpd="sng" algn="ctr">
                      <a:solidFill>
                        <a:schemeClr val="bg1">
                          <a:lumMod val="75000"/>
                        </a:schemeClr>
                      </a:solidFill>
                      <a:prstDash val="solid"/>
                      <a:round/>
                      <a:headEnd type="none" w="med" len="med"/>
                      <a:tailEnd type="none" w="med" len="med"/>
                    </a:lnB>
                    <a:lnTlToBr>
                      <a:noFill/>
                    </a:lnTlToBr>
                    <a:lnBlToTr>
                      <a:noFill/>
                    </a:lnBlToTr>
                    <a:solidFill>
                      <a:schemeClr val="bg1">
                        <a:lumMod val="65000"/>
                      </a:schemeClr>
                    </a:solidFill>
                  </a:tcPr>
                </a:tc>
                <a:tc>
                  <a:txBody>
                    <a:bodyPr/>
                    <a:lstStyle/>
                    <a:p>
                      <a:pPr marL="171450" lvl="0" indent="-171450">
                        <a:spcBef>
                          <a:spcPts val="200"/>
                        </a:spcBef>
                        <a:buClr>
                          <a:srgbClr val="C50E1F"/>
                        </a:buClr>
                        <a:buSzPct val="150000"/>
                        <a:buFont typeface="Arial" pitchFamily="34" charset="0"/>
                        <a:buChar char="•"/>
                      </a:pPr>
                      <a:endParaRPr lang="fr-FR" sz="900" b="0" kern="0" dirty="0" smtClean="0">
                        <a:solidFill>
                          <a:srgbClr val="000000"/>
                        </a:solidFill>
                        <a:latin typeface="+mn-lt"/>
                        <a:cs typeface="+mn-cs"/>
                      </a:endParaRPr>
                    </a:p>
                  </a:txBody>
                  <a:tcPr anchor="ctr" horzOverflow="overflow">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olid"/>
                      <a:round/>
                      <a:headEnd type="none" w="med" len="med"/>
                      <a:tailEnd type="none" w="med" len="med"/>
                    </a:lnB>
                    <a:lnTlToBr>
                      <a:noFill/>
                    </a:lnTlToBr>
                    <a:lnBlToTr>
                      <a:noFill/>
                    </a:lnBlToTr>
                    <a:noFill/>
                  </a:tcPr>
                </a:tc>
              </a:tr>
            </a:tbl>
          </a:graphicData>
        </a:graphic>
      </p:graphicFrame>
      <p:pic>
        <p:nvPicPr>
          <p:cNvPr id="30" name="Picture 2" descr="Le Comptoir de l'Innovation">
            <a:hlinkClick r:id="rId3" tooltip="Le comptoir de l'innovation"/>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21522" y="1916832"/>
            <a:ext cx="1380578" cy="539681"/>
          </a:xfrm>
          <a:prstGeom prst="rect">
            <a:avLst/>
          </a:prstGeom>
          <a:noFill/>
          <a:extLst>
            <a:ext uri="{909E8E84-426E-40dd-AFC4-6F175D3DCCD1}">
              <a14:hiddenFill xmlns:a14="http://schemas.microsoft.com/office/drawing/2010/main">
                <a:solidFill>
                  <a:srgbClr val="FFFFFF"/>
                </a:solidFill>
              </a14:hiddenFill>
            </a:ext>
          </a:extLst>
        </p:spPr>
      </p:pic>
      <p:pic>
        <p:nvPicPr>
          <p:cNvPr id="32" name="Picture 26" descr="Fichier:Logo groupe Caisse des Dépôts.svg">
            <a:hlinkClick r:id="rId5"/>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7004"/>
          <a:stretch/>
        </p:blipFill>
        <p:spPr bwMode="auto">
          <a:xfrm>
            <a:off x="4862140" y="1916832"/>
            <a:ext cx="462033" cy="449380"/>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63" descr="Afficher l'image d'origine"/>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l="8222" t="9839" r="7733" b="11459"/>
          <a:stretch/>
        </p:blipFill>
        <p:spPr bwMode="auto">
          <a:xfrm>
            <a:off x="5870252" y="1952457"/>
            <a:ext cx="396446" cy="396000"/>
          </a:xfrm>
          <a:prstGeom prst="rect">
            <a:avLst/>
          </a:prstGeom>
          <a:noFill/>
          <a:extLst>
            <a:ext uri="{909E8E84-426E-40dd-AFC4-6F175D3DCCD1}">
              <a14:hiddenFill xmlns:a14="http://schemas.microsoft.com/office/drawing/2010/main">
                <a:solidFill>
                  <a:srgbClr val="FFFFFF"/>
                </a:solidFill>
              </a14:hiddenFill>
            </a:ext>
          </a:extLst>
        </p:spPr>
      </p:pic>
      <p:pic>
        <p:nvPicPr>
          <p:cNvPr id="34" name="Picture 65" descr="Afficher l'image d'origine"/>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l="3308" t="13202" r="3556" b="14333"/>
          <a:stretch/>
        </p:blipFill>
        <p:spPr bwMode="auto">
          <a:xfrm>
            <a:off x="7886476" y="1943522"/>
            <a:ext cx="508965" cy="396000"/>
          </a:xfrm>
          <a:prstGeom prst="rect">
            <a:avLst/>
          </a:prstGeom>
          <a:noFill/>
          <a:extLst>
            <a:ext uri="{909E8E84-426E-40dd-AFC4-6F175D3DCCD1}">
              <a14:hiddenFill xmlns:a14="http://schemas.microsoft.com/office/drawing/2010/main">
                <a:solidFill>
                  <a:srgbClr val="FFFFFF"/>
                </a:solidFill>
              </a14:hiddenFill>
            </a:ext>
          </a:extLst>
        </p:spPr>
      </p:pic>
      <p:pic>
        <p:nvPicPr>
          <p:cNvPr id="35" name="Picture 67" descr="Afficher l'image d'origine"/>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l="4213" t="9173" r="54017" b="7134"/>
          <a:stretch/>
        </p:blipFill>
        <p:spPr bwMode="auto">
          <a:xfrm>
            <a:off x="6806356" y="1929842"/>
            <a:ext cx="472628" cy="436370"/>
          </a:xfrm>
          <a:prstGeom prst="rect">
            <a:avLst/>
          </a:prstGeom>
          <a:noFill/>
          <a:extLst>
            <a:ext uri="{909E8E84-426E-40dd-AFC4-6F175D3DCCD1}">
              <a14:hiddenFill xmlns:a14="http://schemas.microsoft.com/office/drawing/2010/main">
                <a:solidFill>
                  <a:srgbClr val="FFFFFF"/>
                </a:solidFill>
              </a14:hiddenFill>
            </a:ext>
          </a:extLst>
        </p:spPr>
      </p:pic>
      <p:pic>
        <p:nvPicPr>
          <p:cNvPr id="27650" name="Picture 2" descr="Afficher l'image d'origin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63688" y="1916832"/>
            <a:ext cx="938212" cy="476250"/>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26" descr="Fichier:Logo groupe Caisse des Dépôts.svg">
            <a:hlinkClick r:id="rId5"/>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7004"/>
          <a:stretch/>
        </p:blipFill>
        <p:spPr bwMode="auto">
          <a:xfrm>
            <a:off x="1738502" y="4437112"/>
            <a:ext cx="666247" cy="648000"/>
          </a:xfrm>
          <a:prstGeom prst="rect">
            <a:avLst/>
          </a:prstGeom>
          <a:noFill/>
          <a:extLst>
            <a:ext uri="{909E8E84-426E-40dd-AFC4-6F175D3DCCD1}">
              <a14:hiddenFill xmlns:a14="http://schemas.microsoft.com/office/drawing/2010/main">
                <a:solidFill>
                  <a:srgbClr val="FFFFFF"/>
                </a:solidFill>
              </a14:hiddenFill>
            </a:ext>
          </a:extLst>
        </p:spPr>
      </p:pic>
      <p:pic>
        <p:nvPicPr>
          <p:cNvPr id="38" name="Picture 2" descr="Afficher l'image d'origin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100489" y="4458140"/>
            <a:ext cx="1063799" cy="540000"/>
          </a:xfrm>
          <a:prstGeom prst="rect">
            <a:avLst/>
          </a:prstGeom>
          <a:noFill/>
          <a:extLst>
            <a:ext uri="{909E8E84-426E-40dd-AFC4-6F175D3DCCD1}">
              <a14:hiddenFill xmlns:a14="http://schemas.microsoft.com/office/drawing/2010/main">
                <a:solidFill>
                  <a:srgbClr val="FFFFFF"/>
                </a:solidFill>
              </a14:hiddenFill>
            </a:ext>
          </a:extLst>
        </p:spPr>
      </p:pic>
      <p:pic>
        <p:nvPicPr>
          <p:cNvPr id="27658" name="Picture 10" descr="Afficher l'image d'origine"/>
          <p:cNvPicPr>
            <a:picLocks noChangeAspect="1" noChangeArrowheads="1"/>
          </p:cNvPicPr>
          <p:nvPr/>
        </p:nvPicPr>
        <p:blipFill rotWithShape="1">
          <a:blip r:embed="rId11">
            <a:extLst>
              <a:ext uri="{28A0092B-C50C-407E-A947-70E740481C1C}">
                <a14:useLocalDpi xmlns:a14="http://schemas.microsoft.com/office/drawing/2010/main" val="0"/>
              </a:ext>
            </a:extLst>
          </a:blip>
          <a:srcRect l="7646" t="11620" r="6999" b="15988"/>
          <a:stretch/>
        </p:blipFill>
        <p:spPr bwMode="auto">
          <a:xfrm>
            <a:off x="2854056" y="4581128"/>
            <a:ext cx="1186666" cy="360000"/>
          </a:xfrm>
          <a:prstGeom prst="rect">
            <a:avLst/>
          </a:prstGeom>
          <a:noFill/>
          <a:extLst>
            <a:ext uri="{909E8E84-426E-40dd-AFC4-6F175D3DCCD1}">
              <a14:hiddenFill xmlns:a14="http://schemas.microsoft.com/office/drawing/2010/main">
                <a:solidFill>
                  <a:srgbClr val="FFFFFF"/>
                </a:solidFill>
              </a14:hiddenFill>
            </a:ext>
          </a:extLst>
        </p:spPr>
      </p:pic>
      <p:pic>
        <p:nvPicPr>
          <p:cNvPr id="39" name="Picture 20" descr="Afficher l'image d'origine"/>
          <p:cNvPicPr>
            <a:picLocks noChangeAspect="1" noChangeArrowheads="1"/>
          </p:cNvPicPr>
          <p:nvPr/>
        </p:nvPicPr>
        <p:blipFill rotWithShape="1">
          <a:blip r:embed="rId12" cstate="print">
            <a:extLst>
              <a:ext uri="{28A0092B-C50C-407E-A947-70E740481C1C}">
                <a14:useLocalDpi xmlns:a14="http://schemas.microsoft.com/office/drawing/2010/main" val="0"/>
              </a:ext>
            </a:extLst>
          </a:blip>
          <a:srcRect l="10536" t="18600" r="13504" b="17277"/>
          <a:stretch/>
        </p:blipFill>
        <p:spPr bwMode="auto">
          <a:xfrm>
            <a:off x="3041779" y="5409280"/>
            <a:ext cx="926935" cy="432000"/>
          </a:xfrm>
          <a:prstGeom prst="rect">
            <a:avLst/>
          </a:prstGeom>
          <a:noFill/>
          <a:extLst>
            <a:ext uri="{909E8E84-426E-40dd-AFC4-6F175D3DCCD1}">
              <a14:hiddenFill xmlns:a14="http://schemas.microsoft.com/office/drawing/2010/main">
                <a:solidFill>
                  <a:srgbClr val="FFFFFF"/>
                </a:solidFill>
              </a14:hiddenFill>
            </a:ext>
          </a:extLst>
        </p:spPr>
      </p:pic>
      <p:pic>
        <p:nvPicPr>
          <p:cNvPr id="27660" name="Picture 12" descr="Afficher l'image d'origin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213279" y="5533540"/>
            <a:ext cx="1313945" cy="183479"/>
          </a:xfrm>
          <a:prstGeom prst="rect">
            <a:avLst/>
          </a:prstGeom>
          <a:noFill/>
          <a:extLst>
            <a:ext uri="{909E8E84-426E-40dd-AFC4-6F175D3DCCD1}">
              <a14:hiddenFill xmlns:a14="http://schemas.microsoft.com/office/drawing/2010/main">
                <a:solidFill>
                  <a:srgbClr val="FFFFFF"/>
                </a:solidFill>
              </a14:hiddenFill>
            </a:ext>
          </a:extLst>
        </p:spPr>
      </p:pic>
      <p:pic>
        <p:nvPicPr>
          <p:cNvPr id="27664" name="Picture 16" descr="Afficher l'image d'origine"/>
          <p:cNvPicPr>
            <a:picLocks noChangeAspect="1" noChangeArrowheads="1"/>
          </p:cNvPicPr>
          <p:nvPr/>
        </p:nvPicPr>
        <p:blipFill rotWithShape="1">
          <a:blip r:embed="rId14" cstate="print">
            <a:extLst>
              <a:ext uri="{28A0092B-C50C-407E-A947-70E740481C1C}">
                <a14:useLocalDpi xmlns:a14="http://schemas.microsoft.com/office/drawing/2010/main" val="0"/>
              </a:ext>
            </a:extLst>
          </a:blip>
          <a:srcRect l="11238" t="11211" r="11747" b="10526"/>
          <a:stretch/>
        </p:blipFill>
        <p:spPr bwMode="auto">
          <a:xfrm>
            <a:off x="7794707" y="5265280"/>
            <a:ext cx="650467" cy="648000"/>
          </a:xfrm>
          <a:prstGeom prst="rect">
            <a:avLst/>
          </a:prstGeom>
          <a:noFill/>
          <a:extLst>
            <a:ext uri="{909E8E84-426E-40dd-AFC4-6F175D3DCCD1}">
              <a14:hiddenFill xmlns:a14="http://schemas.microsoft.com/office/drawing/2010/main">
                <a:solidFill>
                  <a:srgbClr val="FFFFFF"/>
                </a:solidFill>
              </a14:hiddenFill>
            </a:ext>
          </a:extLst>
        </p:spPr>
      </p:pic>
      <p:sp>
        <p:nvSpPr>
          <p:cNvPr id="2" name="AutoShape 2" descr="Résultat de recherche d'images pour &quot;afd&quo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6" name="AutoShape 4" descr="Résultat de recherche d'images pour &quot;afd&quot;"/>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8" name="AutoShape 6" descr="Résultat de recherche d'images pour &quot;afd&quot;"/>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27656" name="Picture 8" descr="Afficher l'image d'origine"/>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7710230" y="4419168"/>
            <a:ext cx="755111" cy="648000"/>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10" descr="Afficher l'image d'origine"/>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4400762" y="4545168"/>
            <a:ext cx="1409293" cy="396000"/>
          </a:xfrm>
          <a:prstGeom prst="rect">
            <a:avLst/>
          </a:prstGeom>
          <a:noFill/>
          <a:extLst>
            <a:ext uri="{909E8E84-426E-40dd-AFC4-6F175D3DCCD1}">
              <a14:hiddenFill xmlns:a14="http://schemas.microsoft.com/office/drawing/2010/main">
                <a:solidFill>
                  <a:srgbClr val="FFFFFF"/>
                </a:solidFill>
              </a14:hiddenFill>
            </a:ext>
          </a:extLst>
        </p:spPr>
      </p:pic>
      <p:sp>
        <p:nvSpPr>
          <p:cNvPr id="3" name="AutoShape 2" descr="Résultat de recherche d'images pour &quot;fondationd 'auteuil&quot;"/>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5" name="AutoShape 4" descr="Résultat de recherche d'images pour &quot;fondationd 'auteuil&quot;"/>
          <p:cNvSpPr>
            <a:spLocks noChangeAspect="1" noChangeArrowheads="1"/>
          </p:cNvSpPr>
          <p:nvPr/>
        </p:nvSpPr>
        <p:spPr bwMode="auto">
          <a:xfrm>
            <a:off x="765175" y="465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2054" name="Picture 6" descr="Afficher l'image d'origine"/>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1738502" y="5265280"/>
            <a:ext cx="668404" cy="68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34344595"/>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sz="quarter" idx="11"/>
          </p:nvPr>
        </p:nvSpPr>
        <p:spPr>
          <a:xfrm>
            <a:off x="274746" y="908050"/>
            <a:ext cx="8620224" cy="648742"/>
          </a:xfrm>
        </p:spPr>
        <p:txBody>
          <a:bodyPr>
            <a:normAutofit fontScale="70000" lnSpcReduction="20000"/>
          </a:bodyPr>
          <a:lstStyle/>
          <a:p>
            <a:r>
              <a:rPr lang="fr-FR" dirty="0" smtClean="0"/>
              <a:t>L’impact </a:t>
            </a:r>
            <a:r>
              <a:rPr lang="fr-FR" dirty="0" err="1" smtClean="0"/>
              <a:t>Invest</a:t>
            </a:r>
            <a:r>
              <a:rPr lang="fr-FR" dirty="0" smtClean="0"/>
              <a:t> </a:t>
            </a:r>
            <a:r>
              <a:rPr lang="fr-FR" dirty="0" err="1" smtClean="0"/>
              <a:t>Lab</a:t>
            </a:r>
            <a:r>
              <a:rPr lang="fr-FR" dirty="0" smtClean="0"/>
              <a:t> souhaite contribuer au lancement des premiers Contrats à Impact Social en France à travers 4 axes</a:t>
            </a:r>
            <a:endParaRPr lang="fr-FR" dirty="0"/>
          </a:p>
        </p:txBody>
      </p:sp>
      <p:sp>
        <p:nvSpPr>
          <p:cNvPr id="4" name="Forme libre 3"/>
          <p:cNvSpPr/>
          <p:nvPr/>
        </p:nvSpPr>
        <p:spPr>
          <a:xfrm>
            <a:off x="323528" y="1628800"/>
            <a:ext cx="8424936" cy="1542520"/>
          </a:xfrm>
          <a:custGeom>
            <a:avLst/>
            <a:gdLst>
              <a:gd name="connsiteX0" fmla="*/ 0 w 8424936"/>
              <a:gd name="connsiteY0" fmla="*/ 110459 h 1104591"/>
              <a:gd name="connsiteX1" fmla="*/ 110459 w 8424936"/>
              <a:gd name="connsiteY1" fmla="*/ 0 h 1104591"/>
              <a:gd name="connsiteX2" fmla="*/ 8314477 w 8424936"/>
              <a:gd name="connsiteY2" fmla="*/ 0 h 1104591"/>
              <a:gd name="connsiteX3" fmla="*/ 8424936 w 8424936"/>
              <a:gd name="connsiteY3" fmla="*/ 110459 h 1104591"/>
              <a:gd name="connsiteX4" fmla="*/ 8424936 w 8424936"/>
              <a:gd name="connsiteY4" fmla="*/ 994132 h 1104591"/>
              <a:gd name="connsiteX5" fmla="*/ 8314477 w 8424936"/>
              <a:gd name="connsiteY5" fmla="*/ 1104591 h 1104591"/>
              <a:gd name="connsiteX6" fmla="*/ 110459 w 8424936"/>
              <a:gd name="connsiteY6" fmla="*/ 1104591 h 1104591"/>
              <a:gd name="connsiteX7" fmla="*/ 0 w 8424936"/>
              <a:gd name="connsiteY7" fmla="*/ 994132 h 1104591"/>
              <a:gd name="connsiteX8" fmla="*/ 0 w 8424936"/>
              <a:gd name="connsiteY8" fmla="*/ 110459 h 1104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424936" h="1104591">
                <a:moveTo>
                  <a:pt x="0" y="110459"/>
                </a:moveTo>
                <a:cubicBezTo>
                  <a:pt x="0" y="49454"/>
                  <a:pt x="49454" y="0"/>
                  <a:pt x="110459" y="0"/>
                </a:cubicBezTo>
                <a:lnTo>
                  <a:pt x="8314477" y="0"/>
                </a:lnTo>
                <a:cubicBezTo>
                  <a:pt x="8375482" y="0"/>
                  <a:pt x="8424936" y="49454"/>
                  <a:pt x="8424936" y="110459"/>
                </a:cubicBezTo>
                <a:lnTo>
                  <a:pt x="8424936" y="994132"/>
                </a:lnTo>
                <a:cubicBezTo>
                  <a:pt x="8424936" y="1055137"/>
                  <a:pt x="8375482" y="1104591"/>
                  <a:pt x="8314477" y="1104591"/>
                </a:cubicBezTo>
                <a:lnTo>
                  <a:pt x="110459" y="1104591"/>
                </a:lnTo>
                <a:cubicBezTo>
                  <a:pt x="49454" y="1104591"/>
                  <a:pt x="0" y="1055137"/>
                  <a:pt x="0" y="994132"/>
                </a:cubicBezTo>
                <a:lnTo>
                  <a:pt x="0" y="110459"/>
                </a:lnTo>
                <a:close/>
              </a:path>
            </a:pathLst>
          </a:custGeom>
          <a:solidFill>
            <a:srgbClr val="C0000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879266" tIns="83820" rIns="83821" bIns="83820" numCol="1" spcCol="1270" anchor="ctr" anchorCtr="0">
            <a:noAutofit/>
          </a:bodyPr>
          <a:lstStyle/>
          <a:p>
            <a:pPr marL="261938" lvl="0" indent="-177800">
              <a:spcBef>
                <a:spcPts val="600"/>
              </a:spcBef>
              <a:buClr>
                <a:schemeClr val="bg1"/>
              </a:buClr>
              <a:buSzPct val="150000"/>
              <a:buFont typeface="Arial" pitchFamily="34" charset="0"/>
              <a:buChar char="•"/>
            </a:pPr>
            <a:r>
              <a:rPr lang="fr-FR" sz="1200" kern="0" dirty="0">
                <a:solidFill>
                  <a:schemeClr val="bg1"/>
                </a:solidFill>
              </a:rPr>
              <a:t>Organisation de séances de formation sur le fonctionnement des Contrats à Impact Social à destination des services de l’Etat, des collectivités territoriales, ainsi que d’associations et de fondations</a:t>
            </a:r>
          </a:p>
          <a:p>
            <a:pPr marL="261938" lvl="0" indent="-177800">
              <a:spcBef>
                <a:spcPts val="600"/>
              </a:spcBef>
              <a:buClr>
                <a:schemeClr val="bg1"/>
              </a:buClr>
              <a:buSzPct val="150000"/>
              <a:buFont typeface="Arial" pitchFamily="34" charset="0"/>
              <a:buChar char="•"/>
            </a:pPr>
            <a:r>
              <a:rPr lang="fr-FR" sz="1200" kern="0" dirty="0">
                <a:solidFill>
                  <a:schemeClr val="bg1"/>
                </a:solidFill>
              </a:rPr>
              <a:t>Transfert d’expertise sur des domaines spécifiques (CIS lancés à l’étranger, montage juridique, notions de coûts évités…)</a:t>
            </a:r>
          </a:p>
          <a:p>
            <a:pPr marL="261938" lvl="0" indent="-177800">
              <a:spcBef>
                <a:spcPts val="600"/>
              </a:spcBef>
              <a:buClr>
                <a:schemeClr val="bg1"/>
              </a:buClr>
              <a:buSzPct val="150000"/>
              <a:buFont typeface="Arial" pitchFamily="34" charset="0"/>
              <a:buChar char="•"/>
            </a:pPr>
            <a:r>
              <a:rPr lang="fr-FR" sz="1200" kern="0" dirty="0">
                <a:solidFill>
                  <a:schemeClr val="bg1"/>
                </a:solidFill>
              </a:rPr>
              <a:t>Publications de guides méthodologiques</a:t>
            </a:r>
          </a:p>
        </p:txBody>
      </p:sp>
      <p:sp>
        <p:nvSpPr>
          <p:cNvPr id="8" name="Rectangle à coins arrondis 7"/>
          <p:cNvSpPr/>
          <p:nvPr/>
        </p:nvSpPr>
        <p:spPr>
          <a:xfrm>
            <a:off x="433986" y="1969263"/>
            <a:ext cx="1764000" cy="883673"/>
          </a:xfrm>
          <a:prstGeom prst="roundRect">
            <a:avLst/>
          </a:prstGeom>
          <a:solidFill>
            <a:srgbClr val="FFDDDD"/>
          </a:solid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10" name="Forme libre 9"/>
          <p:cNvSpPr/>
          <p:nvPr/>
        </p:nvSpPr>
        <p:spPr>
          <a:xfrm>
            <a:off x="323528" y="3299461"/>
            <a:ext cx="8424936" cy="921627"/>
          </a:xfrm>
          <a:custGeom>
            <a:avLst/>
            <a:gdLst>
              <a:gd name="connsiteX0" fmla="*/ 0 w 8424936"/>
              <a:gd name="connsiteY0" fmla="*/ 110459 h 1104591"/>
              <a:gd name="connsiteX1" fmla="*/ 110459 w 8424936"/>
              <a:gd name="connsiteY1" fmla="*/ 0 h 1104591"/>
              <a:gd name="connsiteX2" fmla="*/ 8314477 w 8424936"/>
              <a:gd name="connsiteY2" fmla="*/ 0 h 1104591"/>
              <a:gd name="connsiteX3" fmla="*/ 8424936 w 8424936"/>
              <a:gd name="connsiteY3" fmla="*/ 110459 h 1104591"/>
              <a:gd name="connsiteX4" fmla="*/ 8424936 w 8424936"/>
              <a:gd name="connsiteY4" fmla="*/ 994132 h 1104591"/>
              <a:gd name="connsiteX5" fmla="*/ 8314477 w 8424936"/>
              <a:gd name="connsiteY5" fmla="*/ 1104591 h 1104591"/>
              <a:gd name="connsiteX6" fmla="*/ 110459 w 8424936"/>
              <a:gd name="connsiteY6" fmla="*/ 1104591 h 1104591"/>
              <a:gd name="connsiteX7" fmla="*/ 0 w 8424936"/>
              <a:gd name="connsiteY7" fmla="*/ 994132 h 1104591"/>
              <a:gd name="connsiteX8" fmla="*/ 0 w 8424936"/>
              <a:gd name="connsiteY8" fmla="*/ 110459 h 1104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424936" h="1104591">
                <a:moveTo>
                  <a:pt x="0" y="110459"/>
                </a:moveTo>
                <a:cubicBezTo>
                  <a:pt x="0" y="49454"/>
                  <a:pt x="49454" y="0"/>
                  <a:pt x="110459" y="0"/>
                </a:cubicBezTo>
                <a:lnTo>
                  <a:pt x="8314477" y="0"/>
                </a:lnTo>
                <a:cubicBezTo>
                  <a:pt x="8375482" y="0"/>
                  <a:pt x="8424936" y="49454"/>
                  <a:pt x="8424936" y="110459"/>
                </a:cubicBezTo>
                <a:lnTo>
                  <a:pt x="8424936" y="994132"/>
                </a:lnTo>
                <a:cubicBezTo>
                  <a:pt x="8424936" y="1055137"/>
                  <a:pt x="8375482" y="1104591"/>
                  <a:pt x="8314477" y="1104591"/>
                </a:cubicBezTo>
                <a:lnTo>
                  <a:pt x="110459" y="1104591"/>
                </a:lnTo>
                <a:cubicBezTo>
                  <a:pt x="49454" y="1104591"/>
                  <a:pt x="0" y="1055137"/>
                  <a:pt x="0" y="994132"/>
                </a:cubicBezTo>
                <a:lnTo>
                  <a:pt x="0" y="110459"/>
                </a:lnTo>
                <a:close/>
              </a:path>
            </a:pathLst>
          </a:custGeom>
          <a:solidFill>
            <a:srgbClr val="5C8537"/>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879266" tIns="83820" rIns="83821" bIns="83820" numCol="1" spcCol="1270" anchor="ctr" anchorCtr="0">
            <a:noAutofit/>
          </a:bodyPr>
          <a:lstStyle/>
          <a:p>
            <a:pPr marL="261938" indent="-177800">
              <a:spcBef>
                <a:spcPts val="600"/>
              </a:spcBef>
              <a:buClr>
                <a:schemeClr val="bg1"/>
              </a:buClr>
              <a:buSzPct val="150000"/>
              <a:buFont typeface="Arial" pitchFamily="34" charset="0"/>
              <a:buChar char="•"/>
            </a:pPr>
            <a:r>
              <a:rPr lang="fr-FR" sz="1200" kern="0" dirty="0">
                <a:solidFill>
                  <a:schemeClr val="bg1"/>
                </a:solidFill>
              </a:rPr>
              <a:t>Assistance aux porteurs de projets souhaitant se financer à l’aide d’un Contrat à Impact Social</a:t>
            </a:r>
          </a:p>
          <a:p>
            <a:pPr marL="261938" indent="-177800">
              <a:spcBef>
                <a:spcPts val="600"/>
              </a:spcBef>
              <a:buClr>
                <a:schemeClr val="bg1"/>
              </a:buClr>
              <a:buSzPct val="150000"/>
              <a:buFont typeface="Arial" pitchFamily="34" charset="0"/>
              <a:buChar char="•"/>
            </a:pPr>
            <a:r>
              <a:rPr lang="fr-FR" sz="1200" kern="0" dirty="0">
                <a:solidFill>
                  <a:schemeClr val="bg1"/>
                </a:solidFill>
              </a:rPr>
              <a:t>Aide au montage de dossiers répondant à l’Appel d’Offres du Gouvernement</a:t>
            </a:r>
          </a:p>
        </p:txBody>
      </p:sp>
      <p:sp>
        <p:nvSpPr>
          <p:cNvPr id="11" name="Rectangle à coins arrondis 10"/>
          <p:cNvSpPr/>
          <p:nvPr/>
        </p:nvSpPr>
        <p:spPr>
          <a:xfrm>
            <a:off x="433986" y="3409920"/>
            <a:ext cx="1764000" cy="690715"/>
          </a:xfrm>
          <a:prstGeom prst="roundRect">
            <a:avLst/>
          </a:prstGeom>
          <a:solidFill>
            <a:srgbClr val="E8F2DE"/>
          </a:solid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15" name="Forme libre 14"/>
          <p:cNvSpPr/>
          <p:nvPr/>
        </p:nvSpPr>
        <p:spPr>
          <a:xfrm>
            <a:off x="323528" y="4343838"/>
            <a:ext cx="8424936" cy="936104"/>
          </a:xfrm>
          <a:custGeom>
            <a:avLst/>
            <a:gdLst>
              <a:gd name="connsiteX0" fmla="*/ 0 w 8424936"/>
              <a:gd name="connsiteY0" fmla="*/ 110459 h 1104591"/>
              <a:gd name="connsiteX1" fmla="*/ 110459 w 8424936"/>
              <a:gd name="connsiteY1" fmla="*/ 0 h 1104591"/>
              <a:gd name="connsiteX2" fmla="*/ 8314477 w 8424936"/>
              <a:gd name="connsiteY2" fmla="*/ 0 h 1104591"/>
              <a:gd name="connsiteX3" fmla="*/ 8424936 w 8424936"/>
              <a:gd name="connsiteY3" fmla="*/ 110459 h 1104591"/>
              <a:gd name="connsiteX4" fmla="*/ 8424936 w 8424936"/>
              <a:gd name="connsiteY4" fmla="*/ 994132 h 1104591"/>
              <a:gd name="connsiteX5" fmla="*/ 8314477 w 8424936"/>
              <a:gd name="connsiteY5" fmla="*/ 1104591 h 1104591"/>
              <a:gd name="connsiteX6" fmla="*/ 110459 w 8424936"/>
              <a:gd name="connsiteY6" fmla="*/ 1104591 h 1104591"/>
              <a:gd name="connsiteX7" fmla="*/ 0 w 8424936"/>
              <a:gd name="connsiteY7" fmla="*/ 994132 h 1104591"/>
              <a:gd name="connsiteX8" fmla="*/ 0 w 8424936"/>
              <a:gd name="connsiteY8" fmla="*/ 110459 h 1104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424936" h="1104591">
                <a:moveTo>
                  <a:pt x="0" y="110459"/>
                </a:moveTo>
                <a:cubicBezTo>
                  <a:pt x="0" y="49454"/>
                  <a:pt x="49454" y="0"/>
                  <a:pt x="110459" y="0"/>
                </a:cubicBezTo>
                <a:lnTo>
                  <a:pt x="8314477" y="0"/>
                </a:lnTo>
                <a:cubicBezTo>
                  <a:pt x="8375482" y="0"/>
                  <a:pt x="8424936" y="49454"/>
                  <a:pt x="8424936" y="110459"/>
                </a:cubicBezTo>
                <a:lnTo>
                  <a:pt x="8424936" y="994132"/>
                </a:lnTo>
                <a:cubicBezTo>
                  <a:pt x="8424936" y="1055137"/>
                  <a:pt x="8375482" y="1104591"/>
                  <a:pt x="8314477" y="1104591"/>
                </a:cubicBezTo>
                <a:lnTo>
                  <a:pt x="110459" y="1104591"/>
                </a:lnTo>
                <a:cubicBezTo>
                  <a:pt x="49454" y="1104591"/>
                  <a:pt x="0" y="1055137"/>
                  <a:pt x="0" y="994132"/>
                </a:cubicBezTo>
                <a:lnTo>
                  <a:pt x="0" y="110459"/>
                </a:lnTo>
                <a:close/>
              </a:path>
            </a:pathLst>
          </a:custGeom>
          <a:solidFill>
            <a:srgbClr val="00206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879266" tIns="83820" rIns="83821" bIns="83820" numCol="1" spcCol="1270" anchor="ctr" anchorCtr="0">
            <a:noAutofit/>
          </a:bodyPr>
          <a:lstStyle/>
          <a:p>
            <a:pPr marL="261938" lvl="0" indent="-177800">
              <a:spcBef>
                <a:spcPts val="600"/>
              </a:spcBef>
              <a:buClr>
                <a:schemeClr val="bg1"/>
              </a:buClr>
              <a:buSzPct val="150000"/>
              <a:buFont typeface="Arial" pitchFamily="34" charset="0"/>
              <a:buChar char="•"/>
            </a:pPr>
            <a:r>
              <a:rPr lang="fr-FR" sz="1200" kern="0" dirty="0">
                <a:solidFill>
                  <a:schemeClr val="bg1"/>
                </a:solidFill>
              </a:rPr>
              <a:t>Formation et appui dans le pilotage et la supervision de la mise en œuvre des Contrats à Impact Social (missions d’assistance à maitrise d’ouvrage)</a:t>
            </a:r>
          </a:p>
        </p:txBody>
      </p:sp>
      <p:sp>
        <p:nvSpPr>
          <p:cNvPr id="19" name="Rectangle à coins arrondis 18"/>
          <p:cNvSpPr/>
          <p:nvPr/>
        </p:nvSpPr>
        <p:spPr>
          <a:xfrm>
            <a:off x="433986" y="4509120"/>
            <a:ext cx="1764000" cy="615921"/>
          </a:xfrm>
          <a:prstGeom prst="roundRect">
            <a:avLst/>
          </a:prstGeom>
          <a:solidFill>
            <a:srgbClr val="E7EFFF"/>
          </a:solid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20" name="Forme libre 19"/>
          <p:cNvSpPr/>
          <p:nvPr/>
        </p:nvSpPr>
        <p:spPr>
          <a:xfrm>
            <a:off x="323528" y="5420753"/>
            <a:ext cx="8424936" cy="1104591"/>
          </a:xfrm>
          <a:custGeom>
            <a:avLst/>
            <a:gdLst>
              <a:gd name="connsiteX0" fmla="*/ 0 w 8424936"/>
              <a:gd name="connsiteY0" fmla="*/ 110459 h 1104591"/>
              <a:gd name="connsiteX1" fmla="*/ 110459 w 8424936"/>
              <a:gd name="connsiteY1" fmla="*/ 0 h 1104591"/>
              <a:gd name="connsiteX2" fmla="*/ 8314477 w 8424936"/>
              <a:gd name="connsiteY2" fmla="*/ 0 h 1104591"/>
              <a:gd name="connsiteX3" fmla="*/ 8424936 w 8424936"/>
              <a:gd name="connsiteY3" fmla="*/ 110459 h 1104591"/>
              <a:gd name="connsiteX4" fmla="*/ 8424936 w 8424936"/>
              <a:gd name="connsiteY4" fmla="*/ 994132 h 1104591"/>
              <a:gd name="connsiteX5" fmla="*/ 8314477 w 8424936"/>
              <a:gd name="connsiteY5" fmla="*/ 1104591 h 1104591"/>
              <a:gd name="connsiteX6" fmla="*/ 110459 w 8424936"/>
              <a:gd name="connsiteY6" fmla="*/ 1104591 h 1104591"/>
              <a:gd name="connsiteX7" fmla="*/ 0 w 8424936"/>
              <a:gd name="connsiteY7" fmla="*/ 994132 h 1104591"/>
              <a:gd name="connsiteX8" fmla="*/ 0 w 8424936"/>
              <a:gd name="connsiteY8" fmla="*/ 110459 h 1104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424936" h="1104591">
                <a:moveTo>
                  <a:pt x="0" y="110459"/>
                </a:moveTo>
                <a:cubicBezTo>
                  <a:pt x="0" y="49454"/>
                  <a:pt x="49454" y="0"/>
                  <a:pt x="110459" y="0"/>
                </a:cubicBezTo>
                <a:lnTo>
                  <a:pt x="8314477" y="0"/>
                </a:lnTo>
                <a:cubicBezTo>
                  <a:pt x="8375482" y="0"/>
                  <a:pt x="8424936" y="49454"/>
                  <a:pt x="8424936" y="110459"/>
                </a:cubicBezTo>
                <a:lnTo>
                  <a:pt x="8424936" y="994132"/>
                </a:lnTo>
                <a:cubicBezTo>
                  <a:pt x="8424936" y="1055137"/>
                  <a:pt x="8375482" y="1104591"/>
                  <a:pt x="8314477" y="1104591"/>
                </a:cubicBezTo>
                <a:lnTo>
                  <a:pt x="110459" y="1104591"/>
                </a:lnTo>
                <a:cubicBezTo>
                  <a:pt x="49454" y="1104591"/>
                  <a:pt x="0" y="1055137"/>
                  <a:pt x="0" y="994132"/>
                </a:cubicBezTo>
                <a:lnTo>
                  <a:pt x="0" y="110459"/>
                </a:lnTo>
                <a:close/>
              </a:path>
            </a:pathLst>
          </a:custGeom>
          <a:solidFill>
            <a:srgbClr val="880E8B"/>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879266" tIns="83820" rIns="83821" bIns="83820" numCol="1" spcCol="1270" anchor="ctr" anchorCtr="0">
            <a:noAutofit/>
          </a:bodyPr>
          <a:lstStyle/>
          <a:p>
            <a:pPr marL="261938" indent="-177800">
              <a:spcBef>
                <a:spcPts val="600"/>
              </a:spcBef>
              <a:buClr>
                <a:schemeClr val="bg1"/>
              </a:buClr>
              <a:buSzPct val="150000"/>
              <a:buFont typeface="Arial" pitchFamily="34" charset="0"/>
              <a:buChar char="•"/>
            </a:pPr>
            <a:r>
              <a:rPr lang="fr-FR" sz="1200" kern="0" dirty="0">
                <a:solidFill>
                  <a:schemeClr val="bg1"/>
                </a:solidFill>
              </a:rPr>
              <a:t>Co-financement d’ingénierie de conception détaillée de Contrats à Impact Social aboutissant à la contractualisation</a:t>
            </a:r>
          </a:p>
          <a:p>
            <a:pPr marL="261938" indent="-177800">
              <a:spcBef>
                <a:spcPts val="600"/>
              </a:spcBef>
              <a:buClr>
                <a:schemeClr val="bg1"/>
              </a:buClr>
              <a:buSzPct val="150000"/>
              <a:buFont typeface="Arial" pitchFamily="34" charset="0"/>
              <a:buChar char="•"/>
            </a:pPr>
            <a:r>
              <a:rPr lang="fr-FR" sz="1200" kern="0" dirty="0">
                <a:solidFill>
                  <a:schemeClr val="bg1"/>
                </a:solidFill>
              </a:rPr>
              <a:t>Contribution aux  </a:t>
            </a:r>
            <a:r>
              <a:rPr lang="fr-FR" sz="1200" kern="0" dirty="0" smtClean="0">
                <a:solidFill>
                  <a:schemeClr val="bg1"/>
                </a:solidFill>
              </a:rPr>
              <a:t>autres  initiatives de l’Association sur le développement de l’investissement à impact social, et au </a:t>
            </a:r>
            <a:r>
              <a:rPr lang="fr-FR" sz="1200" kern="0" dirty="0">
                <a:solidFill>
                  <a:schemeClr val="bg1"/>
                </a:solidFill>
              </a:rPr>
              <a:t>déploiement en </a:t>
            </a:r>
            <a:r>
              <a:rPr lang="fr-FR" sz="1200" kern="0" dirty="0" smtClean="0">
                <a:solidFill>
                  <a:schemeClr val="bg1"/>
                </a:solidFill>
              </a:rPr>
              <a:t>France </a:t>
            </a:r>
            <a:r>
              <a:rPr lang="fr-FR" sz="1200" kern="0" dirty="0">
                <a:solidFill>
                  <a:schemeClr val="bg1"/>
                </a:solidFill>
              </a:rPr>
              <a:t>de ses projets </a:t>
            </a:r>
          </a:p>
        </p:txBody>
      </p:sp>
      <p:sp>
        <p:nvSpPr>
          <p:cNvPr id="21" name="Rectangle à coins arrondis 20"/>
          <p:cNvSpPr/>
          <p:nvPr/>
        </p:nvSpPr>
        <p:spPr>
          <a:xfrm>
            <a:off x="433986" y="5531212"/>
            <a:ext cx="1764000" cy="883673"/>
          </a:xfrm>
          <a:prstGeom prst="roundRect">
            <a:avLst/>
          </a:prstGeom>
          <a:solidFill>
            <a:srgbClr val="FAD9FB"/>
          </a:solid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23" name="ZoneTexte 22"/>
          <p:cNvSpPr txBox="1"/>
          <p:nvPr/>
        </p:nvSpPr>
        <p:spPr>
          <a:xfrm>
            <a:off x="467544" y="2041766"/>
            <a:ext cx="1728000" cy="738664"/>
          </a:xfrm>
          <a:prstGeom prst="rect">
            <a:avLst/>
          </a:prstGeom>
          <a:noFill/>
        </p:spPr>
        <p:txBody>
          <a:bodyPr wrap="square" rtlCol="0">
            <a:spAutoFit/>
          </a:bodyPr>
          <a:lstStyle/>
          <a:p>
            <a:r>
              <a:rPr lang="fr-FR" sz="1400" b="1" dirty="0"/>
              <a:t>Formation des acteurs </a:t>
            </a:r>
            <a:r>
              <a:rPr lang="fr-FR" sz="1400" b="1" dirty="0" smtClean="0"/>
              <a:t>concernés</a:t>
            </a:r>
            <a:endParaRPr lang="fr-FR" sz="1400" dirty="0"/>
          </a:p>
        </p:txBody>
      </p:sp>
      <p:sp>
        <p:nvSpPr>
          <p:cNvPr id="24" name="ZoneTexte 23"/>
          <p:cNvSpPr txBox="1"/>
          <p:nvPr/>
        </p:nvSpPr>
        <p:spPr>
          <a:xfrm>
            <a:off x="467544" y="3401821"/>
            <a:ext cx="1728000" cy="738664"/>
          </a:xfrm>
          <a:prstGeom prst="rect">
            <a:avLst/>
          </a:prstGeom>
          <a:noFill/>
        </p:spPr>
        <p:txBody>
          <a:bodyPr wrap="square" rtlCol="0">
            <a:spAutoFit/>
          </a:bodyPr>
          <a:lstStyle/>
          <a:p>
            <a:r>
              <a:rPr lang="fr-FR" sz="1400" b="1" dirty="0"/>
              <a:t>Réalisation d’études de </a:t>
            </a:r>
            <a:r>
              <a:rPr lang="fr-FR" sz="1400" b="1" dirty="0" smtClean="0"/>
              <a:t/>
            </a:r>
            <a:br>
              <a:rPr lang="fr-FR" sz="1400" b="1" dirty="0" smtClean="0"/>
            </a:br>
            <a:r>
              <a:rPr lang="fr-FR" sz="1400" b="1" dirty="0" err="1" smtClean="0"/>
              <a:t>pré-faisabilité</a:t>
            </a:r>
            <a:endParaRPr lang="fr-FR" sz="1400" dirty="0"/>
          </a:p>
        </p:txBody>
      </p:sp>
      <p:sp>
        <p:nvSpPr>
          <p:cNvPr id="25" name="ZoneTexte 24"/>
          <p:cNvSpPr txBox="1"/>
          <p:nvPr/>
        </p:nvSpPr>
        <p:spPr>
          <a:xfrm>
            <a:off x="467544" y="4561964"/>
            <a:ext cx="1728000" cy="523220"/>
          </a:xfrm>
          <a:prstGeom prst="rect">
            <a:avLst/>
          </a:prstGeom>
          <a:noFill/>
        </p:spPr>
        <p:txBody>
          <a:bodyPr wrap="square" rtlCol="0">
            <a:spAutoFit/>
          </a:bodyPr>
          <a:lstStyle/>
          <a:p>
            <a:r>
              <a:rPr lang="fr-FR" sz="1400" b="1" dirty="0"/>
              <a:t>Assistance aux acteurs publics</a:t>
            </a:r>
            <a:endParaRPr lang="fr-FR" sz="1400" dirty="0"/>
          </a:p>
        </p:txBody>
      </p:sp>
      <p:sp>
        <p:nvSpPr>
          <p:cNvPr id="26" name="ZoneTexte 25"/>
          <p:cNvSpPr txBox="1"/>
          <p:nvPr/>
        </p:nvSpPr>
        <p:spPr>
          <a:xfrm>
            <a:off x="467544" y="5736042"/>
            <a:ext cx="1728000" cy="738664"/>
          </a:xfrm>
          <a:prstGeom prst="rect">
            <a:avLst/>
          </a:prstGeom>
          <a:noFill/>
        </p:spPr>
        <p:txBody>
          <a:bodyPr wrap="square" rtlCol="0">
            <a:spAutoFit/>
          </a:bodyPr>
          <a:lstStyle/>
          <a:p>
            <a:r>
              <a:rPr lang="fr-FR" sz="1400" b="1" dirty="0"/>
              <a:t>Mobilisation du fonds d’ingénierie</a:t>
            </a:r>
            <a:endParaRPr lang="fr-FR" sz="1400" dirty="0"/>
          </a:p>
        </p:txBody>
      </p:sp>
      <p:sp>
        <p:nvSpPr>
          <p:cNvPr id="16" name="Espace réservé du numéro de diapositive 6"/>
          <p:cNvSpPr txBox="1">
            <a:spLocks/>
          </p:cNvSpPr>
          <p:nvPr/>
        </p:nvSpPr>
        <p:spPr>
          <a:xfrm>
            <a:off x="8676456" y="6597352"/>
            <a:ext cx="216024" cy="216024"/>
          </a:xfrm>
          <a:prstGeom prst="rect">
            <a:avLst/>
          </a:prstGeom>
        </p:spPr>
        <p:txBody>
          <a:bodyPr lIns="36000" tIns="36000" rIns="36000" bIns="36000"/>
          <a:lstStyle>
            <a:defPPr>
              <a:defRPr lang="fr-FR"/>
            </a:defPPr>
            <a:lvl1pPr algn="l" rtl="0" fontAlgn="base">
              <a:spcBef>
                <a:spcPct val="0"/>
              </a:spcBef>
              <a:spcAft>
                <a:spcPct val="0"/>
              </a:spcAft>
              <a:defRPr sz="800" kern="1200">
                <a:solidFill>
                  <a:schemeClr val="tx1"/>
                </a:solidFill>
                <a:latin typeface="+mn-lt"/>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fld id="{1DDB2AA4-683B-4B93-AC9B-B38EAF4FE7E7}" type="slidenum">
              <a:rPr lang="fr-FR" smtClean="0"/>
              <a:pPr/>
              <a:t>24</a:t>
            </a:fld>
            <a:endParaRPr lang="fr-FR"/>
          </a:p>
        </p:txBody>
      </p:sp>
    </p:spTree>
    <p:extLst>
      <p:ext uri="{BB962C8B-B14F-4D97-AF65-F5344CB8AC3E}">
        <p14:creationId xmlns:p14="http://schemas.microsoft.com/office/powerpoint/2010/main" val="1251848492"/>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6"/>
          <p:cNvSpPr>
            <a:spLocks noGrp="1"/>
          </p:cNvSpPr>
          <p:nvPr>
            <p:ph type="sldNum" sz="quarter" idx="4294967295"/>
          </p:nvPr>
        </p:nvSpPr>
        <p:spPr>
          <a:xfrm>
            <a:off x="8676456" y="6597352"/>
            <a:ext cx="216024" cy="216024"/>
          </a:xfrm>
          <a:prstGeom prst="rect">
            <a:avLst/>
          </a:prstGeom>
        </p:spPr>
        <p:txBody>
          <a:bodyPr/>
          <a:lstStyle/>
          <a:p>
            <a:fld id="{1DDB2AA4-683B-4B93-AC9B-B38EAF4FE7E7}" type="slidenum">
              <a:rPr lang="fr-FR" smtClean="0"/>
              <a:pPr/>
              <a:t>25</a:t>
            </a:fld>
            <a:endParaRPr lang="fr-FR"/>
          </a:p>
        </p:txBody>
      </p:sp>
      <p:sp>
        <p:nvSpPr>
          <p:cNvPr id="15" name="Espace réservé du contenu 5"/>
          <p:cNvSpPr>
            <a:spLocks noGrp="1"/>
          </p:cNvSpPr>
          <p:nvPr>
            <p:ph sz="quarter" idx="12"/>
          </p:nvPr>
        </p:nvSpPr>
        <p:spPr>
          <a:xfrm>
            <a:off x="274746" y="1988840"/>
            <a:ext cx="8620224" cy="3096344"/>
          </a:xfrm>
        </p:spPr>
        <p:txBody>
          <a:bodyPr>
            <a:normAutofit fontScale="92500" lnSpcReduction="10000"/>
          </a:bodyPr>
          <a:lstStyle/>
          <a:p>
            <a:pPr marL="349250" lvl="1" indent="-171450" fontAlgn="auto">
              <a:spcBef>
                <a:spcPts val="600"/>
              </a:spcBef>
              <a:spcAft>
                <a:spcPts val="600"/>
              </a:spcAft>
              <a:buClr>
                <a:srgbClr val="C50E1F"/>
              </a:buClr>
              <a:buSzPct val="150000"/>
              <a:buFont typeface="Arial" pitchFamily="34" charset="0"/>
              <a:buChar char="•"/>
            </a:pPr>
            <a:r>
              <a:rPr lang="fr-FR" sz="1400" dirty="0">
                <a:solidFill>
                  <a:srgbClr val="000000"/>
                </a:solidFill>
              </a:rPr>
              <a:t>Proposer ce type de financement uniquement pour des programmes </a:t>
            </a:r>
            <a:r>
              <a:rPr lang="fr-FR" sz="1400" dirty="0" smtClean="0">
                <a:solidFill>
                  <a:srgbClr val="000000"/>
                </a:solidFill>
              </a:rPr>
              <a:t>innovants, générateurs d’impact social fort, </a:t>
            </a:r>
            <a:r>
              <a:rPr lang="fr-FR" sz="1400" dirty="0">
                <a:solidFill>
                  <a:srgbClr val="000000"/>
                </a:solidFill>
              </a:rPr>
              <a:t>non couverts par des dispositifs de financement existants et répondant au critère de </a:t>
            </a:r>
            <a:r>
              <a:rPr lang="fr-FR" sz="1400" dirty="0" smtClean="0">
                <a:solidFill>
                  <a:srgbClr val="000000"/>
                </a:solidFill>
              </a:rPr>
              <a:t>mesurabilité</a:t>
            </a:r>
            <a:endParaRPr lang="fr-FR" sz="1400" dirty="0">
              <a:solidFill>
                <a:srgbClr val="000000"/>
              </a:solidFill>
            </a:endParaRPr>
          </a:p>
          <a:p>
            <a:pPr marL="349250" lvl="1" indent="-171450" fontAlgn="auto">
              <a:spcBef>
                <a:spcPts val="600"/>
              </a:spcBef>
              <a:spcAft>
                <a:spcPts val="600"/>
              </a:spcAft>
              <a:buClr>
                <a:srgbClr val="C50E1F"/>
              </a:buClr>
              <a:buSzPct val="150000"/>
              <a:buFont typeface="Arial" pitchFamily="34" charset="0"/>
              <a:buChar char="•"/>
            </a:pPr>
            <a:r>
              <a:rPr lang="fr-FR" sz="1400" dirty="0" smtClean="0">
                <a:solidFill>
                  <a:srgbClr val="000000"/>
                </a:solidFill>
              </a:rPr>
              <a:t>S’assurer d’une utilisation des Contrats à Impact Social en cohérence avec la gamme des produits financiers auxquels ils appartiennent ; l</a:t>
            </a:r>
            <a:r>
              <a:rPr lang="fr-FR" sz="1400" dirty="0" smtClean="0"/>
              <a:t>es </a:t>
            </a:r>
            <a:r>
              <a:rPr lang="fr-FR" sz="1400" dirty="0"/>
              <a:t>C</a:t>
            </a:r>
            <a:r>
              <a:rPr lang="fr-FR" sz="1400" dirty="0" smtClean="0"/>
              <a:t>ontrats </a:t>
            </a:r>
            <a:r>
              <a:rPr lang="fr-FR" sz="1400" dirty="0"/>
              <a:t>à I</a:t>
            </a:r>
            <a:r>
              <a:rPr lang="fr-FR" sz="1400" dirty="0" smtClean="0"/>
              <a:t>mpact Social </a:t>
            </a:r>
            <a:r>
              <a:rPr lang="fr-FR" sz="1400" dirty="0"/>
              <a:t>ne peuvent ni ne doivent prétendre se substituer aux financements actuels des services d'intérêt général ou remplacer le principe de </a:t>
            </a:r>
            <a:r>
              <a:rPr lang="fr-FR" sz="1400" dirty="0" smtClean="0"/>
              <a:t>subvention</a:t>
            </a:r>
            <a:endParaRPr lang="fr-FR" sz="1400" dirty="0">
              <a:solidFill>
                <a:srgbClr val="000000"/>
              </a:solidFill>
            </a:endParaRPr>
          </a:p>
          <a:p>
            <a:pPr marL="349250" lvl="1" indent="-171450" fontAlgn="auto">
              <a:spcBef>
                <a:spcPts val="600"/>
              </a:spcBef>
              <a:spcAft>
                <a:spcPts val="600"/>
              </a:spcAft>
              <a:buClr>
                <a:srgbClr val="C50E1F"/>
              </a:buClr>
              <a:buSzPct val="150000"/>
              <a:buFont typeface="Arial" pitchFamily="34" charset="0"/>
              <a:buChar char="•"/>
            </a:pPr>
            <a:r>
              <a:rPr lang="fr-FR" sz="1400" dirty="0" smtClean="0">
                <a:solidFill>
                  <a:srgbClr val="000000"/>
                </a:solidFill>
              </a:rPr>
              <a:t>Respecter des règles de </a:t>
            </a:r>
            <a:r>
              <a:rPr lang="fr-FR" sz="1400" dirty="0" err="1" smtClean="0">
                <a:solidFill>
                  <a:srgbClr val="000000"/>
                </a:solidFill>
              </a:rPr>
              <a:t>co</a:t>
            </a:r>
            <a:r>
              <a:rPr lang="fr-FR" sz="1400" dirty="0" smtClean="0">
                <a:solidFill>
                  <a:srgbClr val="000000"/>
                </a:solidFill>
              </a:rPr>
              <a:t>-construction transparentes et équilibrées entre les parties prenantes </a:t>
            </a:r>
          </a:p>
          <a:p>
            <a:pPr marL="349250" lvl="1" indent="-171450" fontAlgn="auto">
              <a:spcBef>
                <a:spcPts val="600"/>
              </a:spcBef>
              <a:spcAft>
                <a:spcPts val="600"/>
              </a:spcAft>
              <a:buClr>
                <a:srgbClr val="C50E1F"/>
              </a:buClr>
              <a:buSzPct val="150000"/>
              <a:buFont typeface="Arial" pitchFamily="34" charset="0"/>
              <a:buChar char="•"/>
            </a:pPr>
            <a:r>
              <a:rPr lang="fr-FR" sz="1400" dirty="0" smtClean="0">
                <a:solidFill>
                  <a:srgbClr val="000000"/>
                </a:solidFill>
              </a:rPr>
              <a:t>Intégrer un cadre raisonné d’intérêts partagés par l’ensemble des parties (rémunération mesurée, limite du risque de perte en capital, mobilisation d’investisseurs solidaires…)</a:t>
            </a:r>
            <a:endParaRPr lang="fr-FR" sz="1400" dirty="0">
              <a:solidFill>
                <a:srgbClr val="000000"/>
              </a:solidFill>
            </a:endParaRPr>
          </a:p>
          <a:p>
            <a:pPr marL="349250" lvl="1" indent="-171450" fontAlgn="auto">
              <a:spcBef>
                <a:spcPts val="600"/>
              </a:spcBef>
              <a:spcAft>
                <a:spcPts val="600"/>
              </a:spcAft>
              <a:buClr>
                <a:srgbClr val="C50E1F"/>
              </a:buClr>
              <a:buSzPct val="150000"/>
              <a:buFont typeface="Arial" pitchFamily="34" charset="0"/>
              <a:buChar char="•"/>
            </a:pPr>
            <a:r>
              <a:rPr lang="fr-FR" sz="1400" dirty="0" smtClean="0">
                <a:solidFill>
                  <a:srgbClr val="000000"/>
                </a:solidFill>
              </a:rPr>
              <a:t>Soutenir une mesure de la réussite conditionnant un paiement et la construction d’indicateurs correspondant partagée par l’ensemble des parties prenantes </a:t>
            </a:r>
          </a:p>
          <a:p>
            <a:pPr marL="349250" lvl="1" indent="-171450" fontAlgn="auto">
              <a:spcBef>
                <a:spcPts val="600"/>
              </a:spcBef>
              <a:spcAft>
                <a:spcPts val="600"/>
              </a:spcAft>
              <a:buClr>
                <a:srgbClr val="C50E1F"/>
              </a:buClr>
              <a:buSzPct val="150000"/>
              <a:buFont typeface="Arial" pitchFamily="34" charset="0"/>
              <a:buChar char="•"/>
            </a:pPr>
            <a:r>
              <a:rPr lang="fr-FR" sz="1400" dirty="0" smtClean="0">
                <a:solidFill>
                  <a:srgbClr val="000000"/>
                </a:solidFill>
              </a:rPr>
              <a:t>Adopter résolument une démarche d’expérimentation et de pédagogie partagée. Le </a:t>
            </a:r>
            <a:r>
              <a:rPr lang="fr-FR" sz="1400" dirty="0" err="1" smtClean="0">
                <a:solidFill>
                  <a:srgbClr val="000000"/>
                </a:solidFill>
              </a:rPr>
              <a:t>Lab</a:t>
            </a:r>
            <a:r>
              <a:rPr lang="fr-FR" sz="1400" dirty="0" smtClean="0">
                <a:solidFill>
                  <a:srgbClr val="000000"/>
                </a:solidFill>
              </a:rPr>
              <a:t> s’engage </a:t>
            </a:r>
            <a:r>
              <a:rPr lang="fr-FR" sz="1400" dirty="0"/>
              <a:t>à partager les enseignements tirés des expérimentations, dans un esprit d’ouverture, de transparence et de libre accès</a:t>
            </a:r>
            <a:r>
              <a:rPr lang="fr-FR" sz="1400" dirty="0" smtClean="0"/>
              <a:t>.</a:t>
            </a:r>
            <a:endParaRPr lang="fr-FR" sz="1400" dirty="0" smtClean="0">
              <a:solidFill>
                <a:srgbClr val="000000"/>
              </a:solidFill>
            </a:endParaRPr>
          </a:p>
        </p:txBody>
      </p:sp>
      <p:sp>
        <p:nvSpPr>
          <p:cNvPr id="5" name="Espace réservé du contenu 4"/>
          <p:cNvSpPr>
            <a:spLocks noGrp="1"/>
          </p:cNvSpPr>
          <p:nvPr>
            <p:ph sz="quarter" idx="11"/>
          </p:nvPr>
        </p:nvSpPr>
        <p:spPr>
          <a:xfrm>
            <a:off x="274746" y="908050"/>
            <a:ext cx="8620224" cy="648742"/>
          </a:xfrm>
        </p:spPr>
        <p:txBody>
          <a:bodyPr>
            <a:normAutofit fontScale="70000" lnSpcReduction="20000"/>
          </a:bodyPr>
          <a:lstStyle/>
          <a:p>
            <a:r>
              <a:rPr lang="fr-FR" dirty="0" smtClean="0"/>
              <a:t>L’[Impact </a:t>
            </a:r>
            <a:r>
              <a:rPr lang="fr-FR" dirty="0" err="1" smtClean="0"/>
              <a:t>Invest</a:t>
            </a:r>
            <a:r>
              <a:rPr lang="fr-FR" dirty="0" smtClean="0"/>
              <a:t> </a:t>
            </a:r>
            <a:r>
              <a:rPr lang="fr-FR" dirty="0" err="1" smtClean="0"/>
              <a:t>Lab</a:t>
            </a:r>
            <a:r>
              <a:rPr lang="fr-FR" dirty="0" smtClean="0"/>
              <a:t>] s’est doté d’une charte éthique, guide de son implication et garant de la vision qu’il soutient</a:t>
            </a:r>
            <a:endParaRPr lang="fr-FR" dirty="0"/>
          </a:p>
        </p:txBody>
      </p:sp>
    </p:spTree>
    <p:extLst>
      <p:ext uri="{BB962C8B-B14F-4D97-AF65-F5344CB8AC3E}">
        <p14:creationId xmlns:p14="http://schemas.microsoft.com/office/powerpoint/2010/main" val="756124526"/>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sz="quarter" idx="11"/>
          </p:nvPr>
        </p:nvSpPr>
        <p:spPr>
          <a:xfrm>
            <a:off x="274746" y="908050"/>
            <a:ext cx="8620224" cy="648742"/>
          </a:xfrm>
        </p:spPr>
        <p:txBody>
          <a:bodyPr>
            <a:normAutofit fontScale="70000" lnSpcReduction="20000"/>
          </a:bodyPr>
          <a:lstStyle/>
          <a:p>
            <a:r>
              <a:rPr lang="fr-FR" dirty="0"/>
              <a:t>Missions déjà effectuées par des membres fondateurs et l’équipe de préfiguration d’[Impact </a:t>
            </a:r>
            <a:r>
              <a:rPr lang="fr-FR" dirty="0" err="1"/>
              <a:t>Invest</a:t>
            </a:r>
            <a:r>
              <a:rPr lang="fr-FR" dirty="0"/>
              <a:t> </a:t>
            </a:r>
            <a:r>
              <a:rPr lang="fr-FR" dirty="0" err="1"/>
              <a:t>Lab</a:t>
            </a:r>
            <a:r>
              <a:rPr lang="fr-FR" dirty="0"/>
              <a:t>]</a:t>
            </a:r>
          </a:p>
        </p:txBody>
      </p:sp>
      <p:sp>
        <p:nvSpPr>
          <p:cNvPr id="4" name="Forme libre 3"/>
          <p:cNvSpPr/>
          <p:nvPr/>
        </p:nvSpPr>
        <p:spPr>
          <a:xfrm>
            <a:off x="323528" y="1628800"/>
            <a:ext cx="8424936" cy="1542520"/>
          </a:xfrm>
          <a:custGeom>
            <a:avLst/>
            <a:gdLst>
              <a:gd name="connsiteX0" fmla="*/ 0 w 8424936"/>
              <a:gd name="connsiteY0" fmla="*/ 110459 h 1104591"/>
              <a:gd name="connsiteX1" fmla="*/ 110459 w 8424936"/>
              <a:gd name="connsiteY1" fmla="*/ 0 h 1104591"/>
              <a:gd name="connsiteX2" fmla="*/ 8314477 w 8424936"/>
              <a:gd name="connsiteY2" fmla="*/ 0 h 1104591"/>
              <a:gd name="connsiteX3" fmla="*/ 8424936 w 8424936"/>
              <a:gd name="connsiteY3" fmla="*/ 110459 h 1104591"/>
              <a:gd name="connsiteX4" fmla="*/ 8424936 w 8424936"/>
              <a:gd name="connsiteY4" fmla="*/ 994132 h 1104591"/>
              <a:gd name="connsiteX5" fmla="*/ 8314477 w 8424936"/>
              <a:gd name="connsiteY5" fmla="*/ 1104591 h 1104591"/>
              <a:gd name="connsiteX6" fmla="*/ 110459 w 8424936"/>
              <a:gd name="connsiteY6" fmla="*/ 1104591 h 1104591"/>
              <a:gd name="connsiteX7" fmla="*/ 0 w 8424936"/>
              <a:gd name="connsiteY7" fmla="*/ 994132 h 1104591"/>
              <a:gd name="connsiteX8" fmla="*/ 0 w 8424936"/>
              <a:gd name="connsiteY8" fmla="*/ 110459 h 1104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424936" h="1104591">
                <a:moveTo>
                  <a:pt x="0" y="110459"/>
                </a:moveTo>
                <a:cubicBezTo>
                  <a:pt x="0" y="49454"/>
                  <a:pt x="49454" y="0"/>
                  <a:pt x="110459" y="0"/>
                </a:cubicBezTo>
                <a:lnTo>
                  <a:pt x="8314477" y="0"/>
                </a:lnTo>
                <a:cubicBezTo>
                  <a:pt x="8375482" y="0"/>
                  <a:pt x="8424936" y="49454"/>
                  <a:pt x="8424936" y="110459"/>
                </a:cubicBezTo>
                <a:lnTo>
                  <a:pt x="8424936" y="994132"/>
                </a:lnTo>
                <a:cubicBezTo>
                  <a:pt x="8424936" y="1055137"/>
                  <a:pt x="8375482" y="1104591"/>
                  <a:pt x="8314477" y="1104591"/>
                </a:cubicBezTo>
                <a:lnTo>
                  <a:pt x="110459" y="1104591"/>
                </a:lnTo>
                <a:cubicBezTo>
                  <a:pt x="49454" y="1104591"/>
                  <a:pt x="0" y="1055137"/>
                  <a:pt x="0" y="994132"/>
                </a:cubicBezTo>
                <a:lnTo>
                  <a:pt x="0" y="110459"/>
                </a:lnTo>
                <a:close/>
              </a:path>
            </a:pathLst>
          </a:custGeom>
          <a:solidFill>
            <a:srgbClr val="C0000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879266" tIns="83820" rIns="83821" bIns="83820" numCol="1" spcCol="1270" anchor="ctr" anchorCtr="0">
            <a:noAutofit/>
          </a:bodyPr>
          <a:lstStyle/>
          <a:p>
            <a:pPr marL="261938" lvl="0" indent="-177800">
              <a:spcBef>
                <a:spcPts val="600"/>
              </a:spcBef>
              <a:buClr>
                <a:schemeClr val="bg1"/>
              </a:buClr>
              <a:buSzPct val="150000"/>
              <a:buFont typeface="Arial" pitchFamily="34" charset="0"/>
              <a:buChar char="•"/>
            </a:pPr>
            <a:r>
              <a:rPr lang="fr-FR" sz="1200" kern="0" dirty="0">
                <a:solidFill>
                  <a:schemeClr val="bg1"/>
                </a:solidFill>
              </a:rPr>
              <a:t>Journée de formation en Alsace (septembre 2015)</a:t>
            </a:r>
          </a:p>
          <a:p>
            <a:pPr marL="261938" lvl="0" indent="-177800">
              <a:spcBef>
                <a:spcPts val="600"/>
              </a:spcBef>
              <a:buClr>
                <a:schemeClr val="bg1"/>
              </a:buClr>
              <a:buSzPct val="150000"/>
              <a:buFont typeface="Arial" pitchFamily="34" charset="0"/>
              <a:buChar char="•"/>
            </a:pPr>
            <a:r>
              <a:rPr lang="fr-FR" sz="1200" kern="0" dirty="0">
                <a:solidFill>
                  <a:schemeClr val="bg1"/>
                </a:solidFill>
              </a:rPr>
              <a:t>Organisation d’un voyage de formation à Londres avec les acteurs impliqués dans le marché des CIS en Angleterre et dans le montage du CIS de Peterborough (décembre 2015)</a:t>
            </a:r>
          </a:p>
          <a:p>
            <a:pPr marL="261938" lvl="0" indent="-177800">
              <a:spcBef>
                <a:spcPts val="600"/>
              </a:spcBef>
              <a:buClr>
                <a:schemeClr val="bg1"/>
              </a:buClr>
              <a:buSzPct val="150000"/>
              <a:buFont typeface="Arial" pitchFamily="34" charset="0"/>
              <a:buChar char="•"/>
            </a:pPr>
            <a:r>
              <a:rPr lang="fr-FR" sz="1200" kern="0" dirty="0">
                <a:solidFill>
                  <a:schemeClr val="bg1"/>
                </a:solidFill>
              </a:rPr>
              <a:t>Nombreuses réunions de formations et échanges sur les Contrats à Impact Social (Caisse des Dépôts, Centre Français des Fonds et Fondations, ANSA, France Stratégies, Mouvement Associatif, France Active, Euro-métropole, CD Meurthe et Moselle…)</a:t>
            </a:r>
          </a:p>
        </p:txBody>
      </p:sp>
      <p:sp>
        <p:nvSpPr>
          <p:cNvPr id="8" name="Rectangle à coins arrondis 7"/>
          <p:cNvSpPr/>
          <p:nvPr/>
        </p:nvSpPr>
        <p:spPr>
          <a:xfrm>
            <a:off x="433986" y="1969263"/>
            <a:ext cx="1764000" cy="883673"/>
          </a:xfrm>
          <a:prstGeom prst="roundRect">
            <a:avLst/>
          </a:prstGeom>
          <a:solidFill>
            <a:srgbClr val="FFDDDD"/>
          </a:solid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10" name="Forme libre 9"/>
          <p:cNvSpPr/>
          <p:nvPr/>
        </p:nvSpPr>
        <p:spPr>
          <a:xfrm>
            <a:off x="323528" y="3299461"/>
            <a:ext cx="8424936" cy="921627"/>
          </a:xfrm>
          <a:custGeom>
            <a:avLst/>
            <a:gdLst>
              <a:gd name="connsiteX0" fmla="*/ 0 w 8424936"/>
              <a:gd name="connsiteY0" fmla="*/ 110459 h 1104591"/>
              <a:gd name="connsiteX1" fmla="*/ 110459 w 8424936"/>
              <a:gd name="connsiteY1" fmla="*/ 0 h 1104591"/>
              <a:gd name="connsiteX2" fmla="*/ 8314477 w 8424936"/>
              <a:gd name="connsiteY2" fmla="*/ 0 h 1104591"/>
              <a:gd name="connsiteX3" fmla="*/ 8424936 w 8424936"/>
              <a:gd name="connsiteY3" fmla="*/ 110459 h 1104591"/>
              <a:gd name="connsiteX4" fmla="*/ 8424936 w 8424936"/>
              <a:gd name="connsiteY4" fmla="*/ 994132 h 1104591"/>
              <a:gd name="connsiteX5" fmla="*/ 8314477 w 8424936"/>
              <a:gd name="connsiteY5" fmla="*/ 1104591 h 1104591"/>
              <a:gd name="connsiteX6" fmla="*/ 110459 w 8424936"/>
              <a:gd name="connsiteY6" fmla="*/ 1104591 h 1104591"/>
              <a:gd name="connsiteX7" fmla="*/ 0 w 8424936"/>
              <a:gd name="connsiteY7" fmla="*/ 994132 h 1104591"/>
              <a:gd name="connsiteX8" fmla="*/ 0 w 8424936"/>
              <a:gd name="connsiteY8" fmla="*/ 110459 h 1104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424936" h="1104591">
                <a:moveTo>
                  <a:pt x="0" y="110459"/>
                </a:moveTo>
                <a:cubicBezTo>
                  <a:pt x="0" y="49454"/>
                  <a:pt x="49454" y="0"/>
                  <a:pt x="110459" y="0"/>
                </a:cubicBezTo>
                <a:lnTo>
                  <a:pt x="8314477" y="0"/>
                </a:lnTo>
                <a:cubicBezTo>
                  <a:pt x="8375482" y="0"/>
                  <a:pt x="8424936" y="49454"/>
                  <a:pt x="8424936" y="110459"/>
                </a:cubicBezTo>
                <a:lnTo>
                  <a:pt x="8424936" y="994132"/>
                </a:lnTo>
                <a:cubicBezTo>
                  <a:pt x="8424936" y="1055137"/>
                  <a:pt x="8375482" y="1104591"/>
                  <a:pt x="8314477" y="1104591"/>
                </a:cubicBezTo>
                <a:lnTo>
                  <a:pt x="110459" y="1104591"/>
                </a:lnTo>
                <a:cubicBezTo>
                  <a:pt x="49454" y="1104591"/>
                  <a:pt x="0" y="1055137"/>
                  <a:pt x="0" y="994132"/>
                </a:cubicBezTo>
                <a:lnTo>
                  <a:pt x="0" y="110459"/>
                </a:lnTo>
                <a:close/>
              </a:path>
            </a:pathLst>
          </a:custGeom>
          <a:solidFill>
            <a:srgbClr val="5C8537"/>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879266" tIns="83820" rIns="83821" bIns="83820" numCol="1" spcCol="1270" anchor="ctr" anchorCtr="0">
            <a:noAutofit/>
          </a:bodyPr>
          <a:lstStyle/>
          <a:p>
            <a:pPr marL="261938" indent="-177800">
              <a:spcBef>
                <a:spcPts val="600"/>
              </a:spcBef>
              <a:buClr>
                <a:schemeClr val="bg1"/>
              </a:buClr>
              <a:buSzPct val="150000"/>
              <a:buFont typeface="Arial" pitchFamily="34" charset="0"/>
              <a:buChar char="•"/>
            </a:pPr>
            <a:r>
              <a:rPr lang="fr-FR" sz="1200" kern="0" dirty="0">
                <a:solidFill>
                  <a:schemeClr val="bg1"/>
                </a:solidFill>
              </a:rPr>
              <a:t>Projet Sauvegarde du Nord</a:t>
            </a:r>
          </a:p>
          <a:p>
            <a:pPr marL="261938" indent="-177800">
              <a:spcBef>
                <a:spcPts val="600"/>
              </a:spcBef>
              <a:buClr>
                <a:schemeClr val="bg1"/>
              </a:buClr>
              <a:buSzPct val="150000"/>
              <a:buFont typeface="Arial" pitchFamily="34" charset="0"/>
              <a:buChar char="•"/>
            </a:pPr>
            <a:r>
              <a:rPr lang="fr-FR" sz="1200" kern="0" dirty="0">
                <a:solidFill>
                  <a:schemeClr val="bg1"/>
                </a:solidFill>
              </a:rPr>
              <a:t>Projet </a:t>
            </a:r>
            <a:r>
              <a:rPr lang="fr-FR" sz="1200" kern="0" dirty="0" err="1">
                <a:solidFill>
                  <a:schemeClr val="bg1"/>
                </a:solidFill>
              </a:rPr>
              <a:t>Working</a:t>
            </a:r>
            <a:r>
              <a:rPr lang="fr-FR" sz="1200" kern="0" dirty="0">
                <a:solidFill>
                  <a:schemeClr val="bg1"/>
                </a:solidFill>
              </a:rPr>
              <a:t> First</a:t>
            </a:r>
          </a:p>
          <a:p>
            <a:pPr marL="261938" indent="-177800">
              <a:spcBef>
                <a:spcPts val="600"/>
              </a:spcBef>
              <a:buClr>
                <a:schemeClr val="bg1"/>
              </a:buClr>
              <a:buSzPct val="150000"/>
              <a:buFont typeface="Arial" pitchFamily="34" charset="0"/>
              <a:buChar char="•"/>
            </a:pPr>
            <a:r>
              <a:rPr lang="fr-FR" sz="1200" kern="0" dirty="0">
                <a:solidFill>
                  <a:schemeClr val="bg1"/>
                </a:solidFill>
              </a:rPr>
              <a:t>Projet Crésus – Plateforme de lutte contre le surendettement</a:t>
            </a:r>
          </a:p>
        </p:txBody>
      </p:sp>
      <p:sp>
        <p:nvSpPr>
          <p:cNvPr id="11" name="Rectangle à coins arrondis 10"/>
          <p:cNvSpPr/>
          <p:nvPr/>
        </p:nvSpPr>
        <p:spPr>
          <a:xfrm>
            <a:off x="433986" y="3409920"/>
            <a:ext cx="1764000" cy="690715"/>
          </a:xfrm>
          <a:prstGeom prst="roundRect">
            <a:avLst/>
          </a:prstGeom>
          <a:solidFill>
            <a:srgbClr val="E8F2DE"/>
          </a:solid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15" name="Forme libre 14"/>
          <p:cNvSpPr/>
          <p:nvPr/>
        </p:nvSpPr>
        <p:spPr>
          <a:xfrm>
            <a:off x="323528" y="4343838"/>
            <a:ext cx="8424936" cy="936104"/>
          </a:xfrm>
          <a:custGeom>
            <a:avLst/>
            <a:gdLst>
              <a:gd name="connsiteX0" fmla="*/ 0 w 8424936"/>
              <a:gd name="connsiteY0" fmla="*/ 110459 h 1104591"/>
              <a:gd name="connsiteX1" fmla="*/ 110459 w 8424936"/>
              <a:gd name="connsiteY1" fmla="*/ 0 h 1104591"/>
              <a:gd name="connsiteX2" fmla="*/ 8314477 w 8424936"/>
              <a:gd name="connsiteY2" fmla="*/ 0 h 1104591"/>
              <a:gd name="connsiteX3" fmla="*/ 8424936 w 8424936"/>
              <a:gd name="connsiteY3" fmla="*/ 110459 h 1104591"/>
              <a:gd name="connsiteX4" fmla="*/ 8424936 w 8424936"/>
              <a:gd name="connsiteY4" fmla="*/ 994132 h 1104591"/>
              <a:gd name="connsiteX5" fmla="*/ 8314477 w 8424936"/>
              <a:gd name="connsiteY5" fmla="*/ 1104591 h 1104591"/>
              <a:gd name="connsiteX6" fmla="*/ 110459 w 8424936"/>
              <a:gd name="connsiteY6" fmla="*/ 1104591 h 1104591"/>
              <a:gd name="connsiteX7" fmla="*/ 0 w 8424936"/>
              <a:gd name="connsiteY7" fmla="*/ 994132 h 1104591"/>
              <a:gd name="connsiteX8" fmla="*/ 0 w 8424936"/>
              <a:gd name="connsiteY8" fmla="*/ 110459 h 1104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424936" h="1104591">
                <a:moveTo>
                  <a:pt x="0" y="110459"/>
                </a:moveTo>
                <a:cubicBezTo>
                  <a:pt x="0" y="49454"/>
                  <a:pt x="49454" y="0"/>
                  <a:pt x="110459" y="0"/>
                </a:cubicBezTo>
                <a:lnTo>
                  <a:pt x="8314477" y="0"/>
                </a:lnTo>
                <a:cubicBezTo>
                  <a:pt x="8375482" y="0"/>
                  <a:pt x="8424936" y="49454"/>
                  <a:pt x="8424936" y="110459"/>
                </a:cubicBezTo>
                <a:lnTo>
                  <a:pt x="8424936" y="994132"/>
                </a:lnTo>
                <a:cubicBezTo>
                  <a:pt x="8424936" y="1055137"/>
                  <a:pt x="8375482" y="1104591"/>
                  <a:pt x="8314477" y="1104591"/>
                </a:cubicBezTo>
                <a:lnTo>
                  <a:pt x="110459" y="1104591"/>
                </a:lnTo>
                <a:cubicBezTo>
                  <a:pt x="49454" y="1104591"/>
                  <a:pt x="0" y="1055137"/>
                  <a:pt x="0" y="994132"/>
                </a:cubicBezTo>
                <a:lnTo>
                  <a:pt x="0" y="110459"/>
                </a:lnTo>
                <a:close/>
              </a:path>
            </a:pathLst>
          </a:custGeom>
          <a:solidFill>
            <a:srgbClr val="00206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879266" tIns="83820" rIns="83821" bIns="83820" numCol="1" spcCol="1270" anchor="ctr" anchorCtr="0">
            <a:noAutofit/>
          </a:bodyPr>
          <a:lstStyle/>
          <a:p>
            <a:pPr marL="261938" lvl="0" indent="-177800">
              <a:spcBef>
                <a:spcPts val="600"/>
              </a:spcBef>
              <a:buClr>
                <a:schemeClr val="bg1"/>
              </a:buClr>
              <a:buSzPct val="150000"/>
              <a:buFont typeface="Arial" pitchFamily="34" charset="0"/>
              <a:buChar char="•"/>
            </a:pPr>
            <a:r>
              <a:rPr lang="fr-FR" sz="1200" kern="0" dirty="0">
                <a:solidFill>
                  <a:schemeClr val="bg1"/>
                </a:solidFill>
              </a:rPr>
              <a:t>Accompagnement du Conseil Départemental </a:t>
            </a:r>
            <a:r>
              <a:rPr lang="fr-FR" sz="1200" kern="0" dirty="0" smtClean="0">
                <a:solidFill>
                  <a:schemeClr val="bg1"/>
                </a:solidFill>
              </a:rPr>
              <a:t>du Bas Rhin dans </a:t>
            </a:r>
            <a:r>
              <a:rPr lang="fr-FR" sz="1200" kern="0" dirty="0">
                <a:solidFill>
                  <a:schemeClr val="bg1"/>
                </a:solidFill>
              </a:rPr>
              <a:t>le montage d’un projet et la recherche de données</a:t>
            </a:r>
          </a:p>
          <a:p>
            <a:pPr marL="261938" lvl="0" indent="-177800">
              <a:spcBef>
                <a:spcPts val="600"/>
              </a:spcBef>
              <a:buClr>
                <a:schemeClr val="bg1"/>
              </a:buClr>
              <a:buSzPct val="150000"/>
              <a:buFont typeface="Arial" pitchFamily="34" charset="0"/>
              <a:buChar char="•"/>
            </a:pPr>
            <a:r>
              <a:rPr lang="fr-FR" sz="1200" kern="0" dirty="0">
                <a:solidFill>
                  <a:schemeClr val="bg1"/>
                </a:solidFill>
              </a:rPr>
              <a:t>Accompagnement du Conseil Départemental de Meurthe et Moselle dans l’identification de secteurs et projets appropriés au montage d’un CIS</a:t>
            </a:r>
          </a:p>
        </p:txBody>
      </p:sp>
      <p:sp>
        <p:nvSpPr>
          <p:cNvPr id="19" name="Rectangle à coins arrondis 18"/>
          <p:cNvSpPr/>
          <p:nvPr/>
        </p:nvSpPr>
        <p:spPr>
          <a:xfrm>
            <a:off x="433986" y="4509120"/>
            <a:ext cx="1764000" cy="615921"/>
          </a:xfrm>
          <a:prstGeom prst="roundRect">
            <a:avLst/>
          </a:prstGeom>
          <a:solidFill>
            <a:srgbClr val="E7EFFF"/>
          </a:solid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20" name="Forme libre 19"/>
          <p:cNvSpPr/>
          <p:nvPr/>
        </p:nvSpPr>
        <p:spPr>
          <a:xfrm>
            <a:off x="323528" y="5420753"/>
            <a:ext cx="8424936" cy="1104591"/>
          </a:xfrm>
          <a:custGeom>
            <a:avLst/>
            <a:gdLst>
              <a:gd name="connsiteX0" fmla="*/ 0 w 8424936"/>
              <a:gd name="connsiteY0" fmla="*/ 110459 h 1104591"/>
              <a:gd name="connsiteX1" fmla="*/ 110459 w 8424936"/>
              <a:gd name="connsiteY1" fmla="*/ 0 h 1104591"/>
              <a:gd name="connsiteX2" fmla="*/ 8314477 w 8424936"/>
              <a:gd name="connsiteY2" fmla="*/ 0 h 1104591"/>
              <a:gd name="connsiteX3" fmla="*/ 8424936 w 8424936"/>
              <a:gd name="connsiteY3" fmla="*/ 110459 h 1104591"/>
              <a:gd name="connsiteX4" fmla="*/ 8424936 w 8424936"/>
              <a:gd name="connsiteY4" fmla="*/ 994132 h 1104591"/>
              <a:gd name="connsiteX5" fmla="*/ 8314477 w 8424936"/>
              <a:gd name="connsiteY5" fmla="*/ 1104591 h 1104591"/>
              <a:gd name="connsiteX6" fmla="*/ 110459 w 8424936"/>
              <a:gd name="connsiteY6" fmla="*/ 1104591 h 1104591"/>
              <a:gd name="connsiteX7" fmla="*/ 0 w 8424936"/>
              <a:gd name="connsiteY7" fmla="*/ 994132 h 1104591"/>
              <a:gd name="connsiteX8" fmla="*/ 0 w 8424936"/>
              <a:gd name="connsiteY8" fmla="*/ 110459 h 1104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424936" h="1104591">
                <a:moveTo>
                  <a:pt x="0" y="110459"/>
                </a:moveTo>
                <a:cubicBezTo>
                  <a:pt x="0" y="49454"/>
                  <a:pt x="49454" y="0"/>
                  <a:pt x="110459" y="0"/>
                </a:cubicBezTo>
                <a:lnTo>
                  <a:pt x="8314477" y="0"/>
                </a:lnTo>
                <a:cubicBezTo>
                  <a:pt x="8375482" y="0"/>
                  <a:pt x="8424936" y="49454"/>
                  <a:pt x="8424936" y="110459"/>
                </a:cubicBezTo>
                <a:lnTo>
                  <a:pt x="8424936" y="994132"/>
                </a:lnTo>
                <a:cubicBezTo>
                  <a:pt x="8424936" y="1055137"/>
                  <a:pt x="8375482" y="1104591"/>
                  <a:pt x="8314477" y="1104591"/>
                </a:cubicBezTo>
                <a:lnTo>
                  <a:pt x="110459" y="1104591"/>
                </a:lnTo>
                <a:cubicBezTo>
                  <a:pt x="49454" y="1104591"/>
                  <a:pt x="0" y="1055137"/>
                  <a:pt x="0" y="994132"/>
                </a:cubicBezTo>
                <a:lnTo>
                  <a:pt x="0" y="110459"/>
                </a:lnTo>
                <a:close/>
              </a:path>
            </a:pathLst>
          </a:custGeom>
          <a:solidFill>
            <a:srgbClr val="880E8B"/>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879266" tIns="83820" rIns="83821" bIns="83820" numCol="1" spcCol="1270" anchor="ctr" anchorCtr="0">
            <a:noAutofit/>
          </a:bodyPr>
          <a:lstStyle/>
          <a:p>
            <a:pPr marL="261938" indent="-177800">
              <a:spcBef>
                <a:spcPts val="600"/>
              </a:spcBef>
              <a:buClr>
                <a:schemeClr val="bg1"/>
              </a:buClr>
              <a:buSzPct val="150000"/>
              <a:buFont typeface="Arial" pitchFamily="34" charset="0"/>
              <a:buChar char="•"/>
            </a:pPr>
            <a:r>
              <a:rPr lang="fr-FR" sz="1200" kern="0" dirty="0">
                <a:solidFill>
                  <a:schemeClr val="bg1"/>
                </a:solidFill>
              </a:rPr>
              <a:t>Constitution du fonds  en cours</a:t>
            </a:r>
          </a:p>
        </p:txBody>
      </p:sp>
      <p:sp>
        <p:nvSpPr>
          <p:cNvPr id="21" name="Rectangle à coins arrondis 20"/>
          <p:cNvSpPr/>
          <p:nvPr/>
        </p:nvSpPr>
        <p:spPr>
          <a:xfrm>
            <a:off x="433986" y="5531212"/>
            <a:ext cx="1764000" cy="883673"/>
          </a:xfrm>
          <a:prstGeom prst="roundRect">
            <a:avLst/>
          </a:prstGeom>
          <a:solidFill>
            <a:srgbClr val="FAD9FB"/>
          </a:solid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23" name="ZoneTexte 22"/>
          <p:cNvSpPr txBox="1"/>
          <p:nvPr/>
        </p:nvSpPr>
        <p:spPr>
          <a:xfrm>
            <a:off x="467544" y="2041766"/>
            <a:ext cx="1728000" cy="738664"/>
          </a:xfrm>
          <a:prstGeom prst="rect">
            <a:avLst/>
          </a:prstGeom>
          <a:noFill/>
        </p:spPr>
        <p:txBody>
          <a:bodyPr wrap="square" rtlCol="0">
            <a:spAutoFit/>
          </a:bodyPr>
          <a:lstStyle/>
          <a:p>
            <a:r>
              <a:rPr lang="fr-FR" sz="1400" b="1" dirty="0"/>
              <a:t>Formation des acteurs </a:t>
            </a:r>
            <a:r>
              <a:rPr lang="fr-FR" sz="1400" b="1" dirty="0" smtClean="0"/>
              <a:t>concernés</a:t>
            </a:r>
            <a:endParaRPr lang="fr-FR" sz="1400" dirty="0"/>
          </a:p>
        </p:txBody>
      </p:sp>
      <p:sp>
        <p:nvSpPr>
          <p:cNvPr id="24" name="ZoneTexte 23"/>
          <p:cNvSpPr txBox="1"/>
          <p:nvPr/>
        </p:nvSpPr>
        <p:spPr>
          <a:xfrm>
            <a:off x="467544" y="3401821"/>
            <a:ext cx="1728000" cy="738664"/>
          </a:xfrm>
          <a:prstGeom prst="rect">
            <a:avLst/>
          </a:prstGeom>
          <a:noFill/>
        </p:spPr>
        <p:txBody>
          <a:bodyPr wrap="square" rtlCol="0">
            <a:spAutoFit/>
          </a:bodyPr>
          <a:lstStyle/>
          <a:p>
            <a:r>
              <a:rPr lang="fr-FR" sz="1400" b="1" dirty="0"/>
              <a:t>Réalisation d’études de </a:t>
            </a:r>
            <a:r>
              <a:rPr lang="fr-FR" sz="1400" b="1" dirty="0" smtClean="0"/>
              <a:t/>
            </a:r>
            <a:br>
              <a:rPr lang="fr-FR" sz="1400" b="1" dirty="0" smtClean="0"/>
            </a:br>
            <a:r>
              <a:rPr lang="fr-FR" sz="1400" b="1" dirty="0" err="1" smtClean="0"/>
              <a:t>pré-faisabilité</a:t>
            </a:r>
            <a:endParaRPr lang="fr-FR" sz="1400" dirty="0"/>
          </a:p>
        </p:txBody>
      </p:sp>
      <p:sp>
        <p:nvSpPr>
          <p:cNvPr id="25" name="ZoneTexte 24"/>
          <p:cNvSpPr txBox="1"/>
          <p:nvPr/>
        </p:nvSpPr>
        <p:spPr>
          <a:xfrm>
            <a:off x="467544" y="4561964"/>
            <a:ext cx="1728000" cy="523220"/>
          </a:xfrm>
          <a:prstGeom prst="rect">
            <a:avLst/>
          </a:prstGeom>
          <a:noFill/>
        </p:spPr>
        <p:txBody>
          <a:bodyPr wrap="square" rtlCol="0">
            <a:spAutoFit/>
          </a:bodyPr>
          <a:lstStyle/>
          <a:p>
            <a:r>
              <a:rPr lang="fr-FR" sz="1400" b="1" dirty="0"/>
              <a:t>Assistance aux acteurs publics</a:t>
            </a:r>
            <a:endParaRPr lang="fr-FR" sz="1400" dirty="0"/>
          </a:p>
        </p:txBody>
      </p:sp>
      <p:sp>
        <p:nvSpPr>
          <p:cNvPr id="26" name="ZoneTexte 25"/>
          <p:cNvSpPr txBox="1"/>
          <p:nvPr/>
        </p:nvSpPr>
        <p:spPr>
          <a:xfrm>
            <a:off x="467544" y="5736042"/>
            <a:ext cx="1728000" cy="738664"/>
          </a:xfrm>
          <a:prstGeom prst="rect">
            <a:avLst/>
          </a:prstGeom>
          <a:noFill/>
        </p:spPr>
        <p:txBody>
          <a:bodyPr wrap="square" rtlCol="0">
            <a:spAutoFit/>
          </a:bodyPr>
          <a:lstStyle/>
          <a:p>
            <a:r>
              <a:rPr lang="fr-FR" sz="1400" b="1" dirty="0"/>
              <a:t>Mobilisation du fonds d’ingénierie</a:t>
            </a:r>
            <a:endParaRPr lang="fr-FR" sz="1400" dirty="0"/>
          </a:p>
        </p:txBody>
      </p:sp>
      <p:sp>
        <p:nvSpPr>
          <p:cNvPr id="16" name="Espace réservé du numéro de diapositive 6"/>
          <p:cNvSpPr txBox="1">
            <a:spLocks/>
          </p:cNvSpPr>
          <p:nvPr/>
        </p:nvSpPr>
        <p:spPr>
          <a:xfrm>
            <a:off x="8676456" y="6597352"/>
            <a:ext cx="216024" cy="216024"/>
          </a:xfrm>
          <a:prstGeom prst="rect">
            <a:avLst/>
          </a:prstGeom>
        </p:spPr>
        <p:txBody>
          <a:bodyPr lIns="36000" tIns="36000" rIns="36000" bIns="36000"/>
          <a:lstStyle>
            <a:defPPr>
              <a:defRPr lang="fr-FR"/>
            </a:defPPr>
            <a:lvl1pPr algn="l" rtl="0" fontAlgn="base">
              <a:spcBef>
                <a:spcPct val="0"/>
              </a:spcBef>
              <a:spcAft>
                <a:spcPct val="0"/>
              </a:spcAft>
              <a:defRPr sz="800" kern="1200">
                <a:solidFill>
                  <a:schemeClr val="tx1"/>
                </a:solidFill>
                <a:latin typeface="+mn-lt"/>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fld id="{1DDB2AA4-683B-4B93-AC9B-B38EAF4FE7E7}" type="slidenum">
              <a:rPr lang="fr-FR" smtClean="0"/>
              <a:pPr/>
              <a:t>26</a:t>
            </a:fld>
            <a:endParaRPr lang="fr-FR"/>
          </a:p>
        </p:txBody>
      </p:sp>
    </p:spTree>
    <p:extLst>
      <p:ext uri="{BB962C8B-B14F-4D97-AF65-F5344CB8AC3E}">
        <p14:creationId xmlns:p14="http://schemas.microsoft.com/office/powerpoint/2010/main" val="4027524505"/>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011286"/>
            <a:ext cx="9144000" cy="264953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dirty="0" smtClean="0"/>
              <a:t>PROJET DE </a:t>
            </a:r>
            <a:r>
              <a:rPr lang="en-US" sz="2800" b="1" dirty="0" err="1" smtClean="0"/>
              <a:t>Contrat</a:t>
            </a:r>
            <a:r>
              <a:rPr lang="en-US" sz="2800" b="1" dirty="0" smtClean="0"/>
              <a:t> À IMPACT SOCIAL</a:t>
            </a:r>
          </a:p>
          <a:p>
            <a:pPr algn="ctr" eaLnBrk="1" fontAlgn="auto" hangingPunct="1">
              <a:spcBef>
                <a:spcPts val="0"/>
              </a:spcBef>
              <a:spcAft>
                <a:spcPts val="0"/>
              </a:spcAft>
              <a:defRPr/>
            </a:pPr>
            <a:endParaRPr lang="en-US" sz="2800" b="1" dirty="0"/>
          </a:p>
          <a:p>
            <a:pPr algn="ctr" eaLnBrk="1" fontAlgn="auto" hangingPunct="1">
              <a:spcBef>
                <a:spcPts val="0"/>
              </a:spcBef>
              <a:spcAft>
                <a:spcPts val="0"/>
              </a:spcAft>
              <a:defRPr/>
            </a:pPr>
            <a:r>
              <a:rPr lang="en-US" sz="2800" b="1" i="1" dirty="0" smtClean="0"/>
              <a:t>Intensification de </a:t>
            </a:r>
            <a:r>
              <a:rPr lang="en-US" sz="2800" b="1" i="1" dirty="0" err="1" smtClean="0"/>
              <a:t>l’Accompagnement</a:t>
            </a:r>
            <a:r>
              <a:rPr lang="en-US" sz="2800" b="1" i="1" dirty="0" smtClean="0"/>
              <a:t> </a:t>
            </a:r>
            <a:r>
              <a:rPr lang="en-US" sz="2800" b="1" i="1" dirty="0" err="1" smtClean="0"/>
              <a:t>éducatif</a:t>
            </a:r>
            <a:r>
              <a:rPr lang="en-US" sz="2800" b="1" i="1" dirty="0" smtClean="0"/>
              <a:t> </a:t>
            </a:r>
          </a:p>
          <a:p>
            <a:pPr algn="ctr" eaLnBrk="1" fontAlgn="auto" hangingPunct="1">
              <a:spcBef>
                <a:spcPts val="0"/>
              </a:spcBef>
              <a:spcAft>
                <a:spcPts val="0"/>
              </a:spcAft>
              <a:defRPr/>
            </a:pPr>
            <a:r>
              <a:rPr lang="en-US" sz="2800" b="1" i="1" dirty="0" smtClean="0"/>
              <a:t>en milieu </a:t>
            </a:r>
            <a:r>
              <a:rPr lang="en-US" sz="2800" b="1" i="1" dirty="0" err="1" smtClean="0"/>
              <a:t>ouvert</a:t>
            </a:r>
            <a:endParaRPr lang="en-US" sz="2800" b="1" i="1" dirty="0" smtClean="0"/>
          </a:p>
        </p:txBody>
      </p:sp>
      <p:pic>
        <p:nvPicPr>
          <p:cNvPr id="8" name="Picture 2" descr="M:\6. Communication\15. Photos - Images - Logos\Logos et étiquettes\Logo - CDI français.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59629" y="4569426"/>
            <a:ext cx="3008975" cy="976655"/>
          </a:xfrm>
          <a:prstGeom prst="rect">
            <a:avLst/>
          </a:prstGeom>
          <a:noFill/>
          <a:ln>
            <a:noFill/>
          </a:ln>
          <a:effectLst>
            <a:softEdge rad="127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Image 5" descr="http://www.lasauvegardedunord.fr/wp-content/themes/la-sauvegarde/images/logoHeader2.jpg"/>
          <p:cNvPicPr/>
          <p:nvPr/>
        </p:nvPicPr>
        <p:blipFill>
          <a:blip r:embed="rId3">
            <a:extLst>
              <a:ext uri="{28A0092B-C50C-407E-A947-70E740481C1C}">
                <a14:useLocalDpi xmlns:a14="http://schemas.microsoft.com/office/drawing/2010/main" val="0"/>
              </a:ext>
            </a:extLst>
          </a:blip>
          <a:srcRect/>
          <a:stretch>
            <a:fillRect/>
          </a:stretch>
        </p:blipFill>
        <p:spPr bwMode="auto">
          <a:xfrm>
            <a:off x="1410529" y="4370092"/>
            <a:ext cx="2422235" cy="1375321"/>
          </a:xfrm>
          <a:prstGeom prst="rect">
            <a:avLst/>
          </a:prstGeom>
          <a:noFill/>
          <a:ln>
            <a:noFill/>
          </a:ln>
        </p:spPr>
      </p:pic>
      <p:sp>
        <p:nvSpPr>
          <p:cNvPr id="5" name="Espace réservé du numéro de diapositive 3"/>
          <p:cNvSpPr>
            <a:spLocks noGrp="1"/>
          </p:cNvSpPr>
          <p:nvPr>
            <p:ph type="sldNum" sz="quarter" idx="10"/>
          </p:nvPr>
        </p:nvSpPr>
        <p:spPr>
          <a:xfrm>
            <a:off x="8676456" y="6597352"/>
            <a:ext cx="216024" cy="216024"/>
          </a:xfrm>
        </p:spPr>
        <p:txBody>
          <a:bodyPr/>
          <a:lstStyle/>
          <a:p>
            <a:fld id="{1DDB2AA4-683B-4B93-AC9B-B38EAF4FE7E7}" type="slidenum">
              <a:rPr lang="fr-FR" smtClean="0"/>
              <a:pPr/>
              <a:t>27</a:t>
            </a:fld>
            <a:endParaRPr lang="fr-FR" dirty="0"/>
          </a:p>
        </p:txBody>
      </p:sp>
    </p:spTree>
    <p:extLst>
      <p:ext uri="{BB962C8B-B14F-4D97-AF65-F5344CB8AC3E}">
        <p14:creationId xmlns:p14="http://schemas.microsoft.com/office/powerpoint/2010/main" val="1594936697"/>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4413" y="729035"/>
            <a:ext cx="8940890" cy="4844061"/>
          </a:xfrm>
        </p:spPr>
        <p:txBody>
          <a:bodyPr>
            <a:noAutofit/>
          </a:bodyPr>
          <a:lstStyle/>
          <a:p>
            <a:pPr>
              <a:lnSpc>
                <a:spcPct val="114000"/>
              </a:lnSpc>
            </a:pPr>
            <a:endParaRPr lang="fr-FR" sz="2000" b="1" dirty="0" smtClean="0">
              <a:solidFill>
                <a:schemeClr val="accent2"/>
              </a:solidFill>
            </a:endParaRPr>
          </a:p>
          <a:p>
            <a:pPr>
              <a:lnSpc>
                <a:spcPct val="114000"/>
              </a:lnSpc>
            </a:pPr>
            <a:r>
              <a:rPr lang="fr-FR" sz="2000" b="1" dirty="0" smtClean="0">
                <a:solidFill>
                  <a:schemeClr val="accent2"/>
                </a:solidFill>
              </a:rPr>
              <a:t>Une population vulnérable :</a:t>
            </a:r>
          </a:p>
          <a:p>
            <a:pPr lvl="1">
              <a:lnSpc>
                <a:spcPct val="114000"/>
              </a:lnSpc>
            </a:pPr>
            <a:r>
              <a:rPr lang="fr-FR" sz="2000" dirty="0" smtClean="0"/>
              <a:t>Le département le plus </a:t>
            </a:r>
            <a:r>
              <a:rPr lang="fr-FR" sz="2000" b="1" dirty="0" smtClean="0"/>
              <a:t>peuplé</a:t>
            </a:r>
            <a:r>
              <a:rPr lang="fr-FR" sz="2000" dirty="0" smtClean="0"/>
              <a:t> de France (2,6M€ d’habitants)</a:t>
            </a:r>
          </a:p>
          <a:p>
            <a:pPr lvl="1">
              <a:lnSpc>
                <a:spcPct val="114000"/>
              </a:lnSpc>
            </a:pPr>
            <a:r>
              <a:rPr lang="fr-FR" sz="2000" dirty="0"/>
              <a:t>un </a:t>
            </a:r>
            <a:r>
              <a:rPr lang="fr-FR" sz="2000" b="1" dirty="0"/>
              <a:t>revenu</a:t>
            </a:r>
            <a:r>
              <a:rPr lang="fr-FR" sz="2000" dirty="0"/>
              <a:t> médian inférieur de plus de 13 </a:t>
            </a:r>
            <a:r>
              <a:rPr lang="fr-FR" sz="2000" dirty="0" smtClean="0"/>
              <a:t>% à </a:t>
            </a:r>
            <a:r>
              <a:rPr lang="fr-FR" sz="2000" dirty="0"/>
              <a:t>la moyenne </a:t>
            </a:r>
            <a:r>
              <a:rPr lang="fr-FR" sz="2000" dirty="0" smtClean="0"/>
              <a:t>nationale</a:t>
            </a:r>
          </a:p>
          <a:p>
            <a:pPr lvl="1">
              <a:lnSpc>
                <a:spcPct val="114000"/>
              </a:lnSpc>
            </a:pPr>
            <a:r>
              <a:rPr lang="fr-FR" sz="2000" dirty="0" smtClean="0"/>
              <a:t>augmentation </a:t>
            </a:r>
            <a:r>
              <a:rPr lang="fr-FR" sz="2000" dirty="0"/>
              <a:t>de la </a:t>
            </a:r>
            <a:r>
              <a:rPr lang="fr-FR" sz="2000" b="1" dirty="0"/>
              <a:t>précarité</a:t>
            </a:r>
            <a:r>
              <a:rPr lang="fr-FR" sz="2000" dirty="0"/>
              <a:t> entre </a:t>
            </a:r>
            <a:r>
              <a:rPr lang="fr-FR" sz="2000" dirty="0" smtClean="0"/>
              <a:t>2005 et </a:t>
            </a:r>
            <a:r>
              <a:rPr lang="fr-FR" sz="2000" dirty="0"/>
              <a:t>2010 (de 13 à 17 %) </a:t>
            </a:r>
          </a:p>
          <a:p>
            <a:pPr lvl="1">
              <a:lnSpc>
                <a:spcPct val="114000"/>
              </a:lnSpc>
            </a:pPr>
            <a:r>
              <a:rPr lang="fr-FR" sz="2000" b="1" dirty="0" smtClean="0"/>
              <a:t>12,6 </a:t>
            </a:r>
            <a:r>
              <a:rPr lang="fr-FR" sz="2000" b="1" dirty="0"/>
              <a:t>% de chômage </a:t>
            </a:r>
            <a:r>
              <a:rPr lang="fr-FR" sz="2000" dirty="0"/>
              <a:t>en </a:t>
            </a:r>
            <a:r>
              <a:rPr lang="fr-FR" sz="2000" dirty="0" smtClean="0"/>
              <a:t>2011 (France </a:t>
            </a:r>
            <a:r>
              <a:rPr lang="fr-FR" sz="2000" dirty="0"/>
              <a:t>9,3 </a:t>
            </a:r>
            <a:r>
              <a:rPr lang="fr-FR" sz="2000" dirty="0" smtClean="0"/>
              <a:t>%)</a:t>
            </a:r>
          </a:p>
          <a:p>
            <a:pPr>
              <a:lnSpc>
                <a:spcPct val="114000"/>
              </a:lnSpc>
            </a:pPr>
            <a:r>
              <a:rPr lang="fr-FR" sz="2000" b="1" dirty="0" smtClean="0">
                <a:solidFill>
                  <a:schemeClr val="accent2"/>
                </a:solidFill>
              </a:rPr>
              <a:t>Une augmentation du nombre de mineurs en </a:t>
            </a:r>
            <a:r>
              <a:rPr lang="fr-FR" sz="2000" b="1" dirty="0">
                <a:solidFill>
                  <a:schemeClr val="accent2"/>
                </a:solidFill>
              </a:rPr>
              <a:t>difficulté :</a:t>
            </a:r>
          </a:p>
          <a:p>
            <a:pPr lvl="1">
              <a:lnSpc>
                <a:spcPct val="114000"/>
              </a:lnSpc>
            </a:pPr>
            <a:r>
              <a:rPr lang="fr-FR" sz="2000" dirty="0" smtClean="0"/>
              <a:t>Augmentation de </a:t>
            </a:r>
            <a:r>
              <a:rPr lang="fr-FR" sz="2000" b="1" dirty="0" smtClean="0"/>
              <a:t>9,4%</a:t>
            </a:r>
            <a:r>
              <a:rPr lang="fr-FR" sz="2000" dirty="0" smtClean="0"/>
              <a:t> des mesures </a:t>
            </a:r>
            <a:r>
              <a:rPr lang="fr-FR" sz="2000" b="1" dirty="0" smtClean="0"/>
              <a:t>d’AEMO</a:t>
            </a:r>
            <a:r>
              <a:rPr lang="fr-FR" sz="2000" dirty="0" smtClean="0"/>
              <a:t> </a:t>
            </a:r>
            <a:r>
              <a:rPr lang="fr-FR" sz="2000" dirty="0"/>
              <a:t>(Action éducative en milieu ouvert) </a:t>
            </a:r>
            <a:r>
              <a:rPr lang="fr-FR" sz="2000" dirty="0" smtClean="0"/>
              <a:t>entre 2005 et 2010 (900 </a:t>
            </a:r>
            <a:r>
              <a:rPr lang="fr-FR" sz="2000" dirty="0"/>
              <a:t>mineurs de </a:t>
            </a:r>
            <a:r>
              <a:rPr lang="fr-FR" sz="2000" dirty="0" smtClean="0"/>
              <a:t>plus)</a:t>
            </a:r>
          </a:p>
          <a:p>
            <a:pPr lvl="1">
              <a:lnSpc>
                <a:spcPct val="114000"/>
              </a:lnSpc>
            </a:pPr>
            <a:r>
              <a:rPr lang="fr-FR" sz="2000" dirty="0" smtClean="0"/>
              <a:t>Augmentation de </a:t>
            </a:r>
            <a:r>
              <a:rPr lang="fr-FR" sz="2000" b="1" dirty="0" smtClean="0"/>
              <a:t>4% </a:t>
            </a:r>
            <a:r>
              <a:rPr lang="fr-FR" sz="2000" dirty="0" smtClean="0"/>
              <a:t>des </a:t>
            </a:r>
            <a:r>
              <a:rPr lang="fr-FR" sz="2000" b="1" dirty="0" smtClean="0"/>
              <a:t>placements</a:t>
            </a:r>
            <a:r>
              <a:rPr lang="fr-FR" sz="2000" dirty="0" smtClean="0"/>
              <a:t> des enfants (300 </a:t>
            </a:r>
            <a:r>
              <a:rPr lang="fr-FR" sz="2000" dirty="0"/>
              <a:t>mineurs de </a:t>
            </a:r>
            <a:r>
              <a:rPr lang="fr-FR" sz="2000" dirty="0" smtClean="0"/>
              <a:t>plus)</a:t>
            </a:r>
          </a:p>
          <a:p>
            <a:pPr lvl="1">
              <a:lnSpc>
                <a:spcPct val="114000"/>
              </a:lnSpc>
            </a:pPr>
            <a:r>
              <a:rPr lang="fr-FR" sz="2000" dirty="0" smtClean="0"/>
              <a:t>Augmentation </a:t>
            </a:r>
            <a:r>
              <a:rPr lang="fr-FR" sz="2000" dirty="0"/>
              <a:t>des </a:t>
            </a:r>
            <a:r>
              <a:rPr lang="fr-FR" sz="2000" b="1" dirty="0"/>
              <a:t>négligences graves </a:t>
            </a:r>
            <a:r>
              <a:rPr lang="fr-FR" sz="2000" dirty="0"/>
              <a:t>dans les motifs de recours au placement (de 8 à 17 %) </a:t>
            </a:r>
          </a:p>
          <a:p>
            <a:pPr lvl="1">
              <a:lnSpc>
                <a:spcPct val="114000"/>
              </a:lnSpc>
            </a:pPr>
            <a:r>
              <a:rPr lang="fr-FR" sz="2000" b="1" dirty="0" smtClean="0"/>
              <a:t>13</a:t>
            </a:r>
            <a:r>
              <a:rPr lang="fr-FR" sz="2000" dirty="0" smtClean="0"/>
              <a:t> </a:t>
            </a:r>
            <a:r>
              <a:rPr lang="fr-FR" sz="2000" b="1" dirty="0" smtClean="0"/>
              <a:t>500 enfants accompagnés</a:t>
            </a:r>
            <a:r>
              <a:rPr lang="fr-FR" sz="2000" dirty="0"/>
              <a:t> en </a:t>
            </a:r>
            <a:r>
              <a:rPr lang="fr-FR" sz="2000" dirty="0" smtClean="0"/>
              <a:t>2014</a:t>
            </a:r>
          </a:p>
          <a:p>
            <a:pPr lvl="1">
              <a:lnSpc>
                <a:spcPct val="114000"/>
              </a:lnSpc>
            </a:pPr>
            <a:r>
              <a:rPr lang="fr-FR" sz="2000" b="1" dirty="0" smtClean="0"/>
              <a:t>11</a:t>
            </a:r>
            <a:r>
              <a:rPr lang="fr-FR" sz="2000" b="1" dirty="0"/>
              <a:t> </a:t>
            </a:r>
            <a:r>
              <a:rPr lang="fr-FR" sz="2000" b="1" dirty="0" smtClean="0"/>
              <a:t>000</a:t>
            </a:r>
            <a:r>
              <a:rPr lang="fr-FR" sz="2000" b="1" dirty="0"/>
              <a:t> </a:t>
            </a:r>
            <a:r>
              <a:rPr lang="fr-FR" sz="2000" b="1" dirty="0" smtClean="0"/>
              <a:t>enfants </a:t>
            </a:r>
            <a:r>
              <a:rPr lang="fr-FR" sz="2000" b="1" dirty="0"/>
              <a:t>placés</a:t>
            </a:r>
            <a:r>
              <a:rPr lang="fr-FR" sz="2000" dirty="0"/>
              <a:t> </a:t>
            </a:r>
            <a:r>
              <a:rPr lang="fr-FR" sz="2000" dirty="0" smtClean="0"/>
              <a:t>en 2014, </a:t>
            </a:r>
            <a:r>
              <a:rPr lang="fr-FR" sz="2000" dirty="0"/>
              <a:t>soit </a:t>
            </a:r>
            <a:r>
              <a:rPr lang="fr-FR" sz="2000" b="1" dirty="0"/>
              <a:t>2,5 fois plus </a:t>
            </a:r>
            <a:r>
              <a:rPr lang="fr-FR" sz="2000" dirty="0"/>
              <a:t>que dans les autres </a:t>
            </a:r>
            <a:r>
              <a:rPr lang="fr-FR" sz="2000" dirty="0" smtClean="0"/>
              <a:t>départements</a:t>
            </a:r>
          </a:p>
          <a:p>
            <a:endParaRPr lang="fr-FR" sz="1800" dirty="0"/>
          </a:p>
        </p:txBody>
      </p:sp>
      <p:sp>
        <p:nvSpPr>
          <p:cNvPr id="4" name="Espace réservé du contenu 8"/>
          <p:cNvSpPr txBox="1">
            <a:spLocks/>
          </p:cNvSpPr>
          <p:nvPr/>
        </p:nvSpPr>
        <p:spPr>
          <a:xfrm>
            <a:off x="274746" y="404664"/>
            <a:ext cx="8620224" cy="648742"/>
          </a:xfrm>
          <a:prstGeom prst="rect">
            <a:avLst/>
          </a:prstGeom>
        </p:spPr>
        <p:txBody>
          <a:bodyPr/>
          <a:lstStyle>
            <a:lvl1pPr marL="508000" indent="-508000" algn="l" rtl="0" fontAlgn="base">
              <a:spcBef>
                <a:spcPct val="20000"/>
              </a:spcBef>
              <a:spcAft>
                <a:spcPct val="0"/>
              </a:spcAft>
              <a:buSzPct val="150000"/>
              <a:buFont typeface="Wingdings" pitchFamily="2" charset="2"/>
              <a:buChar char="ü"/>
              <a:defRPr sz="1600" b="1">
                <a:solidFill>
                  <a:schemeClr val="tx1"/>
                </a:solidFill>
                <a:latin typeface="+mn-lt"/>
                <a:ea typeface="+mn-ea"/>
                <a:cs typeface="+mn-cs"/>
              </a:defRPr>
            </a:lvl1pPr>
            <a:lvl2pPr marL="914400" indent="-457200" algn="l" rtl="0" fontAlgn="base">
              <a:spcBef>
                <a:spcPct val="20000"/>
              </a:spcBef>
              <a:spcAft>
                <a:spcPct val="0"/>
              </a:spcAft>
              <a:buFont typeface="Wingdings" pitchFamily="2" charset="2"/>
              <a:buChar char="q"/>
              <a:defRPr sz="1600" b="1">
                <a:solidFill>
                  <a:srgbClr val="646567"/>
                </a:solidFill>
                <a:latin typeface="+mn-lt"/>
              </a:defRPr>
            </a:lvl2pPr>
            <a:lvl3pPr marL="1371600" indent="-457200" algn="l" rtl="0" fontAlgn="base">
              <a:spcBef>
                <a:spcPct val="20000"/>
              </a:spcBef>
              <a:spcAft>
                <a:spcPct val="0"/>
              </a:spcAft>
              <a:buClr>
                <a:schemeClr val="tx1"/>
              </a:buClr>
              <a:buSzPct val="70000"/>
              <a:buChar char="•"/>
              <a:defRPr sz="1600">
                <a:solidFill>
                  <a:schemeClr val="tx1"/>
                </a:solidFill>
                <a:latin typeface="+mn-lt"/>
              </a:defRPr>
            </a:lvl3pPr>
            <a:lvl4pPr marL="1828800" indent="-457200" algn="l" rtl="0" fontAlgn="base">
              <a:spcBef>
                <a:spcPct val="20000"/>
              </a:spcBef>
              <a:spcAft>
                <a:spcPct val="0"/>
              </a:spcAft>
              <a:buSzPct val="60000"/>
              <a:buFont typeface="Wingdings" pitchFamily="2" charset="2"/>
              <a:buChar char="ü"/>
              <a:defRPr>
                <a:solidFill>
                  <a:schemeClr val="tx1"/>
                </a:solidFill>
                <a:latin typeface="+mn-lt"/>
              </a:defRPr>
            </a:lvl4pPr>
            <a:lvl5pPr marL="2286000" indent="-457200" algn="l" rtl="0" fontAlgn="base">
              <a:spcBef>
                <a:spcPct val="20000"/>
              </a:spcBef>
              <a:spcAft>
                <a:spcPct val="0"/>
              </a:spcAft>
              <a:buFont typeface="Wingdings" pitchFamily="2" charset="2"/>
              <a:buChar char="Ø"/>
              <a:defRPr sz="1600">
                <a:solidFill>
                  <a:schemeClr val="tx1"/>
                </a:solidFill>
                <a:latin typeface="+mn-lt"/>
              </a:defRPr>
            </a:lvl5pPr>
            <a:lvl6pPr marL="2743200" indent="-457200" algn="l" rtl="0" fontAlgn="base">
              <a:spcBef>
                <a:spcPct val="20000"/>
              </a:spcBef>
              <a:spcAft>
                <a:spcPct val="0"/>
              </a:spcAft>
              <a:buFont typeface="Wingdings" pitchFamily="2" charset="2"/>
              <a:buChar char="Ø"/>
              <a:defRPr>
                <a:solidFill>
                  <a:schemeClr val="tx1"/>
                </a:solidFill>
                <a:latin typeface="+mn-lt"/>
              </a:defRPr>
            </a:lvl6pPr>
            <a:lvl7pPr marL="3200400" indent="-457200" algn="l" rtl="0" fontAlgn="base">
              <a:spcBef>
                <a:spcPct val="20000"/>
              </a:spcBef>
              <a:spcAft>
                <a:spcPct val="0"/>
              </a:spcAft>
              <a:buFont typeface="Wingdings" pitchFamily="2" charset="2"/>
              <a:buChar char="Ø"/>
              <a:defRPr>
                <a:solidFill>
                  <a:schemeClr val="tx1"/>
                </a:solidFill>
                <a:latin typeface="+mn-lt"/>
              </a:defRPr>
            </a:lvl7pPr>
            <a:lvl8pPr marL="3657600" indent="-457200" algn="l" rtl="0" fontAlgn="base">
              <a:spcBef>
                <a:spcPct val="20000"/>
              </a:spcBef>
              <a:spcAft>
                <a:spcPct val="0"/>
              </a:spcAft>
              <a:buFont typeface="Wingdings" pitchFamily="2" charset="2"/>
              <a:buChar char="Ø"/>
              <a:defRPr>
                <a:solidFill>
                  <a:schemeClr val="tx1"/>
                </a:solidFill>
                <a:latin typeface="+mn-lt"/>
              </a:defRPr>
            </a:lvl8pPr>
            <a:lvl9pPr marL="4114800" indent="-457200" algn="l" rtl="0" fontAlgn="base">
              <a:spcBef>
                <a:spcPct val="20000"/>
              </a:spcBef>
              <a:spcAft>
                <a:spcPct val="0"/>
              </a:spcAft>
              <a:buFont typeface="Wingdings" pitchFamily="2" charset="2"/>
              <a:buChar char="Ø"/>
              <a:defRPr>
                <a:solidFill>
                  <a:schemeClr val="tx1"/>
                </a:solidFill>
                <a:latin typeface="+mn-lt"/>
              </a:defRPr>
            </a:lvl9pPr>
          </a:lstStyle>
          <a:p>
            <a:pPr marL="0" indent="0">
              <a:buNone/>
            </a:pPr>
            <a:r>
              <a:rPr lang="fr-FR" sz="1800" dirty="0" smtClean="0"/>
              <a:t>La protection de l’enfance dans le département du Nord</a:t>
            </a:r>
            <a:endParaRPr lang="fr-FR" sz="1800" dirty="0"/>
          </a:p>
        </p:txBody>
      </p:sp>
      <p:sp>
        <p:nvSpPr>
          <p:cNvPr id="5" name="Espace réservé du numéro de diapositive 3"/>
          <p:cNvSpPr>
            <a:spLocks noGrp="1"/>
          </p:cNvSpPr>
          <p:nvPr>
            <p:ph type="sldNum" sz="quarter" idx="10"/>
          </p:nvPr>
        </p:nvSpPr>
        <p:spPr>
          <a:xfrm>
            <a:off x="8676456" y="6597352"/>
            <a:ext cx="216024" cy="216024"/>
          </a:xfrm>
        </p:spPr>
        <p:txBody>
          <a:bodyPr/>
          <a:lstStyle/>
          <a:p>
            <a:fld id="{1DDB2AA4-683B-4B93-AC9B-B38EAF4FE7E7}" type="slidenum">
              <a:rPr lang="fr-FR" smtClean="0"/>
              <a:pPr/>
              <a:t>28</a:t>
            </a:fld>
            <a:endParaRPr lang="fr-FR" dirty="0"/>
          </a:p>
        </p:txBody>
      </p:sp>
    </p:spTree>
    <p:extLst>
      <p:ext uri="{BB962C8B-B14F-4D97-AF65-F5344CB8AC3E}">
        <p14:creationId xmlns:p14="http://schemas.microsoft.com/office/powerpoint/2010/main" val="3531834679"/>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contenu 2"/>
          <p:cNvSpPr txBox="1">
            <a:spLocks/>
          </p:cNvSpPr>
          <p:nvPr/>
        </p:nvSpPr>
        <p:spPr>
          <a:xfrm>
            <a:off x="620221" y="1238772"/>
            <a:ext cx="8059084" cy="4351338"/>
          </a:xfrm>
          <a:prstGeom prst="rect">
            <a:avLst/>
          </a:prstGeom>
        </p:spPr>
        <p:txBody>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endParaRPr lang="fr-FR" sz="2000" dirty="0"/>
          </a:p>
          <a:p>
            <a:r>
              <a:rPr lang="fr-FR" sz="2000" dirty="0" smtClean="0"/>
              <a:t>Prix </a:t>
            </a:r>
            <a:r>
              <a:rPr lang="fr-FR" sz="2000" dirty="0"/>
              <a:t>de journée par enfant placé </a:t>
            </a:r>
            <a:r>
              <a:rPr lang="fr-FR" sz="2000" dirty="0" smtClean="0"/>
              <a:t> en institution : 150 à 180€ par jour, </a:t>
            </a:r>
            <a:r>
              <a:rPr lang="fr-FR" sz="2000" dirty="0"/>
              <a:t> </a:t>
            </a:r>
            <a:r>
              <a:rPr lang="fr-FR" sz="2000" dirty="0" smtClean="0"/>
              <a:t>soit </a:t>
            </a:r>
            <a:r>
              <a:rPr lang="fr-FR" sz="2000" b="1" dirty="0" smtClean="0"/>
              <a:t>55.000€ </a:t>
            </a:r>
            <a:r>
              <a:rPr lang="fr-FR" sz="2000" b="1" dirty="0"/>
              <a:t>à </a:t>
            </a:r>
            <a:r>
              <a:rPr lang="fr-FR" sz="2000" b="1" dirty="0" smtClean="0"/>
              <a:t>65.700€ </a:t>
            </a:r>
            <a:r>
              <a:rPr lang="fr-FR" sz="2000" dirty="0"/>
              <a:t>par an, par enfant </a:t>
            </a:r>
            <a:r>
              <a:rPr lang="fr-FR" sz="2000" dirty="0" smtClean="0"/>
              <a:t>placé</a:t>
            </a:r>
          </a:p>
          <a:p>
            <a:pPr marL="0" indent="0">
              <a:buNone/>
            </a:pPr>
            <a:endParaRPr lang="fr-FR" sz="2000" dirty="0" smtClean="0"/>
          </a:p>
          <a:p>
            <a:r>
              <a:rPr lang="fr-FR" sz="2000" dirty="0" smtClean="0"/>
              <a:t>Coût </a:t>
            </a:r>
            <a:r>
              <a:rPr lang="fr-FR" sz="2000" dirty="0"/>
              <a:t>journalier de l’AEMO par enfant : </a:t>
            </a:r>
            <a:r>
              <a:rPr lang="fr-FR" sz="2000" b="1" dirty="0"/>
              <a:t>7</a:t>
            </a:r>
            <a:r>
              <a:rPr lang="fr-FR" sz="2000" b="1" dirty="0" smtClean="0"/>
              <a:t>€</a:t>
            </a:r>
          </a:p>
          <a:p>
            <a:pPr marL="0" indent="0">
              <a:buNone/>
            </a:pPr>
            <a:endParaRPr lang="fr-FR" sz="2000" dirty="0" smtClean="0"/>
          </a:p>
          <a:p>
            <a:r>
              <a:rPr lang="fr-FR" sz="2000" dirty="0" smtClean="0"/>
              <a:t>Des coûts supportés intégralement </a:t>
            </a:r>
            <a:r>
              <a:rPr lang="fr-FR" sz="2000" dirty="0"/>
              <a:t>par le Conseil </a:t>
            </a:r>
            <a:r>
              <a:rPr lang="fr-FR" sz="2000" dirty="0" smtClean="0"/>
              <a:t>départemental</a:t>
            </a:r>
          </a:p>
          <a:p>
            <a:endParaRPr lang="fr-FR" sz="2000" dirty="0"/>
          </a:p>
          <a:p>
            <a:endParaRPr lang="fr-FR" sz="2000" dirty="0"/>
          </a:p>
          <a:p>
            <a:pPr marL="0" indent="0" algn="just">
              <a:buNone/>
            </a:pPr>
            <a:r>
              <a:rPr lang="fr-FR" sz="2000" b="1" dirty="0" smtClean="0"/>
              <a:t>	Nécessité de réduire le taux de placement des enfants en 	améliorant l’efficacité de l’AEMO (action éducative en milieu ouvert) </a:t>
            </a:r>
            <a:r>
              <a:rPr lang="fr-FR" b="1" dirty="0" smtClean="0"/>
              <a:t>	</a:t>
            </a:r>
          </a:p>
          <a:p>
            <a:pPr marL="0" indent="0">
              <a:buNone/>
            </a:pPr>
            <a:endParaRPr lang="fr-FR" dirty="0"/>
          </a:p>
        </p:txBody>
      </p:sp>
      <p:sp>
        <p:nvSpPr>
          <p:cNvPr id="2" name="Flèche droite 1"/>
          <p:cNvSpPr/>
          <p:nvPr/>
        </p:nvSpPr>
        <p:spPr>
          <a:xfrm>
            <a:off x="353747" y="4500170"/>
            <a:ext cx="532947" cy="393456"/>
          </a:xfrm>
          <a:prstGeom prst="rightArrow">
            <a:avLst/>
          </a:prstGeom>
          <a:solidFill>
            <a:schemeClr val="accent2"/>
          </a:solidFill>
          <a:ln>
            <a:solidFill>
              <a:schemeClr val="accent2"/>
            </a:solid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fr-FR"/>
          </a:p>
        </p:txBody>
      </p:sp>
      <p:sp>
        <p:nvSpPr>
          <p:cNvPr id="5" name="Espace réservé du contenu 8"/>
          <p:cNvSpPr txBox="1">
            <a:spLocks/>
          </p:cNvSpPr>
          <p:nvPr/>
        </p:nvSpPr>
        <p:spPr>
          <a:xfrm>
            <a:off x="274746" y="908050"/>
            <a:ext cx="8620224" cy="648742"/>
          </a:xfrm>
          <a:prstGeom prst="rect">
            <a:avLst/>
          </a:prstGeom>
        </p:spPr>
        <p:txBody>
          <a:bodyPr/>
          <a:lstStyle>
            <a:lvl1pPr marL="508000" indent="-508000" algn="l" rtl="0" fontAlgn="base">
              <a:spcBef>
                <a:spcPct val="20000"/>
              </a:spcBef>
              <a:spcAft>
                <a:spcPct val="0"/>
              </a:spcAft>
              <a:buSzPct val="150000"/>
              <a:buFont typeface="Wingdings" pitchFamily="2" charset="2"/>
              <a:buChar char="ü"/>
              <a:defRPr sz="1600" b="1">
                <a:solidFill>
                  <a:schemeClr val="tx1"/>
                </a:solidFill>
                <a:latin typeface="+mn-lt"/>
                <a:ea typeface="+mn-ea"/>
                <a:cs typeface="+mn-cs"/>
              </a:defRPr>
            </a:lvl1pPr>
            <a:lvl2pPr marL="914400" indent="-457200" algn="l" rtl="0" fontAlgn="base">
              <a:spcBef>
                <a:spcPct val="20000"/>
              </a:spcBef>
              <a:spcAft>
                <a:spcPct val="0"/>
              </a:spcAft>
              <a:buFont typeface="Wingdings" pitchFamily="2" charset="2"/>
              <a:buChar char="q"/>
              <a:defRPr sz="1600" b="1">
                <a:solidFill>
                  <a:srgbClr val="646567"/>
                </a:solidFill>
                <a:latin typeface="+mn-lt"/>
              </a:defRPr>
            </a:lvl2pPr>
            <a:lvl3pPr marL="1371600" indent="-457200" algn="l" rtl="0" fontAlgn="base">
              <a:spcBef>
                <a:spcPct val="20000"/>
              </a:spcBef>
              <a:spcAft>
                <a:spcPct val="0"/>
              </a:spcAft>
              <a:buClr>
                <a:schemeClr val="tx1"/>
              </a:buClr>
              <a:buSzPct val="70000"/>
              <a:buChar char="•"/>
              <a:defRPr sz="1600">
                <a:solidFill>
                  <a:schemeClr val="tx1"/>
                </a:solidFill>
                <a:latin typeface="+mn-lt"/>
              </a:defRPr>
            </a:lvl3pPr>
            <a:lvl4pPr marL="1828800" indent="-457200" algn="l" rtl="0" fontAlgn="base">
              <a:spcBef>
                <a:spcPct val="20000"/>
              </a:spcBef>
              <a:spcAft>
                <a:spcPct val="0"/>
              </a:spcAft>
              <a:buSzPct val="60000"/>
              <a:buFont typeface="Wingdings" pitchFamily="2" charset="2"/>
              <a:buChar char="ü"/>
              <a:defRPr>
                <a:solidFill>
                  <a:schemeClr val="tx1"/>
                </a:solidFill>
                <a:latin typeface="+mn-lt"/>
              </a:defRPr>
            </a:lvl4pPr>
            <a:lvl5pPr marL="2286000" indent="-457200" algn="l" rtl="0" fontAlgn="base">
              <a:spcBef>
                <a:spcPct val="20000"/>
              </a:spcBef>
              <a:spcAft>
                <a:spcPct val="0"/>
              </a:spcAft>
              <a:buFont typeface="Wingdings" pitchFamily="2" charset="2"/>
              <a:buChar char="Ø"/>
              <a:defRPr sz="1600">
                <a:solidFill>
                  <a:schemeClr val="tx1"/>
                </a:solidFill>
                <a:latin typeface="+mn-lt"/>
              </a:defRPr>
            </a:lvl5pPr>
            <a:lvl6pPr marL="2743200" indent="-457200" algn="l" rtl="0" fontAlgn="base">
              <a:spcBef>
                <a:spcPct val="20000"/>
              </a:spcBef>
              <a:spcAft>
                <a:spcPct val="0"/>
              </a:spcAft>
              <a:buFont typeface="Wingdings" pitchFamily="2" charset="2"/>
              <a:buChar char="Ø"/>
              <a:defRPr>
                <a:solidFill>
                  <a:schemeClr val="tx1"/>
                </a:solidFill>
                <a:latin typeface="+mn-lt"/>
              </a:defRPr>
            </a:lvl6pPr>
            <a:lvl7pPr marL="3200400" indent="-457200" algn="l" rtl="0" fontAlgn="base">
              <a:spcBef>
                <a:spcPct val="20000"/>
              </a:spcBef>
              <a:spcAft>
                <a:spcPct val="0"/>
              </a:spcAft>
              <a:buFont typeface="Wingdings" pitchFamily="2" charset="2"/>
              <a:buChar char="Ø"/>
              <a:defRPr>
                <a:solidFill>
                  <a:schemeClr val="tx1"/>
                </a:solidFill>
                <a:latin typeface="+mn-lt"/>
              </a:defRPr>
            </a:lvl7pPr>
            <a:lvl8pPr marL="3657600" indent="-457200" algn="l" rtl="0" fontAlgn="base">
              <a:spcBef>
                <a:spcPct val="20000"/>
              </a:spcBef>
              <a:spcAft>
                <a:spcPct val="0"/>
              </a:spcAft>
              <a:buFont typeface="Wingdings" pitchFamily="2" charset="2"/>
              <a:buChar char="Ø"/>
              <a:defRPr>
                <a:solidFill>
                  <a:schemeClr val="tx1"/>
                </a:solidFill>
                <a:latin typeface="+mn-lt"/>
              </a:defRPr>
            </a:lvl8pPr>
            <a:lvl9pPr marL="4114800" indent="-457200" algn="l" rtl="0" fontAlgn="base">
              <a:spcBef>
                <a:spcPct val="20000"/>
              </a:spcBef>
              <a:spcAft>
                <a:spcPct val="0"/>
              </a:spcAft>
              <a:buFont typeface="Wingdings" pitchFamily="2" charset="2"/>
              <a:buChar char="Ø"/>
              <a:defRPr>
                <a:solidFill>
                  <a:schemeClr val="tx1"/>
                </a:solidFill>
                <a:latin typeface="+mn-lt"/>
              </a:defRPr>
            </a:lvl9pPr>
          </a:lstStyle>
          <a:p>
            <a:pPr marL="0" indent="0">
              <a:buNone/>
            </a:pPr>
            <a:r>
              <a:rPr lang="fr-FR" sz="1800" dirty="0" smtClean="0"/>
              <a:t>Un contexte budgétaire contraint</a:t>
            </a:r>
            <a:endParaRPr lang="fr-FR" sz="1800" dirty="0"/>
          </a:p>
        </p:txBody>
      </p:sp>
      <p:sp>
        <p:nvSpPr>
          <p:cNvPr id="6" name="Espace réservé du numéro de diapositive 3"/>
          <p:cNvSpPr>
            <a:spLocks noGrp="1"/>
          </p:cNvSpPr>
          <p:nvPr>
            <p:ph type="sldNum" sz="quarter" idx="10"/>
          </p:nvPr>
        </p:nvSpPr>
        <p:spPr>
          <a:xfrm>
            <a:off x="8676456" y="6597352"/>
            <a:ext cx="216024" cy="216024"/>
          </a:xfrm>
        </p:spPr>
        <p:txBody>
          <a:bodyPr/>
          <a:lstStyle/>
          <a:p>
            <a:fld id="{1DDB2AA4-683B-4B93-AC9B-B38EAF4FE7E7}" type="slidenum">
              <a:rPr lang="fr-FR" smtClean="0"/>
              <a:pPr/>
              <a:t>29</a:t>
            </a:fld>
            <a:endParaRPr lang="fr-FR" dirty="0"/>
          </a:p>
        </p:txBody>
      </p:sp>
    </p:spTree>
    <p:extLst>
      <p:ext uri="{BB962C8B-B14F-4D97-AF65-F5344CB8AC3E}">
        <p14:creationId xmlns:p14="http://schemas.microsoft.com/office/powerpoint/2010/main" val="3735977481"/>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p:nvPr/>
        </p:nvPicPr>
        <p:blipFill>
          <a:blip cstate="print">
            <a:extLst>
              <a:ext uri="{28A0092B-C50C-407E-A947-70E740481C1C}">
                <a14:useLocalDpi xmlns:a14="http://schemas.microsoft.com/office/drawing/2010/main" val="0"/>
              </a:ext>
            </a:extLst>
          </a:blip>
          <a:stretch>
            <a:fillRect/>
          </a:stretch>
        </p:blipFill>
        <p:spPr>
          <a:xfrm>
            <a:off x="7650353" y="116381"/>
            <a:ext cx="1392308" cy="432048"/>
          </a:xfrm>
          <a:prstGeom prst="rect">
            <a:avLst/>
          </a:prstGeom>
        </p:spPr>
      </p:pic>
      <p:grpSp>
        <p:nvGrpSpPr>
          <p:cNvPr id="5" name="Groupe 4"/>
          <p:cNvGrpSpPr/>
          <p:nvPr/>
        </p:nvGrpSpPr>
        <p:grpSpPr>
          <a:xfrm>
            <a:off x="511174" y="548680"/>
            <a:ext cx="8093274" cy="369332"/>
            <a:chOff x="511174" y="827420"/>
            <a:chExt cx="8093274" cy="369332"/>
          </a:xfrm>
        </p:grpSpPr>
        <p:cxnSp>
          <p:nvCxnSpPr>
            <p:cNvPr id="6" name="Straight Connector 3"/>
            <p:cNvCxnSpPr/>
            <p:nvPr/>
          </p:nvCxnSpPr>
          <p:spPr>
            <a:xfrm>
              <a:off x="511174" y="1052736"/>
              <a:ext cx="226062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3"/>
            <p:cNvCxnSpPr/>
            <p:nvPr/>
          </p:nvCxnSpPr>
          <p:spPr>
            <a:xfrm>
              <a:off x="6343822" y="1052736"/>
              <a:ext cx="226062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ZoneTexte 7"/>
            <p:cNvSpPr txBox="1"/>
            <p:nvPr/>
          </p:nvSpPr>
          <p:spPr>
            <a:xfrm>
              <a:off x="2915816" y="827420"/>
              <a:ext cx="3240360" cy="369332"/>
            </a:xfrm>
            <a:prstGeom prst="rect">
              <a:avLst/>
            </a:prstGeom>
            <a:noFill/>
          </p:spPr>
          <p:txBody>
            <a:bodyPr wrap="square" rtlCol="0">
              <a:spAutoFit/>
            </a:bodyPr>
            <a:lstStyle/>
            <a:p>
              <a:pPr algn="ctr"/>
              <a:r>
                <a:rPr lang="fr-FR" dirty="0" smtClean="0">
                  <a:latin typeface="Museo Sans 500" pitchFamily="50" charset="0"/>
                </a:rPr>
                <a:t>Le Comptoir de l’Innovation</a:t>
              </a:r>
              <a:endParaRPr lang="fr-FR" dirty="0">
                <a:latin typeface="Museo Sans 500" pitchFamily="50" charset="0"/>
              </a:endParaRPr>
            </a:p>
          </p:txBody>
        </p:sp>
      </p:grpSp>
      <p:sp>
        <p:nvSpPr>
          <p:cNvPr id="2" name="Espace réservé du numéro de diapositive 1"/>
          <p:cNvSpPr>
            <a:spLocks noGrp="1"/>
          </p:cNvSpPr>
          <p:nvPr>
            <p:ph type="sldNum" sz="quarter" idx="12"/>
          </p:nvPr>
        </p:nvSpPr>
        <p:spPr/>
        <p:txBody>
          <a:bodyPr/>
          <a:lstStyle/>
          <a:p>
            <a:fld id="{A4EA68B9-2A1A-4ACE-A9B8-1DE7D187A9CC}" type="slidenum">
              <a:rPr lang="fr-FR" smtClean="0"/>
              <a:pPr/>
              <a:t>3</a:t>
            </a:fld>
            <a:endParaRPr lang="fr-FR"/>
          </a:p>
        </p:txBody>
      </p:sp>
      <p:sp>
        <p:nvSpPr>
          <p:cNvPr id="32" name="Rectangle à coins arrondis 17"/>
          <p:cNvSpPr/>
          <p:nvPr/>
        </p:nvSpPr>
        <p:spPr>
          <a:xfrm>
            <a:off x="3573355" y="6309320"/>
            <a:ext cx="1620000" cy="426370"/>
          </a:xfrm>
          <a:prstGeom prst="roundRect">
            <a:avLst/>
          </a:prstGeom>
          <a:solidFill>
            <a:srgbClr val="FFFFFF"/>
          </a:solidFill>
          <a:ln>
            <a:solidFill>
              <a:schemeClr val="bg1">
                <a:lumMod val="8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r>
              <a:rPr lang="fr-FR" sz="1000" dirty="0" smtClean="0">
                <a:solidFill>
                  <a:schemeClr val="tx1"/>
                </a:solidFill>
                <a:latin typeface="Museo Sans 500" pitchFamily="50" charset="0"/>
              </a:rPr>
              <a:t>PORTEFEUILLE &amp; DEALFLOW</a:t>
            </a:r>
            <a:endParaRPr lang="fr-FR" sz="1000" dirty="0">
              <a:solidFill>
                <a:schemeClr val="tx1"/>
              </a:solidFill>
              <a:latin typeface="Museo Sans 500" pitchFamily="50" charset="0"/>
            </a:endParaRPr>
          </a:p>
        </p:txBody>
      </p:sp>
      <p:sp>
        <p:nvSpPr>
          <p:cNvPr id="33" name="Rectangle à coins arrondis 17"/>
          <p:cNvSpPr/>
          <p:nvPr/>
        </p:nvSpPr>
        <p:spPr>
          <a:xfrm>
            <a:off x="1835620" y="6309400"/>
            <a:ext cx="1620000" cy="426370"/>
          </a:xfrm>
          <a:prstGeom prst="roundRect">
            <a:avLst/>
          </a:prstGeom>
          <a:solidFill>
            <a:srgbClr val="FFFFFF"/>
          </a:solidFill>
          <a:ln>
            <a:solidFill>
              <a:schemeClr val="bg1">
                <a:lumMod val="8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r>
              <a:rPr lang="fr-FR" sz="1000" dirty="0" smtClean="0">
                <a:solidFill>
                  <a:schemeClr val="tx1"/>
                </a:solidFill>
                <a:latin typeface="Museo Sans 500" pitchFamily="50" charset="0"/>
              </a:rPr>
              <a:t>FONDS D’INVESTISSEMENT</a:t>
            </a:r>
            <a:endParaRPr lang="fr-FR" sz="1000" dirty="0">
              <a:solidFill>
                <a:schemeClr val="tx1"/>
              </a:solidFill>
              <a:latin typeface="Museo Sans 500" pitchFamily="50" charset="0"/>
            </a:endParaRPr>
          </a:p>
        </p:txBody>
      </p:sp>
      <p:sp>
        <p:nvSpPr>
          <p:cNvPr id="34" name="Rectangle à coins arrondis 17"/>
          <p:cNvSpPr/>
          <p:nvPr/>
        </p:nvSpPr>
        <p:spPr>
          <a:xfrm>
            <a:off x="107380" y="6309400"/>
            <a:ext cx="1620000" cy="426370"/>
          </a:xfrm>
          <a:prstGeom prst="roundRect">
            <a:avLst/>
          </a:prstGeom>
          <a:solidFill>
            <a:schemeClr val="accent1">
              <a:lumMod val="20000"/>
              <a:lumOff val="80000"/>
            </a:schemeClr>
          </a:solidFill>
          <a:ln>
            <a:solidFill>
              <a:schemeClr val="bg1">
                <a:lumMod val="8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r>
              <a:rPr lang="fr-FR" sz="1000" smtClean="0">
                <a:solidFill>
                  <a:schemeClr val="tx1"/>
                </a:solidFill>
                <a:latin typeface="Museo Sans 500" pitchFamily="50" charset="0"/>
              </a:rPr>
              <a:t>PRESENTATION</a:t>
            </a:r>
            <a:endParaRPr lang="fr-FR" sz="1000">
              <a:solidFill>
                <a:schemeClr val="tx1"/>
              </a:solidFill>
              <a:latin typeface="Museo Sans 500" pitchFamily="50" charset="0"/>
            </a:endParaRPr>
          </a:p>
        </p:txBody>
      </p:sp>
      <p:sp>
        <p:nvSpPr>
          <p:cNvPr id="14" name="Teardrop 1"/>
          <p:cNvSpPr/>
          <p:nvPr/>
        </p:nvSpPr>
        <p:spPr>
          <a:xfrm>
            <a:off x="381981" y="2505482"/>
            <a:ext cx="1419670" cy="1234440"/>
          </a:xfrm>
          <a:prstGeom prst="teardrop">
            <a:avLst/>
          </a:prstGeom>
          <a:solidFill>
            <a:srgbClr val="434F5A"/>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400" b="0" i="0" u="none" strike="noStrike" kern="0" cap="none" spc="0" normalizeH="0" baseline="0">
              <a:ln>
                <a:noFill/>
              </a:ln>
              <a:solidFill>
                <a:srgbClr val="959595"/>
              </a:solidFill>
              <a:effectLst/>
              <a:uLnTx/>
              <a:uFillTx/>
              <a:latin typeface="Museo sans 500"/>
              <a:ea typeface="+mn-ea"/>
              <a:cs typeface="Museo sans 500"/>
            </a:endParaRPr>
          </a:p>
        </p:txBody>
      </p:sp>
      <p:sp>
        <p:nvSpPr>
          <p:cNvPr id="15" name="Rectangle 14"/>
          <p:cNvSpPr/>
          <p:nvPr/>
        </p:nvSpPr>
        <p:spPr>
          <a:xfrm>
            <a:off x="381981" y="3938583"/>
            <a:ext cx="1419670" cy="284871"/>
          </a:xfrm>
          <a:prstGeom prst="rect">
            <a:avLst/>
          </a:prstGeom>
          <a:solidFill>
            <a:srgbClr val="434F5A"/>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400" b="0" i="0" u="none" strike="noStrike" kern="0" cap="none" spc="0" normalizeH="0" baseline="0">
              <a:ln>
                <a:noFill/>
              </a:ln>
              <a:solidFill>
                <a:prstClr val="white"/>
              </a:solidFill>
              <a:effectLst/>
              <a:uLnTx/>
              <a:uFillTx/>
              <a:latin typeface="Museo sans 500"/>
              <a:ea typeface="+mn-ea"/>
              <a:cs typeface="Museo sans 500"/>
            </a:endParaRPr>
          </a:p>
        </p:txBody>
      </p:sp>
      <p:sp>
        <p:nvSpPr>
          <p:cNvPr id="16" name="Rectangle 15"/>
          <p:cNvSpPr/>
          <p:nvPr/>
        </p:nvSpPr>
        <p:spPr>
          <a:xfrm>
            <a:off x="-36640" y="4363593"/>
            <a:ext cx="2256911" cy="307777"/>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fr-FR" sz="1400" kern="0" dirty="0">
                <a:solidFill>
                  <a:srgbClr val="959595"/>
                </a:solidFill>
                <a:latin typeface="Museo sans 500"/>
                <a:cs typeface="Museo sans 500"/>
              </a:rPr>
              <a:t>3</a:t>
            </a:r>
            <a:r>
              <a:rPr kumimoji="0" lang="fr-FR" sz="1400" b="0" i="0" u="none" strike="noStrike" kern="0" cap="none" spc="0" normalizeH="0" baseline="0" dirty="0" smtClean="0">
                <a:ln>
                  <a:noFill/>
                </a:ln>
                <a:solidFill>
                  <a:srgbClr val="959595"/>
                </a:solidFill>
                <a:effectLst/>
                <a:uLnTx/>
                <a:uFillTx/>
                <a:latin typeface="Museo sans 500"/>
                <a:cs typeface="Museo sans 500"/>
              </a:rPr>
              <a:t>0M€ sous</a:t>
            </a:r>
            <a:r>
              <a:rPr kumimoji="0" lang="fr-FR" sz="1400" b="0" i="0" u="none" strike="noStrike" kern="0" cap="none" spc="0" normalizeH="0" dirty="0" smtClean="0">
                <a:ln>
                  <a:noFill/>
                </a:ln>
                <a:solidFill>
                  <a:srgbClr val="959595"/>
                </a:solidFill>
                <a:effectLst/>
                <a:uLnTx/>
                <a:uFillTx/>
                <a:latin typeface="Museo sans 500"/>
                <a:cs typeface="Museo sans 500"/>
              </a:rPr>
              <a:t> gestion</a:t>
            </a:r>
            <a:endParaRPr kumimoji="0" lang="fr-FR" sz="1400" b="0" i="0" u="none" strike="noStrike" kern="0" cap="none" spc="0" normalizeH="0" baseline="0" dirty="0">
              <a:ln>
                <a:noFill/>
              </a:ln>
              <a:solidFill>
                <a:srgbClr val="959595"/>
              </a:solidFill>
              <a:effectLst/>
              <a:uLnTx/>
              <a:uFillTx/>
              <a:latin typeface="Museo sans 500"/>
              <a:cs typeface="Museo sans 500"/>
            </a:endParaRPr>
          </a:p>
        </p:txBody>
      </p:sp>
      <p:sp>
        <p:nvSpPr>
          <p:cNvPr id="17" name="Rectangle 16"/>
          <p:cNvSpPr/>
          <p:nvPr/>
        </p:nvSpPr>
        <p:spPr>
          <a:xfrm>
            <a:off x="499259" y="3946455"/>
            <a:ext cx="1311758" cy="307777"/>
          </a:xfrm>
          <a:prstGeom prst="rect">
            <a:avLst/>
          </a:prstGeom>
        </p:spPr>
        <p:txBody>
          <a:bodyPr wrap="square">
            <a:spAutoFit/>
          </a:bodyPr>
          <a:lstStyle/>
          <a:p>
            <a:pPr algn="ctr"/>
            <a:r>
              <a:rPr lang="fr-FR" sz="1400" smtClean="0">
                <a:solidFill>
                  <a:prstClr val="white"/>
                </a:solidFill>
                <a:latin typeface="Museo sans 500"/>
                <a:cs typeface="Museo sans 500"/>
              </a:rPr>
              <a:t>FINANCER</a:t>
            </a:r>
            <a:endParaRPr lang="fr-FR" sz="1400">
              <a:solidFill>
                <a:prstClr val="white"/>
              </a:solidFill>
              <a:latin typeface="Museo sans 500"/>
              <a:cs typeface="Museo sans 500"/>
            </a:endParaRPr>
          </a:p>
        </p:txBody>
      </p:sp>
      <p:pic>
        <p:nvPicPr>
          <p:cNvPr id="18" name="Picture 7"/>
          <p:cNvPicPr>
            <a:picLocks noChangeAspect="1"/>
          </p:cNvPicPr>
          <p:nvPr/>
        </p:nvPicPr>
        <p:blipFill>
          <a:blip cstate="print">
            <a:extLst>
              <a:ext uri="{28A0092B-C50C-407E-A947-70E740481C1C}">
                <a14:useLocalDpi xmlns:a14="http://schemas.microsoft.com/office/drawing/2010/main" val="0"/>
              </a:ext>
            </a:extLst>
          </a:blip>
          <a:stretch>
            <a:fillRect/>
          </a:stretch>
        </p:blipFill>
        <p:spPr>
          <a:xfrm>
            <a:off x="612040" y="2619354"/>
            <a:ext cx="890508" cy="890508"/>
          </a:xfrm>
          <a:prstGeom prst="rect">
            <a:avLst/>
          </a:prstGeom>
        </p:spPr>
      </p:pic>
      <p:sp>
        <p:nvSpPr>
          <p:cNvPr id="19" name="Teardrop 8"/>
          <p:cNvSpPr/>
          <p:nvPr/>
        </p:nvSpPr>
        <p:spPr>
          <a:xfrm>
            <a:off x="2646875" y="2505482"/>
            <a:ext cx="1419670" cy="1234440"/>
          </a:xfrm>
          <a:prstGeom prst="teardrop">
            <a:avLst/>
          </a:prstGeom>
          <a:solidFill>
            <a:srgbClr val="009FEB"/>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400" b="0" i="0" u="none" strike="noStrike" kern="0" cap="none" spc="0" normalizeH="0" baseline="0">
              <a:ln>
                <a:noFill/>
              </a:ln>
              <a:solidFill>
                <a:srgbClr val="959595"/>
              </a:solidFill>
              <a:effectLst/>
              <a:uLnTx/>
              <a:uFillTx/>
              <a:latin typeface="Museo sans 500"/>
              <a:ea typeface="+mn-ea"/>
              <a:cs typeface="Museo sans 500"/>
            </a:endParaRPr>
          </a:p>
        </p:txBody>
      </p:sp>
      <p:sp>
        <p:nvSpPr>
          <p:cNvPr id="20" name="Rectangle 19"/>
          <p:cNvSpPr/>
          <p:nvPr/>
        </p:nvSpPr>
        <p:spPr>
          <a:xfrm>
            <a:off x="2646875" y="3938583"/>
            <a:ext cx="1419670" cy="284871"/>
          </a:xfrm>
          <a:prstGeom prst="rect">
            <a:avLst/>
          </a:prstGeom>
          <a:solidFill>
            <a:srgbClr val="009FEB"/>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400" b="0" i="0" u="none" strike="noStrike" kern="0" cap="none" spc="0" normalizeH="0" baseline="0">
              <a:ln>
                <a:noFill/>
              </a:ln>
              <a:solidFill>
                <a:prstClr val="white"/>
              </a:solidFill>
              <a:effectLst/>
              <a:uLnTx/>
              <a:uFillTx/>
              <a:latin typeface="Museo sans 500"/>
              <a:ea typeface="+mn-ea"/>
              <a:cs typeface="Museo sans 500"/>
            </a:endParaRPr>
          </a:p>
        </p:txBody>
      </p:sp>
      <p:sp>
        <p:nvSpPr>
          <p:cNvPr id="21" name="Rectangle 20"/>
          <p:cNvSpPr/>
          <p:nvPr/>
        </p:nvSpPr>
        <p:spPr>
          <a:xfrm>
            <a:off x="2282873" y="4409759"/>
            <a:ext cx="2051542" cy="1384995"/>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1400" b="0" i="0" u="none" strike="noStrike" kern="0" cap="none" spc="0" normalizeH="0" baseline="0" dirty="0" smtClean="0">
                <a:ln>
                  <a:noFill/>
                </a:ln>
                <a:solidFill>
                  <a:srgbClr val="959595"/>
                </a:solidFill>
                <a:effectLst/>
                <a:uLnTx/>
                <a:uFillTx/>
                <a:latin typeface="Museo sans 500"/>
                <a:cs typeface="Museo sans 500"/>
              </a:rPr>
              <a:t>Des programmes d’accompagnement et d’incubation pour  entrepreneurs en France et dans le monde</a:t>
            </a:r>
            <a:r>
              <a:rPr kumimoji="0" lang="fr-FR" sz="1400" b="0" i="0" u="none" strike="noStrike" kern="0" cap="none" spc="0" normalizeH="0" dirty="0" smtClean="0">
                <a:ln>
                  <a:noFill/>
                </a:ln>
                <a:solidFill>
                  <a:srgbClr val="959595"/>
                </a:solidFill>
                <a:effectLst/>
                <a:uLnTx/>
                <a:uFillTx/>
                <a:latin typeface="Museo sans 500"/>
                <a:cs typeface="Museo sans 500"/>
              </a:rPr>
              <a:t> </a:t>
            </a:r>
            <a:endParaRPr kumimoji="0" lang="fr-FR" sz="1400" b="0" i="0" u="none" strike="noStrike" kern="0" cap="none" spc="0" normalizeH="0" baseline="0" dirty="0">
              <a:ln>
                <a:noFill/>
              </a:ln>
              <a:solidFill>
                <a:srgbClr val="959595"/>
              </a:solidFill>
              <a:effectLst/>
              <a:uLnTx/>
              <a:uFillTx/>
              <a:latin typeface="Museo sans 500"/>
              <a:cs typeface="Museo sans 500"/>
            </a:endParaRPr>
          </a:p>
        </p:txBody>
      </p:sp>
      <p:sp>
        <p:nvSpPr>
          <p:cNvPr id="22" name="Rectangle 21"/>
          <p:cNvSpPr/>
          <p:nvPr/>
        </p:nvSpPr>
        <p:spPr>
          <a:xfrm>
            <a:off x="2553138" y="3946455"/>
            <a:ext cx="1609535" cy="307777"/>
          </a:xfrm>
          <a:prstGeom prst="rect">
            <a:avLst/>
          </a:prstGeom>
        </p:spPr>
        <p:txBody>
          <a:bodyPr wrap="square">
            <a:spAutoFit/>
          </a:bodyPr>
          <a:lstStyle/>
          <a:p>
            <a:pPr algn="ctr"/>
            <a:r>
              <a:rPr lang="fr-FR" sz="1400" smtClean="0">
                <a:solidFill>
                  <a:prstClr val="white"/>
                </a:solidFill>
                <a:latin typeface="Museo sans 500"/>
                <a:cs typeface="Museo sans 500"/>
              </a:rPr>
              <a:t>ACCOMPAGNER</a:t>
            </a:r>
            <a:endParaRPr lang="fr-FR" sz="1400">
              <a:solidFill>
                <a:prstClr val="white"/>
              </a:solidFill>
              <a:latin typeface="Museo sans 500"/>
              <a:cs typeface="Museo sans 500"/>
            </a:endParaRPr>
          </a:p>
        </p:txBody>
      </p:sp>
      <p:sp>
        <p:nvSpPr>
          <p:cNvPr id="23" name="Teardrop 12"/>
          <p:cNvSpPr/>
          <p:nvPr/>
        </p:nvSpPr>
        <p:spPr>
          <a:xfrm>
            <a:off x="4839092" y="2505482"/>
            <a:ext cx="1419670" cy="1234440"/>
          </a:xfrm>
          <a:prstGeom prst="teardrop">
            <a:avLst/>
          </a:prstGeom>
          <a:solidFill>
            <a:srgbClr val="434F5A">
              <a:lumMod val="60000"/>
              <a:lumOff val="4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400" b="0" i="0" u="none" strike="noStrike" kern="0" cap="none" spc="0" normalizeH="0" baseline="0">
              <a:ln>
                <a:noFill/>
              </a:ln>
              <a:solidFill>
                <a:srgbClr val="959595"/>
              </a:solidFill>
              <a:effectLst/>
              <a:uLnTx/>
              <a:uFillTx/>
              <a:latin typeface="Museo sans 500"/>
              <a:ea typeface="+mn-ea"/>
              <a:cs typeface="Museo sans 500"/>
            </a:endParaRPr>
          </a:p>
        </p:txBody>
      </p:sp>
      <p:sp>
        <p:nvSpPr>
          <p:cNvPr id="24" name="Rectangle 23"/>
          <p:cNvSpPr/>
          <p:nvPr/>
        </p:nvSpPr>
        <p:spPr>
          <a:xfrm>
            <a:off x="4839092" y="3938583"/>
            <a:ext cx="1419670" cy="284871"/>
          </a:xfrm>
          <a:prstGeom prst="rect">
            <a:avLst/>
          </a:prstGeom>
          <a:solidFill>
            <a:srgbClr val="434F5A">
              <a:lumMod val="60000"/>
              <a:lumOff val="4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400" b="0" i="0" u="none" strike="noStrike" kern="0" cap="none" spc="0" normalizeH="0" baseline="0">
              <a:ln>
                <a:noFill/>
              </a:ln>
              <a:solidFill>
                <a:prstClr val="white"/>
              </a:solidFill>
              <a:effectLst/>
              <a:uLnTx/>
              <a:uFillTx/>
              <a:latin typeface="Museo sans 500"/>
              <a:ea typeface="+mn-ea"/>
              <a:cs typeface="Museo sans 500"/>
            </a:endParaRPr>
          </a:p>
        </p:txBody>
      </p:sp>
      <p:sp>
        <p:nvSpPr>
          <p:cNvPr id="25" name="Rectangle 24"/>
          <p:cNvSpPr/>
          <p:nvPr/>
        </p:nvSpPr>
        <p:spPr>
          <a:xfrm>
            <a:off x="4420471" y="4409760"/>
            <a:ext cx="2256911" cy="738664"/>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1400" b="0" i="0" u="none" strike="noStrike" kern="0" cap="none" spc="0" normalizeH="0" baseline="0" smtClean="0">
                <a:ln>
                  <a:noFill/>
                </a:ln>
                <a:solidFill>
                  <a:srgbClr val="959595"/>
                </a:solidFill>
                <a:effectLst/>
                <a:uLnTx/>
                <a:uFillTx/>
                <a:latin typeface="Museo sans 500"/>
                <a:cs typeface="Museo sans 500"/>
              </a:rPr>
              <a:t>Impact², cycle d’événements  internationaux</a:t>
            </a:r>
            <a:endParaRPr kumimoji="0" lang="fr-FR" sz="1400" b="0" i="0" u="none" strike="noStrike" kern="0" cap="none" spc="0" normalizeH="0" baseline="0">
              <a:ln>
                <a:noFill/>
              </a:ln>
              <a:solidFill>
                <a:srgbClr val="959595"/>
              </a:solidFill>
              <a:effectLst/>
              <a:uLnTx/>
              <a:uFillTx/>
              <a:latin typeface="Museo sans 500"/>
              <a:cs typeface="Museo sans 500"/>
            </a:endParaRPr>
          </a:p>
        </p:txBody>
      </p:sp>
      <p:sp>
        <p:nvSpPr>
          <p:cNvPr id="26" name="Rectangle 25"/>
          <p:cNvSpPr/>
          <p:nvPr/>
        </p:nvSpPr>
        <p:spPr>
          <a:xfrm>
            <a:off x="4932923" y="3946455"/>
            <a:ext cx="1203847" cy="307777"/>
          </a:xfrm>
          <a:prstGeom prst="rect">
            <a:avLst/>
          </a:prstGeom>
        </p:spPr>
        <p:txBody>
          <a:bodyPr wrap="square">
            <a:spAutoFit/>
          </a:bodyPr>
          <a:lstStyle/>
          <a:p>
            <a:pPr algn="ctr"/>
            <a:r>
              <a:rPr lang="fr-FR" sz="1400" smtClean="0">
                <a:solidFill>
                  <a:prstClr val="white"/>
                </a:solidFill>
                <a:latin typeface="Museo sans 500"/>
                <a:cs typeface="Museo sans 500"/>
              </a:rPr>
              <a:t>INSPIRER</a:t>
            </a:r>
            <a:endParaRPr lang="fr-FR" sz="1400">
              <a:solidFill>
                <a:prstClr val="white"/>
              </a:solidFill>
              <a:latin typeface="Museo sans 500"/>
              <a:cs typeface="Museo sans 500"/>
            </a:endParaRPr>
          </a:p>
        </p:txBody>
      </p:sp>
      <p:sp>
        <p:nvSpPr>
          <p:cNvPr id="27" name="Teardrop 16"/>
          <p:cNvSpPr/>
          <p:nvPr/>
        </p:nvSpPr>
        <p:spPr>
          <a:xfrm>
            <a:off x="7021925" y="2505482"/>
            <a:ext cx="1419670" cy="1234440"/>
          </a:xfrm>
          <a:prstGeom prst="teardrop">
            <a:avLst/>
          </a:prstGeom>
          <a:solidFill>
            <a:srgbClr val="009FEB">
              <a:lumMod val="60000"/>
              <a:lumOff val="4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400" b="0" i="0" u="none" strike="noStrike" kern="0" cap="none" spc="0" normalizeH="0" baseline="0">
              <a:ln>
                <a:noFill/>
              </a:ln>
              <a:solidFill>
                <a:srgbClr val="959595"/>
              </a:solidFill>
              <a:effectLst/>
              <a:uLnTx/>
              <a:uFillTx/>
              <a:latin typeface="Museo sans 500"/>
              <a:ea typeface="+mn-ea"/>
              <a:cs typeface="Museo sans 500"/>
            </a:endParaRPr>
          </a:p>
        </p:txBody>
      </p:sp>
      <p:sp>
        <p:nvSpPr>
          <p:cNvPr id="28" name="Rectangle 27"/>
          <p:cNvSpPr/>
          <p:nvPr/>
        </p:nvSpPr>
        <p:spPr>
          <a:xfrm>
            <a:off x="7021925" y="3938583"/>
            <a:ext cx="1419670" cy="284871"/>
          </a:xfrm>
          <a:prstGeom prst="rect">
            <a:avLst/>
          </a:prstGeom>
          <a:solidFill>
            <a:srgbClr val="009FEB">
              <a:lumMod val="60000"/>
              <a:lumOff val="4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400" b="0" i="0" u="none" strike="noStrike" kern="0" cap="none" spc="0" normalizeH="0" baseline="0">
              <a:ln>
                <a:noFill/>
              </a:ln>
              <a:solidFill>
                <a:prstClr val="white"/>
              </a:solidFill>
              <a:effectLst/>
              <a:uLnTx/>
              <a:uFillTx/>
              <a:latin typeface="Museo sans 500"/>
              <a:ea typeface="+mn-ea"/>
              <a:cs typeface="Museo sans 500"/>
            </a:endParaRPr>
          </a:p>
        </p:txBody>
      </p:sp>
      <p:sp>
        <p:nvSpPr>
          <p:cNvPr id="29" name="Rectangle 28"/>
          <p:cNvSpPr/>
          <p:nvPr/>
        </p:nvSpPr>
        <p:spPr>
          <a:xfrm>
            <a:off x="6657922" y="4409760"/>
            <a:ext cx="2256911" cy="523220"/>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1400" b="0" i="0" u="none" strike="noStrike" kern="0" cap="none" spc="0" normalizeH="0" baseline="0" smtClean="0">
                <a:ln>
                  <a:noFill/>
                </a:ln>
                <a:solidFill>
                  <a:srgbClr val="959595"/>
                </a:solidFill>
                <a:effectLst/>
                <a:uLnTx/>
                <a:uFillTx/>
                <a:latin typeface="Museo sans 500"/>
                <a:cs typeface="Museo sans 500"/>
              </a:rPr>
              <a:t>Innover &amp; créer des solutions impactantes</a:t>
            </a:r>
            <a:endParaRPr kumimoji="0" lang="fr-FR" sz="1400" b="0" i="0" u="none" strike="noStrike" kern="0" cap="none" spc="0" normalizeH="0" baseline="0">
              <a:ln>
                <a:noFill/>
              </a:ln>
              <a:solidFill>
                <a:srgbClr val="959595"/>
              </a:solidFill>
              <a:effectLst/>
              <a:uLnTx/>
              <a:uFillTx/>
              <a:latin typeface="Museo sans 500"/>
              <a:cs typeface="Museo sans 500"/>
            </a:endParaRPr>
          </a:p>
        </p:txBody>
      </p:sp>
      <p:sp>
        <p:nvSpPr>
          <p:cNvPr id="30" name="Rectangle 29"/>
          <p:cNvSpPr/>
          <p:nvPr/>
        </p:nvSpPr>
        <p:spPr>
          <a:xfrm>
            <a:off x="7115756" y="3946455"/>
            <a:ext cx="1203847" cy="307777"/>
          </a:xfrm>
          <a:prstGeom prst="rect">
            <a:avLst/>
          </a:prstGeom>
        </p:spPr>
        <p:txBody>
          <a:bodyPr wrap="square">
            <a:spAutoFit/>
          </a:bodyPr>
          <a:lstStyle/>
          <a:p>
            <a:pPr algn="ctr"/>
            <a:r>
              <a:rPr lang="fr-FR" sz="1400" smtClean="0">
                <a:solidFill>
                  <a:prstClr val="white"/>
                </a:solidFill>
                <a:latin typeface="Museo sans 500"/>
                <a:cs typeface="Museo sans 500"/>
              </a:rPr>
              <a:t>CREER</a:t>
            </a:r>
            <a:endParaRPr lang="fr-FR" sz="1400">
              <a:solidFill>
                <a:prstClr val="white"/>
              </a:solidFill>
              <a:latin typeface="Museo sans 500"/>
              <a:cs typeface="Museo sans 500"/>
            </a:endParaRPr>
          </a:p>
        </p:txBody>
      </p:sp>
      <p:pic>
        <p:nvPicPr>
          <p:cNvPr id="31" name="Picture 21"/>
          <p:cNvPicPr>
            <a:picLocks noChangeAspect="1"/>
          </p:cNvPicPr>
          <p:nvPr/>
        </p:nvPicPr>
        <p:blipFill>
          <a:blip cstate="print">
            <a:extLst>
              <a:ext uri="{28A0092B-C50C-407E-A947-70E740481C1C}">
                <a14:useLocalDpi xmlns:a14="http://schemas.microsoft.com/office/drawing/2010/main" val="0"/>
              </a:ext>
            </a:extLst>
          </a:blip>
          <a:stretch>
            <a:fillRect/>
          </a:stretch>
        </p:blipFill>
        <p:spPr>
          <a:xfrm>
            <a:off x="5069151" y="2619353"/>
            <a:ext cx="890508" cy="890508"/>
          </a:xfrm>
          <a:prstGeom prst="rect">
            <a:avLst/>
          </a:prstGeom>
        </p:spPr>
      </p:pic>
      <p:pic>
        <p:nvPicPr>
          <p:cNvPr id="35" name="Picture 27"/>
          <p:cNvPicPr>
            <a:picLocks noChangeAspect="1"/>
          </p:cNvPicPr>
          <p:nvPr/>
        </p:nvPicPr>
        <p:blipFill>
          <a:blip cstate="print">
            <a:extLst>
              <a:ext uri="{28A0092B-C50C-407E-A947-70E740481C1C}">
                <a14:useLocalDpi xmlns:a14="http://schemas.microsoft.com/office/drawing/2010/main" val="0"/>
              </a:ext>
            </a:extLst>
          </a:blip>
          <a:stretch>
            <a:fillRect/>
          </a:stretch>
        </p:blipFill>
        <p:spPr>
          <a:xfrm>
            <a:off x="7304772" y="2583003"/>
            <a:ext cx="963209" cy="963209"/>
          </a:xfrm>
          <a:prstGeom prst="rect">
            <a:avLst/>
          </a:prstGeom>
        </p:spPr>
      </p:pic>
      <p:pic>
        <p:nvPicPr>
          <p:cNvPr id="36" name="Picture 35"/>
          <p:cNvPicPr>
            <a:picLocks noChangeAspect="1"/>
          </p:cNvPicPr>
          <p:nvPr/>
        </p:nvPicPr>
        <p:blipFill>
          <a:blip cstate="print">
            <a:extLst>
              <a:ext uri="{28A0092B-C50C-407E-A947-70E740481C1C}">
                <a14:useLocalDpi xmlns:a14="http://schemas.microsoft.com/office/drawing/2010/main" val="0"/>
              </a:ext>
            </a:extLst>
          </a:blip>
          <a:stretch>
            <a:fillRect/>
          </a:stretch>
        </p:blipFill>
        <p:spPr>
          <a:xfrm>
            <a:off x="3067229" y="2778603"/>
            <a:ext cx="688195" cy="688197"/>
          </a:xfrm>
          <a:prstGeom prst="rect">
            <a:avLst/>
          </a:prstGeom>
        </p:spPr>
      </p:pic>
      <p:sp>
        <p:nvSpPr>
          <p:cNvPr id="37" name="ZoneTexte 43"/>
          <p:cNvSpPr txBox="1"/>
          <p:nvPr/>
        </p:nvSpPr>
        <p:spPr>
          <a:xfrm>
            <a:off x="777929" y="1340710"/>
            <a:ext cx="7668756" cy="523220"/>
          </a:xfrm>
          <a:prstGeom prst="rect">
            <a:avLst/>
          </a:prstGeom>
          <a:noFill/>
        </p:spPr>
        <p:txBody>
          <a:bodyPr wrap="square" rtlCol="0">
            <a:spAutoFit/>
          </a:bodyPr>
          <a:lstStyle/>
          <a:p>
            <a:pPr algn="ctr"/>
            <a:r>
              <a:rPr lang="fr-FR" sz="1400" dirty="0" smtClean="0">
                <a:latin typeface="Museo sans 500"/>
                <a:cs typeface="Museo sans 500"/>
              </a:rPr>
              <a:t>Le Comptoir de l’Innovation </a:t>
            </a:r>
            <a:r>
              <a:rPr lang="fr-FR" sz="1400" dirty="0" smtClean="0">
                <a:solidFill>
                  <a:srgbClr val="009EE0"/>
                </a:solidFill>
                <a:latin typeface="Museo sans 500"/>
                <a:cs typeface="Museo sans 500"/>
              </a:rPr>
              <a:t>finance, accompagne et promeut </a:t>
            </a:r>
            <a:r>
              <a:rPr lang="fr-FR" sz="1400" dirty="0" smtClean="0">
                <a:latin typeface="Museo sans 500"/>
                <a:cs typeface="Museo sans 500"/>
              </a:rPr>
              <a:t>en France et dans le monde des solutions innovantes porteuses d’un </a:t>
            </a:r>
            <a:r>
              <a:rPr lang="fr-FR" sz="1400" dirty="0" smtClean="0">
                <a:solidFill>
                  <a:srgbClr val="009EE0"/>
                </a:solidFill>
                <a:latin typeface="Museo sans 500"/>
                <a:cs typeface="Museo sans 500"/>
              </a:rPr>
              <a:t>impact social et économique positif</a:t>
            </a:r>
            <a:r>
              <a:rPr lang="fr-FR" sz="1400" dirty="0" smtClean="0">
                <a:latin typeface="Museo sans 500"/>
                <a:cs typeface="Museo sans 500"/>
              </a:rPr>
              <a:t>. </a:t>
            </a:r>
            <a:endParaRPr lang="fr-FR" sz="1400" dirty="0">
              <a:latin typeface="Museo sans 500"/>
              <a:cs typeface="Museo sans 500"/>
            </a:endParaRPr>
          </a:p>
        </p:txBody>
      </p:sp>
    </p:spTree>
    <p:extLst>
      <p:ext uri="{BB962C8B-B14F-4D97-AF65-F5344CB8AC3E}">
        <p14:creationId xmlns:p14="http://schemas.microsoft.com/office/powerpoint/2010/main" val="2620132772"/>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Espace réservé du contenu 20"/>
          <p:cNvSpPr>
            <a:spLocks noGrp="1"/>
          </p:cNvSpPr>
          <p:nvPr>
            <p:ph idx="1"/>
          </p:nvPr>
        </p:nvSpPr>
        <p:spPr>
          <a:xfrm>
            <a:off x="287634" y="1466863"/>
            <a:ext cx="8406662" cy="5130489"/>
          </a:xfrm>
        </p:spPr>
        <p:txBody>
          <a:bodyPr>
            <a:noAutofit/>
          </a:bodyPr>
          <a:lstStyle/>
          <a:p>
            <a:pPr algn="just">
              <a:spcBef>
                <a:spcPts val="600"/>
              </a:spcBef>
            </a:pPr>
            <a:r>
              <a:rPr lang="fr-FR" sz="1400" dirty="0" smtClean="0"/>
              <a:t>Association créée en 1957 organisée autour de 5 pôles: </a:t>
            </a:r>
            <a:r>
              <a:rPr lang="fr-FR" sz="1400" dirty="0"/>
              <a:t>protection de l’enfance, inclusion sociale, médico-social, addictologie, promotion de la </a:t>
            </a:r>
            <a:r>
              <a:rPr lang="fr-FR" sz="1400" dirty="0" smtClean="0"/>
              <a:t>santé. </a:t>
            </a:r>
          </a:p>
          <a:p>
            <a:pPr>
              <a:spcBef>
                <a:spcPts val="600"/>
              </a:spcBef>
            </a:pPr>
            <a:r>
              <a:rPr lang="fr-FR" sz="1400" b="1" dirty="0" smtClean="0"/>
              <a:t>511</a:t>
            </a:r>
            <a:r>
              <a:rPr lang="fr-FR" sz="1400" dirty="0" smtClean="0"/>
              <a:t> </a:t>
            </a:r>
            <a:r>
              <a:rPr lang="fr-FR" sz="1400" dirty="0"/>
              <a:t>mineurs </a:t>
            </a:r>
            <a:r>
              <a:rPr lang="fr-FR" sz="1400" dirty="0" smtClean="0"/>
              <a:t>accueillis en </a:t>
            </a:r>
            <a:r>
              <a:rPr lang="fr-FR" sz="1400" dirty="0"/>
              <a:t>MECS </a:t>
            </a:r>
            <a:r>
              <a:rPr lang="fr-FR" sz="1400" dirty="0" smtClean="0"/>
              <a:t>(Maison </a:t>
            </a:r>
            <a:r>
              <a:rPr lang="fr-FR" sz="1400" dirty="0"/>
              <a:t>d’Enfants à Caractère </a:t>
            </a:r>
            <a:r>
              <a:rPr lang="fr-FR" sz="1400" dirty="0" smtClean="0"/>
              <a:t>Social)</a:t>
            </a:r>
            <a:r>
              <a:rPr lang="fr-FR" sz="1400" dirty="0"/>
              <a:t> </a:t>
            </a:r>
            <a:r>
              <a:rPr lang="fr-FR" sz="1400" dirty="0" smtClean="0"/>
              <a:t>en 2014</a:t>
            </a:r>
          </a:p>
          <a:p>
            <a:pPr lvl="0">
              <a:spcBef>
                <a:spcPts val="600"/>
              </a:spcBef>
            </a:pPr>
            <a:r>
              <a:rPr lang="fr-FR" sz="1400" b="1" dirty="0" smtClean="0"/>
              <a:t>7010 </a:t>
            </a:r>
            <a:r>
              <a:rPr lang="fr-FR" sz="1400" b="1" dirty="0"/>
              <a:t>mineurs</a:t>
            </a:r>
            <a:r>
              <a:rPr lang="fr-FR" sz="1400" dirty="0"/>
              <a:t> </a:t>
            </a:r>
            <a:r>
              <a:rPr lang="fr-FR" sz="1400" dirty="0" smtClean="0"/>
              <a:t>suivis dans le cadre d’AEMO par 250 accompagnateurs</a:t>
            </a:r>
          </a:p>
          <a:p>
            <a:pPr>
              <a:spcBef>
                <a:spcPts val="600"/>
              </a:spcBef>
            </a:pPr>
            <a:r>
              <a:rPr lang="fr-FR" sz="1400" dirty="0" smtClean="0"/>
              <a:t>Le </a:t>
            </a:r>
            <a:r>
              <a:rPr lang="fr-FR" sz="1400" b="1" dirty="0" smtClean="0"/>
              <a:t>taux </a:t>
            </a:r>
            <a:r>
              <a:rPr lang="fr-FR" sz="1400" b="1" dirty="0"/>
              <a:t>de placement</a:t>
            </a:r>
            <a:r>
              <a:rPr lang="fr-FR" sz="1400" dirty="0"/>
              <a:t> </a:t>
            </a:r>
            <a:r>
              <a:rPr lang="fr-FR" sz="1400" dirty="0" smtClean="0"/>
              <a:t>annuel des enfants suivis par </a:t>
            </a:r>
            <a:r>
              <a:rPr lang="fr-FR" sz="1400" dirty="0"/>
              <a:t>la Sauvegarde du Nord est passé de 7,9% en 2005 à </a:t>
            </a:r>
            <a:r>
              <a:rPr lang="fr-FR" sz="1400" b="1" dirty="0" smtClean="0"/>
              <a:t>6,4 % </a:t>
            </a:r>
            <a:r>
              <a:rPr lang="fr-FR" sz="1400" b="1" dirty="0"/>
              <a:t>en </a:t>
            </a:r>
            <a:r>
              <a:rPr lang="fr-FR" sz="1400" b="1" dirty="0" smtClean="0"/>
              <a:t>moyenne sur 2012/2014</a:t>
            </a:r>
            <a:endParaRPr lang="fr-FR" sz="1200" b="1" dirty="0" smtClean="0"/>
          </a:p>
          <a:p>
            <a:pPr marL="0" indent="0" algn="just">
              <a:buNone/>
            </a:pPr>
            <a:r>
              <a:rPr lang="fr-FR" sz="1200" b="1" dirty="0">
                <a:solidFill>
                  <a:schemeClr val="accent2"/>
                </a:solidFill>
              </a:rPr>
              <a:t>	</a:t>
            </a:r>
            <a:r>
              <a:rPr lang="fr-FR" sz="2000" b="1" dirty="0">
                <a:solidFill>
                  <a:schemeClr val="accent2"/>
                </a:solidFill>
              </a:rPr>
              <a:t>Intervention proposée: </a:t>
            </a:r>
          </a:p>
          <a:p>
            <a:pPr lvl="2" algn="just"/>
            <a:r>
              <a:rPr lang="fr-FR" sz="1600" dirty="0"/>
              <a:t>Intensification de l’AEMO par embauche de </a:t>
            </a:r>
            <a:r>
              <a:rPr lang="fr-FR" sz="1600" b="1" dirty="0"/>
              <a:t>10 encadrants </a:t>
            </a:r>
            <a:r>
              <a:rPr lang="fr-FR" sz="1600" dirty="0"/>
              <a:t>supplémentaires </a:t>
            </a:r>
            <a:r>
              <a:rPr lang="fr-FR" sz="1600" dirty="0" smtClean="0"/>
              <a:t>spécialisés</a:t>
            </a:r>
            <a:endParaRPr lang="fr-FR" sz="1600" dirty="0"/>
          </a:p>
          <a:p>
            <a:pPr lvl="2" algn="just"/>
            <a:r>
              <a:rPr lang="fr-FR" sz="1600" dirty="0"/>
              <a:t>Ciblage de l’intervention de ces encadrants en appui et complément de l’AEMO, sur les territoires  ruraux et péri-urbains dont l’écosystème est le plus « pauvre »</a:t>
            </a:r>
          </a:p>
          <a:p>
            <a:pPr lvl="2" algn="just"/>
            <a:r>
              <a:rPr lang="fr-FR" sz="1600" dirty="0"/>
              <a:t>….en particulier en direction des familles les plus « à risque »</a:t>
            </a:r>
            <a:endParaRPr lang="fr-FR" sz="1200" dirty="0"/>
          </a:p>
          <a:p>
            <a:pPr marL="0" indent="0" algn="just">
              <a:buNone/>
            </a:pPr>
            <a:r>
              <a:rPr lang="fr-FR" b="1" dirty="0">
                <a:solidFill>
                  <a:schemeClr val="accent2"/>
                </a:solidFill>
              </a:rPr>
              <a:t>	</a:t>
            </a:r>
            <a:r>
              <a:rPr lang="en-IN" sz="1800" b="1" dirty="0" smtClean="0">
                <a:solidFill>
                  <a:srgbClr val="0070C0"/>
                </a:solidFill>
              </a:rPr>
              <a:t>Le programme </a:t>
            </a:r>
            <a:r>
              <a:rPr lang="en-IN" sz="1800" b="1" dirty="0" err="1" smtClean="0">
                <a:solidFill>
                  <a:srgbClr val="0070C0"/>
                </a:solidFill>
              </a:rPr>
              <a:t>envisagé</a:t>
            </a:r>
            <a:r>
              <a:rPr lang="en-IN" sz="1800" b="1" dirty="0" smtClean="0">
                <a:solidFill>
                  <a:srgbClr val="0070C0"/>
                </a:solidFill>
              </a:rPr>
              <a:t> par la </a:t>
            </a:r>
            <a:r>
              <a:rPr lang="en-IN" sz="1800" b="1" dirty="0" err="1" smtClean="0">
                <a:solidFill>
                  <a:srgbClr val="0070C0"/>
                </a:solidFill>
              </a:rPr>
              <a:t>Sauvegarde</a:t>
            </a:r>
            <a:r>
              <a:rPr lang="en-IN" sz="1800" b="1" dirty="0" smtClean="0">
                <a:solidFill>
                  <a:srgbClr val="0070C0"/>
                </a:solidFill>
              </a:rPr>
              <a:t> du </a:t>
            </a:r>
            <a:r>
              <a:rPr lang="en-IN" sz="1800" b="1" dirty="0">
                <a:solidFill>
                  <a:srgbClr val="0070C0"/>
                </a:solidFill>
              </a:rPr>
              <a:t>N</a:t>
            </a:r>
            <a:r>
              <a:rPr lang="en-IN" sz="1800" b="1" dirty="0" smtClean="0">
                <a:solidFill>
                  <a:srgbClr val="0070C0"/>
                </a:solidFill>
              </a:rPr>
              <a:t>ord </a:t>
            </a:r>
            <a:r>
              <a:rPr lang="en-IN" sz="1800" b="1" dirty="0" err="1" smtClean="0">
                <a:solidFill>
                  <a:srgbClr val="0070C0"/>
                </a:solidFill>
              </a:rPr>
              <a:t>permettrait</a:t>
            </a:r>
            <a:r>
              <a:rPr lang="en-IN" sz="1800" b="1" dirty="0" smtClean="0">
                <a:solidFill>
                  <a:srgbClr val="0070C0"/>
                </a:solidFill>
              </a:rPr>
              <a:t> de 	</a:t>
            </a:r>
            <a:r>
              <a:rPr lang="en-IN" sz="1800" b="1" dirty="0" err="1" smtClean="0">
                <a:solidFill>
                  <a:srgbClr val="0070C0"/>
                </a:solidFill>
              </a:rPr>
              <a:t>réduire</a:t>
            </a:r>
            <a:r>
              <a:rPr lang="en-IN" sz="1800" b="1" dirty="0" smtClean="0">
                <a:solidFill>
                  <a:srgbClr val="0070C0"/>
                </a:solidFill>
              </a:rPr>
              <a:t> 	le </a:t>
            </a:r>
            <a:r>
              <a:rPr lang="en-IN" sz="1800" b="1" dirty="0" err="1" smtClean="0">
                <a:solidFill>
                  <a:srgbClr val="0070C0"/>
                </a:solidFill>
              </a:rPr>
              <a:t>taux</a:t>
            </a:r>
            <a:r>
              <a:rPr lang="en-IN" sz="1800" b="1" dirty="0" smtClean="0">
                <a:solidFill>
                  <a:srgbClr val="0070C0"/>
                </a:solidFill>
              </a:rPr>
              <a:t> de placement </a:t>
            </a:r>
            <a:r>
              <a:rPr lang="en-IN" sz="1800" b="1" dirty="0" err="1" smtClean="0">
                <a:solidFill>
                  <a:srgbClr val="0070C0"/>
                </a:solidFill>
              </a:rPr>
              <a:t>moyen</a:t>
            </a:r>
            <a:r>
              <a:rPr lang="en-IN" sz="1800" b="1" dirty="0" smtClean="0">
                <a:solidFill>
                  <a:srgbClr val="0070C0"/>
                </a:solidFill>
              </a:rPr>
              <a:t> d’un point en 3 </a:t>
            </a:r>
            <a:r>
              <a:rPr lang="en-IN" sz="1800" b="1" dirty="0" err="1" smtClean="0">
                <a:solidFill>
                  <a:srgbClr val="0070C0"/>
                </a:solidFill>
              </a:rPr>
              <a:t>ans</a:t>
            </a:r>
            <a:r>
              <a:rPr lang="en-IN" sz="1800" b="1" dirty="0" smtClean="0">
                <a:solidFill>
                  <a:srgbClr val="0070C0"/>
                </a:solidFill>
              </a:rPr>
              <a:t> (de 6,4% à 5,4%)</a:t>
            </a:r>
            <a:endParaRPr lang="fr-FR" sz="1200" b="1" i="1" dirty="0">
              <a:solidFill>
                <a:srgbClr val="0070C0"/>
              </a:solidFill>
            </a:endParaRPr>
          </a:p>
          <a:p>
            <a:pPr marL="0" indent="0" algn="just">
              <a:buNone/>
            </a:pPr>
            <a:r>
              <a:rPr lang="fr-FR" sz="1400" b="1" i="1" dirty="0"/>
              <a:t>	</a:t>
            </a:r>
            <a:r>
              <a:rPr lang="fr-FR" sz="1800" b="1" i="1" dirty="0"/>
              <a:t>Sur 3 ans, une baisse du taux de placement moyen de 1 point </a:t>
            </a:r>
            <a:r>
              <a:rPr lang="fr-FR" sz="1800" b="1" i="1" dirty="0" smtClean="0"/>
              <a:t>	permettrait d’éviter </a:t>
            </a:r>
            <a:r>
              <a:rPr lang="fr-FR" sz="1800" b="1" i="1" dirty="0"/>
              <a:t>210 placements, soit une économie totale de </a:t>
            </a:r>
            <a:r>
              <a:rPr lang="fr-FR" sz="1800" b="1" i="1" dirty="0" smtClean="0"/>
              <a:t>	11,5M</a:t>
            </a:r>
            <a:r>
              <a:rPr lang="fr-FR" sz="1800" b="1" i="1" dirty="0"/>
              <a:t>€ </a:t>
            </a:r>
            <a:r>
              <a:rPr lang="fr-FR" sz="1800" b="1" i="1" dirty="0" smtClean="0"/>
              <a:t>	pour </a:t>
            </a:r>
            <a:r>
              <a:rPr lang="fr-FR" sz="1800" b="1" i="1" dirty="0"/>
              <a:t>le </a:t>
            </a:r>
            <a:r>
              <a:rPr lang="fr-FR" sz="1800" b="1" i="1" dirty="0" smtClean="0"/>
              <a:t>Département</a:t>
            </a:r>
            <a:endParaRPr lang="fr-FR" sz="1800" b="1" i="1" dirty="0"/>
          </a:p>
          <a:p>
            <a:pPr marL="0" indent="0" algn="just">
              <a:buNone/>
            </a:pPr>
            <a:endParaRPr lang="en-IN" sz="1200" b="1" dirty="0" smtClean="0"/>
          </a:p>
        </p:txBody>
      </p:sp>
      <p:sp>
        <p:nvSpPr>
          <p:cNvPr id="15" name="Flèche droite 14"/>
          <p:cNvSpPr/>
          <p:nvPr/>
        </p:nvSpPr>
        <p:spPr>
          <a:xfrm>
            <a:off x="582669" y="3140968"/>
            <a:ext cx="532947" cy="393456"/>
          </a:xfrm>
          <a:prstGeom prst="rightArrow">
            <a:avLst/>
          </a:prstGeom>
          <a:solidFill>
            <a:schemeClr val="accent2"/>
          </a:solidFill>
          <a:ln>
            <a:solidFill>
              <a:schemeClr val="accent2"/>
            </a:solid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fr-FR"/>
          </a:p>
        </p:txBody>
      </p:sp>
      <p:sp>
        <p:nvSpPr>
          <p:cNvPr id="17" name="Flèche droite 16"/>
          <p:cNvSpPr/>
          <p:nvPr/>
        </p:nvSpPr>
        <p:spPr>
          <a:xfrm>
            <a:off x="467544" y="4941168"/>
            <a:ext cx="532947" cy="393456"/>
          </a:xfrm>
          <a:prstGeom prst="rightArrow">
            <a:avLst/>
          </a:prstGeom>
          <a:solidFill>
            <a:schemeClr val="accent2"/>
          </a:solidFill>
          <a:ln>
            <a:solidFill>
              <a:schemeClr val="accent2"/>
            </a:solid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fr-FR"/>
          </a:p>
        </p:txBody>
      </p:sp>
      <p:sp>
        <p:nvSpPr>
          <p:cNvPr id="6" name="Espace réservé du contenu 8"/>
          <p:cNvSpPr txBox="1">
            <a:spLocks/>
          </p:cNvSpPr>
          <p:nvPr/>
        </p:nvSpPr>
        <p:spPr>
          <a:xfrm>
            <a:off x="274746" y="908050"/>
            <a:ext cx="8620224" cy="648742"/>
          </a:xfrm>
          <a:prstGeom prst="rect">
            <a:avLst/>
          </a:prstGeom>
        </p:spPr>
        <p:txBody>
          <a:bodyPr/>
          <a:lstStyle>
            <a:lvl1pPr marL="508000" indent="-508000" algn="l" rtl="0" fontAlgn="base">
              <a:spcBef>
                <a:spcPct val="20000"/>
              </a:spcBef>
              <a:spcAft>
                <a:spcPct val="0"/>
              </a:spcAft>
              <a:buSzPct val="150000"/>
              <a:buFont typeface="Wingdings" pitchFamily="2" charset="2"/>
              <a:buChar char="ü"/>
              <a:defRPr sz="1600" b="1">
                <a:solidFill>
                  <a:schemeClr val="tx1"/>
                </a:solidFill>
                <a:latin typeface="+mn-lt"/>
                <a:ea typeface="+mn-ea"/>
                <a:cs typeface="+mn-cs"/>
              </a:defRPr>
            </a:lvl1pPr>
            <a:lvl2pPr marL="914400" indent="-457200" algn="l" rtl="0" fontAlgn="base">
              <a:spcBef>
                <a:spcPct val="20000"/>
              </a:spcBef>
              <a:spcAft>
                <a:spcPct val="0"/>
              </a:spcAft>
              <a:buFont typeface="Wingdings" pitchFamily="2" charset="2"/>
              <a:buChar char="q"/>
              <a:defRPr sz="1600" b="1">
                <a:solidFill>
                  <a:srgbClr val="646567"/>
                </a:solidFill>
                <a:latin typeface="+mn-lt"/>
              </a:defRPr>
            </a:lvl2pPr>
            <a:lvl3pPr marL="1371600" indent="-457200" algn="l" rtl="0" fontAlgn="base">
              <a:spcBef>
                <a:spcPct val="20000"/>
              </a:spcBef>
              <a:spcAft>
                <a:spcPct val="0"/>
              </a:spcAft>
              <a:buClr>
                <a:schemeClr val="tx1"/>
              </a:buClr>
              <a:buSzPct val="70000"/>
              <a:buChar char="•"/>
              <a:defRPr sz="1600">
                <a:solidFill>
                  <a:schemeClr val="tx1"/>
                </a:solidFill>
                <a:latin typeface="+mn-lt"/>
              </a:defRPr>
            </a:lvl3pPr>
            <a:lvl4pPr marL="1828800" indent="-457200" algn="l" rtl="0" fontAlgn="base">
              <a:spcBef>
                <a:spcPct val="20000"/>
              </a:spcBef>
              <a:spcAft>
                <a:spcPct val="0"/>
              </a:spcAft>
              <a:buSzPct val="60000"/>
              <a:buFont typeface="Wingdings" pitchFamily="2" charset="2"/>
              <a:buChar char="ü"/>
              <a:defRPr>
                <a:solidFill>
                  <a:schemeClr val="tx1"/>
                </a:solidFill>
                <a:latin typeface="+mn-lt"/>
              </a:defRPr>
            </a:lvl4pPr>
            <a:lvl5pPr marL="2286000" indent="-457200" algn="l" rtl="0" fontAlgn="base">
              <a:spcBef>
                <a:spcPct val="20000"/>
              </a:spcBef>
              <a:spcAft>
                <a:spcPct val="0"/>
              </a:spcAft>
              <a:buFont typeface="Wingdings" pitchFamily="2" charset="2"/>
              <a:buChar char="Ø"/>
              <a:defRPr sz="1600">
                <a:solidFill>
                  <a:schemeClr val="tx1"/>
                </a:solidFill>
                <a:latin typeface="+mn-lt"/>
              </a:defRPr>
            </a:lvl5pPr>
            <a:lvl6pPr marL="2743200" indent="-457200" algn="l" rtl="0" fontAlgn="base">
              <a:spcBef>
                <a:spcPct val="20000"/>
              </a:spcBef>
              <a:spcAft>
                <a:spcPct val="0"/>
              </a:spcAft>
              <a:buFont typeface="Wingdings" pitchFamily="2" charset="2"/>
              <a:buChar char="Ø"/>
              <a:defRPr>
                <a:solidFill>
                  <a:schemeClr val="tx1"/>
                </a:solidFill>
                <a:latin typeface="+mn-lt"/>
              </a:defRPr>
            </a:lvl6pPr>
            <a:lvl7pPr marL="3200400" indent="-457200" algn="l" rtl="0" fontAlgn="base">
              <a:spcBef>
                <a:spcPct val="20000"/>
              </a:spcBef>
              <a:spcAft>
                <a:spcPct val="0"/>
              </a:spcAft>
              <a:buFont typeface="Wingdings" pitchFamily="2" charset="2"/>
              <a:buChar char="Ø"/>
              <a:defRPr>
                <a:solidFill>
                  <a:schemeClr val="tx1"/>
                </a:solidFill>
                <a:latin typeface="+mn-lt"/>
              </a:defRPr>
            </a:lvl7pPr>
            <a:lvl8pPr marL="3657600" indent="-457200" algn="l" rtl="0" fontAlgn="base">
              <a:spcBef>
                <a:spcPct val="20000"/>
              </a:spcBef>
              <a:spcAft>
                <a:spcPct val="0"/>
              </a:spcAft>
              <a:buFont typeface="Wingdings" pitchFamily="2" charset="2"/>
              <a:buChar char="Ø"/>
              <a:defRPr>
                <a:solidFill>
                  <a:schemeClr val="tx1"/>
                </a:solidFill>
                <a:latin typeface="+mn-lt"/>
              </a:defRPr>
            </a:lvl8pPr>
            <a:lvl9pPr marL="4114800" indent="-457200" algn="l" rtl="0" fontAlgn="base">
              <a:spcBef>
                <a:spcPct val="20000"/>
              </a:spcBef>
              <a:spcAft>
                <a:spcPct val="0"/>
              </a:spcAft>
              <a:buFont typeface="Wingdings" pitchFamily="2" charset="2"/>
              <a:buChar char="Ø"/>
              <a:defRPr>
                <a:solidFill>
                  <a:schemeClr val="tx1"/>
                </a:solidFill>
                <a:latin typeface="+mn-lt"/>
              </a:defRPr>
            </a:lvl9pPr>
          </a:lstStyle>
          <a:p>
            <a:pPr marL="0" indent="0">
              <a:buNone/>
            </a:pPr>
            <a:r>
              <a:rPr lang="fr-FR" sz="1800" dirty="0" smtClean="0"/>
              <a:t>La Sauvegarde du Nord</a:t>
            </a:r>
            <a:endParaRPr lang="fr-FR" sz="1800" dirty="0"/>
          </a:p>
        </p:txBody>
      </p:sp>
      <p:sp>
        <p:nvSpPr>
          <p:cNvPr id="7" name="Espace réservé du numéro de diapositive 3"/>
          <p:cNvSpPr>
            <a:spLocks noGrp="1"/>
          </p:cNvSpPr>
          <p:nvPr>
            <p:ph type="sldNum" sz="quarter" idx="10"/>
          </p:nvPr>
        </p:nvSpPr>
        <p:spPr>
          <a:xfrm>
            <a:off x="8676456" y="6597352"/>
            <a:ext cx="216024" cy="216024"/>
          </a:xfrm>
        </p:spPr>
        <p:txBody>
          <a:bodyPr/>
          <a:lstStyle/>
          <a:p>
            <a:fld id="{1DDB2AA4-683B-4B93-AC9B-B38EAF4FE7E7}" type="slidenum">
              <a:rPr lang="fr-FR" smtClean="0"/>
              <a:pPr/>
              <a:t>30</a:t>
            </a:fld>
            <a:endParaRPr lang="fr-FR" dirty="0"/>
          </a:p>
        </p:txBody>
      </p:sp>
    </p:spTree>
    <p:extLst>
      <p:ext uri="{BB962C8B-B14F-4D97-AF65-F5344CB8AC3E}">
        <p14:creationId xmlns:p14="http://schemas.microsoft.com/office/powerpoint/2010/main" val="3915100819"/>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Espace réservé du contenu 5"/>
          <p:cNvGraphicFramePr>
            <a:graphicFrameLocks noGrp="1"/>
          </p:cNvGraphicFramePr>
          <p:nvPr>
            <p:ph idx="1"/>
            <p:extLst>
              <p:ext uri="{D42A27DB-BD31-4B8C-83A1-F6EECF244321}">
                <p14:modId xmlns:p14="http://schemas.microsoft.com/office/powerpoint/2010/main" val="1857451253"/>
              </p:ext>
            </p:extLst>
          </p:nvPr>
        </p:nvGraphicFramePr>
        <p:xfrm>
          <a:off x="366428" y="1628800"/>
          <a:ext cx="8551057" cy="4785360"/>
        </p:xfrm>
        <a:graphic>
          <a:graphicData uri="http://schemas.openxmlformats.org/drawingml/2006/table">
            <a:tbl>
              <a:tblPr firstRow="1" bandRow="1">
                <a:tableStyleId>{72833802-FEF1-4C79-8D5D-14CF1EAF98D9}</a:tableStyleId>
              </a:tblPr>
              <a:tblGrid>
                <a:gridCol w="1716941"/>
                <a:gridCol w="6834116"/>
              </a:tblGrid>
              <a:tr h="720000">
                <a:tc>
                  <a:txBody>
                    <a:bodyPr/>
                    <a:lstStyle/>
                    <a:p>
                      <a:endParaRPr lang="fr-FR" sz="1600" b="1" dirty="0"/>
                    </a:p>
                  </a:txBody>
                  <a:tcPr marL="0" marR="0" marT="0" marB="0"/>
                </a:tc>
                <a:tc>
                  <a:txBody>
                    <a:bodyPr/>
                    <a:lstStyle/>
                    <a:p>
                      <a:pPr algn="ctr"/>
                      <a:endParaRPr lang="fr-FR" sz="1600" dirty="0" smtClean="0"/>
                    </a:p>
                    <a:p>
                      <a:pPr algn="ctr"/>
                      <a:r>
                        <a:rPr lang="fr-FR" sz="1600" dirty="0" smtClean="0"/>
                        <a:t>Modalités du </a:t>
                      </a:r>
                      <a:r>
                        <a:rPr lang="fr-FR" sz="1600" baseline="0" dirty="0" smtClean="0"/>
                        <a:t>Contrat à impact social</a:t>
                      </a:r>
                    </a:p>
                    <a:p>
                      <a:pPr algn="ctr"/>
                      <a:endParaRPr lang="fr-FR" sz="1600" dirty="0"/>
                    </a:p>
                  </a:txBody>
                  <a:tcPr marL="0" marR="0" marT="0" marB="0"/>
                </a:tc>
              </a:tr>
              <a:tr h="571744">
                <a:tc>
                  <a:txBody>
                    <a:bodyPr/>
                    <a:lstStyle/>
                    <a:p>
                      <a:r>
                        <a:rPr lang="fr-FR" sz="1600" b="1" dirty="0" smtClean="0"/>
                        <a:t>Budget </a:t>
                      </a:r>
                      <a:endParaRPr lang="fr-FR" sz="1600" b="1" dirty="0"/>
                    </a:p>
                  </a:txBody>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fr-FR" sz="1600" dirty="0" smtClean="0"/>
                        <a:t>C</a:t>
                      </a:r>
                      <a:r>
                        <a:rPr lang="fr-FR" sz="1600" baseline="0" dirty="0" smtClean="0"/>
                        <a:t>oûts de fonctionnement: 1, 3 M€ sur 3 ans (</a:t>
                      </a:r>
                      <a:r>
                        <a:rPr lang="fr-FR" sz="1600" dirty="0" smtClean="0"/>
                        <a:t>400 K€</a:t>
                      </a:r>
                      <a:r>
                        <a:rPr lang="fr-FR" sz="1600" baseline="0" dirty="0" smtClean="0"/>
                        <a:t> par an pour 10 encadrants)</a:t>
                      </a:r>
                    </a:p>
                    <a:p>
                      <a:pPr marL="0" marR="0" indent="0" algn="l" defTabSz="685800" rtl="0" eaLnBrk="1" fontAlgn="auto" latinLnBrk="0" hangingPunct="1">
                        <a:lnSpc>
                          <a:spcPct val="100000"/>
                        </a:lnSpc>
                        <a:spcBef>
                          <a:spcPts val="0"/>
                        </a:spcBef>
                        <a:spcAft>
                          <a:spcPts val="0"/>
                        </a:spcAft>
                        <a:buClrTx/>
                        <a:buSzTx/>
                        <a:buFontTx/>
                        <a:buNone/>
                        <a:tabLst/>
                        <a:defRPr/>
                      </a:pPr>
                      <a:r>
                        <a:rPr lang="fr-FR" sz="1600" baseline="0" dirty="0" smtClean="0"/>
                        <a:t>Coûts de structuration d’évaluation et rémunération investisseurs :  évalués entre  100 et 200K€ environ, en sus</a:t>
                      </a:r>
                      <a:endParaRPr lang="fr-FR" sz="1600" dirty="0"/>
                    </a:p>
                  </a:txBody>
                  <a:tcPr/>
                </a:tc>
              </a:tr>
              <a:tr h="571744">
                <a:tc>
                  <a:txBody>
                    <a:bodyPr/>
                    <a:lstStyle/>
                    <a:p>
                      <a:r>
                        <a:rPr lang="fr-FR" sz="1600" b="1" dirty="0" smtClean="0"/>
                        <a:t>Population accompagnée</a:t>
                      </a:r>
                      <a:endParaRPr lang="fr-FR" sz="1600" b="1" dirty="0"/>
                    </a:p>
                  </a:txBody>
                  <a:tcPr/>
                </a:tc>
                <a:tc>
                  <a:txBody>
                    <a:bodyPr/>
                    <a:lstStyle/>
                    <a:p>
                      <a:r>
                        <a:rPr lang="fr-FR" sz="1600" dirty="0" smtClean="0"/>
                        <a:t>Enfants</a:t>
                      </a:r>
                      <a:r>
                        <a:rPr lang="fr-FR" sz="1600" baseline="0" dirty="0" smtClean="0"/>
                        <a:t> suivis par la Sauvegarde du Nord sur les territoires de </a:t>
                      </a:r>
                      <a:r>
                        <a:rPr lang="fr-FR" sz="1600" kern="1200" dirty="0" smtClean="0">
                          <a:solidFill>
                            <a:schemeClr val="tx1"/>
                          </a:solidFill>
                          <a:effectLst/>
                          <a:latin typeface="+mn-lt"/>
                          <a:ea typeface="+mn-ea"/>
                          <a:cs typeface="+mn-cs"/>
                        </a:rPr>
                        <a:t>Cambrais, Dunkerque et Tourcoing</a:t>
                      </a:r>
                    </a:p>
                  </a:txBody>
                  <a:tcPr/>
                </a:tc>
              </a:tr>
              <a:tr h="331010">
                <a:tc>
                  <a:txBody>
                    <a:bodyPr/>
                    <a:lstStyle/>
                    <a:p>
                      <a:r>
                        <a:rPr lang="fr-FR" sz="1600" b="1" dirty="0" smtClean="0"/>
                        <a:t>Durée</a:t>
                      </a:r>
                      <a:r>
                        <a:rPr lang="fr-FR" sz="1600" b="1" baseline="0" dirty="0" smtClean="0"/>
                        <a:t> du projet</a:t>
                      </a:r>
                      <a:endParaRPr lang="fr-FR" sz="1600" b="1" dirty="0"/>
                    </a:p>
                  </a:txBody>
                  <a:tcPr/>
                </a:tc>
                <a:tc>
                  <a:txBody>
                    <a:bodyPr/>
                    <a:lstStyle/>
                    <a:p>
                      <a:r>
                        <a:rPr lang="fr-FR" sz="1600" dirty="0" smtClean="0"/>
                        <a:t>3 ans </a:t>
                      </a:r>
                      <a:endParaRPr lang="fr-FR" sz="1600" dirty="0"/>
                    </a:p>
                  </a:txBody>
                  <a:tcPr/>
                </a:tc>
              </a:tr>
              <a:tr h="571744">
                <a:tc>
                  <a:txBody>
                    <a:bodyPr/>
                    <a:lstStyle/>
                    <a:p>
                      <a:r>
                        <a:rPr lang="fr-FR" sz="1600" b="1" dirty="0" smtClean="0"/>
                        <a:t>Indicateur de résultat</a:t>
                      </a:r>
                      <a:endParaRPr lang="fr-FR" sz="1600" b="1" dirty="0"/>
                    </a:p>
                  </a:txBody>
                  <a:tcPr/>
                </a:tc>
                <a:tc>
                  <a:txBody>
                    <a:bodyPr/>
                    <a:lstStyle/>
                    <a:p>
                      <a:r>
                        <a:rPr lang="fr-FR" sz="1600" dirty="0" smtClean="0"/>
                        <a:t>Taux de</a:t>
                      </a:r>
                      <a:r>
                        <a:rPr lang="fr-FR" sz="1600" baseline="0" dirty="0" smtClean="0"/>
                        <a:t> placement = part d’enfants accompagnés par la Sauvegarde du Nord faisant l’objet d’une mesure de placement  dans une année civile</a:t>
                      </a:r>
                      <a:endParaRPr lang="fr-FR" sz="1600" dirty="0"/>
                    </a:p>
                  </a:txBody>
                  <a:tcPr/>
                </a:tc>
              </a:tr>
              <a:tr h="571744">
                <a:tc>
                  <a:txBody>
                    <a:bodyPr/>
                    <a:lstStyle/>
                    <a:p>
                      <a:r>
                        <a:rPr lang="fr-FR" sz="1600" b="1" dirty="0" smtClean="0"/>
                        <a:t>Objectif de résultat</a:t>
                      </a:r>
                      <a:endParaRPr lang="fr-FR" sz="1600" b="1" dirty="0"/>
                    </a:p>
                  </a:txBody>
                  <a:tcPr/>
                </a:tc>
                <a:tc>
                  <a:txBody>
                    <a:bodyPr/>
                    <a:lstStyle/>
                    <a:p>
                      <a:r>
                        <a:rPr lang="fr-FR" sz="1600" dirty="0" smtClean="0"/>
                        <a:t>Faire</a:t>
                      </a:r>
                      <a:r>
                        <a:rPr lang="fr-FR" sz="1600" baseline="0" dirty="0" smtClean="0"/>
                        <a:t> passer le taux de placement moyen de 6,42% (moyenne 2012 à 2014) à 5,42% (moyenne sur les 3 années du programme)</a:t>
                      </a:r>
                      <a:endParaRPr lang="fr-FR" sz="1600" dirty="0"/>
                    </a:p>
                  </a:txBody>
                  <a:tcPr/>
                </a:tc>
              </a:tr>
              <a:tr h="571744">
                <a:tc>
                  <a:txBody>
                    <a:bodyPr/>
                    <a:lstStyle/>
                    <a:p>
                      <a:r>
                        <a:rPr lang="fr-FR" sz="1600" b="1" dirty="0" smtClean="0"/>
                        <a:t>Retour</a:t>
                      </a:r>
                      <a:r>
                        <a:rPr lang="fr-FR" sz="1600" b="1" baseline="0" dirty="0" smtClean="0"/>
                        <a:t> </a:t>
                      </a:r>
                      <a:r>
                        <a:rPr lang="fr-FR" sz="1600" b="1" baseline="0" smtClean="0"/>
                        <a:t>sur investissement</a:t>
                      </a:r>
                      <a:endParaRPr lang="fr-FR" sz="1600" b="1" dirty="0"/>
                    </a:p>
                  </a:txBody>
                  <a:tcPr/>
                </a:tc>
                <a:tc>
                  <a:txBody>
                    <a:bodyPr/>
                    <a:lstStyle/>
                    <a:p>
                      <a:r>
                        <a:rPr lang="fr-FR" sz="1600" dirty="0" smtClean="0"/>
                        <a:t>Maximum de 6% par an</a:t>
                      </a:r>
                    </a:p>
                    <a:p>
                      <a:r>
                        <a:rPr lang="fr-FR" sz="1600" dirty="0" smtClean="0"/>
                        <a:t>Paiement </a:t>
                      </a:r>
                      <a:r>
                        <a:rPr lang="fr-FR" sz="1600" smtClean="0"/>
                        <a:t>de l’investisseur </a:t>
                      </a:r>
                      <a:r>
                        <a:rPr lang="fr-FR" sz="1600" dirty="0" smtClean="0"/>
                        <a:t>à la fin de la 4° année</a:t>
                      </a:r>
                    </a:p>
                  </a:txBody>
                  <a:tcPr/>
                </a:tc>
              </a:tr>
              <a:tr h="571744">
                <a:tc>
                  <a:txBody>
                    <a:bodyPr/>
                    <a:lstStyle/>
                    <a:p>
                      <a:r>
                        <a:rPr lang="fr-FR" sz="1600" b="1" dirty="0" smtClean="0"/>
                        <a:t>Economies pour le département</a:t>
                      </a:r>
                      <a:endParaRPr lang="fr-FR" sz="1600" b="1" dirty="0"/>
                    </a:p>
                  </a:txBody>
                  <a:tcPr/>
                </a:tc>
                <a:tc>
                  <a:txBody>
                    <a:bodyPr/>
                    <a:lstStyle/>
                    <a:p>
                      <a:r>
                        <a:rPr lang="fr-FR" sz="1600" dirty="0" smtClean="0"/>
                        <a:t>55 000 à 67 500 € par an</a:t>
                      </a:r>
                      <a:r>
                        <a:rPr lang="fr-FR" sz="1600" baseline="0" dirty="0" smtClean="0"/>
                        <a:t> par placement évité, soit 5 à 10 M€ sur la durée du programme, si l’objectif est atteint.</a:t>
                      </a:r>
                      <a:endParaRPr lang="fr-FR" sz="1600" dirty="0"/>
                    </a:p>
                  </a:txBody>
                  <a:tcPr/>
                </a:tc>
              </a:tr>
            </a:tbl>
          </a:graphicData>
        </a:graphic>
      </p:graphicFrame>
      <p:sp>
        <p:nvSpPr>
          <p:cNvPr id="4" name="Espace réservé du contenu 8"/>
          <p:cNvSpPr txBox="1">
            <a:spLocks/>
          </p:cNvSpPr>
          <p:nvPr/>
        </p:nvSpPr>
        <p:spPr>
          <a:xfrm>
            <a:off x="274746" y="908050"/>
            <a:ext cx="8620224" cy="648742"/>
          </a:xfrm>
          <a:prstGeom prst="rect">
            <a:avLst/>
          </a:prstGeom>
        </p:spPr>
        <p:txBody>
          <a:bodyPr/>
          <a:lstStyle>
            <a:lvl1pPr marL="508000" indent="-508000" algn="l" rtl="0" fontAlgn="base">
              <a:spcBef>
                <a:spcPct val="20000"/>
              </a:spcBef>
              <a:spcAft>
                <a:spcPct val="0"/>
              </a:spcAft>
              <a:buSzPct val="150000"/>
              <a:buFont typeface="Wingdings" pitchFamily="2" charset="2"/>
              <a:buChar char="ü"/>
              <a:defRPr sz="1600" b="1">
                <a:solidFill>
                  <a:schemeClr val="tx1"/>
                </a:solidFill>
                <a:latin typeface="+mn-lt"/>
                <a:ea typeface="+mn-ea"/>
                <a:cs typeface="+mn-cs"/>
              </a:defRPr>
            </a:lvl1pPr>
            <a:lvl2pPr marL="914400" indent="-457200" algn="l" rtl="0" fontAlgn="base">
              <a:spcBef>
                <a:spcPct val="20000"/>
              </a:spcBef>
              <a:spcAft>
                <a:spcPct val="0"/>
              </a:spcAft>
              <a:buFont typeface="Wingdings" pitchFamily="2" charset="2"/>
              <a:buChar char="q"/>
              <a:defRPr sz="1600" b="1">
                <a:solidFill>
                  <a:srgbClr val="646567"/>
                </a:solidFill>
                <a:latin typeface="+mn-lt"/>
              </a:defRPr>
            </a:lvl2pPr>
            <a:lvl3pPr marL="1371600" indent="-457200" algn="l" rtl="0" fontAlgn="base">
              <a:spcBef>
                <a:spcPct val="20000"/>
              </a:spcBef>
              <a:spcAft>
                <a:spcPct val="0"/>
              </a:spcAft>
              <a:buClr>
                <a:schemeClr val="tx1"/>
              </a:buClr>
              <a:buSzPct val="70000"/>
              <a:buChar char="•"/>
              <a:defRPr sz="1600">
                <a:solidFill>
                  <a:schemeClr val="tx1"/>
                </a:solidFill>
                <a:latin typeface="+mn-lt"/>
              </a:defRPr>
            </a:lvl3pPr>
            <a:lvl4pPr marL="1828800" indent="-457200" algn="l" rtl="0" fontAlgn="base">
              <a:spcBef>
                <a:spcPct val="20000"/>
              </a:spcBef>
              <a:spcAft>
                <a:spcPct val="0"/>
              </a:spcAft>
              <a:buSzPct val="60000"/>
              <a:buFont typeface="Wingdings" pitchFamily="2" charset="2"/>
              <a:buChar char="ü"/>
              <a:defRPr>
                <a:solidFill>
                  <a:schemeClr val="tx1"/>
                </a:solidFill>
                <a:latin typeface="+mn-lt"/>
              </a:defRPr>
            </a:lvl4pPr>
            <a:lvl5pPr marL="2286000" indent="-457200" algn="l" rtl="0" fontAlgn="base">
              <a:spcBef>
                <a:spcPct val="20000"/>
              </a:spcBef>
              <a:spcAft>
                <a:spcPct val="0"/>
              </a:spcAft>
              <a:buFont typeface="Wingdings" pitchFamily="2" charset="2"/>
              <a:buChar char="Ø"/>
              <a:defRPr sz="1600">
                <a:solidFill>
                  <a:schemeClr val="tx1"/>
                </a:solidFill>
                <a:latin typeface="+mn-lt"/>
              </a:defRPr>
            </a:lvl5pPr>
            <a:lvl6pPr marL="2743200" indent="-457200" algn="l" rtl="0" fontAlgn="base">
              <a:spcBef>
                <a:spcPct val="20000"/>
              </a:spcBef>
              <a:spcAft>
                <a:spcPct val="0"/>
              </a:spcAft>
              <a:buFont typeface="Wingdings" pitchFamily="2" charset="2"/>
              <a:buChar char="Ø"/>
              <a:defRPr>
                <a:solidFill>
                  <a:schemeClr val="tx1"/>
                </a:solidFill>
                <a:latin typeface="+mn-lt"/>
              </a:defRPr>
            </a:lvl6pPr>
            <a:lvl7pPr marL="3200400" indent="-457200" algn="l" rtl="0" fontAlgn="base">
              <a:spcBef>
                <a:spcPct val="20000"/>
              </a:spcBef>
              <a:spcAft>
                <a:spcPct val="0"/>
              </a:spcAft>
              <a:buFont typeface="Wingdings" pitchFamily="2" charset="2"/>
              <a:buChar char="Ø"/>
              <a:defRPr>
                <a:solidFill>
                  <a:schemeClr val="tx1"/>
                </a:solidFill>
                <a:latin typeface="+mn-lt"/>
              </a:defRPr>
            </a:lvl7pPr>
            <a:lvl8pPr marL="3657600" indent="-457200" algn="l" rtl="0" fontAlgn="base">
              <a:spcBef>
                <a:spcPct val="20000"/>
              </a:spcBef>
              <a:spcAft>
                <a:spcPct val="0"/>
              </a:spcAft>
              <a:buFont typeface="Wingdings" pitchFamily="2" charset="2"/>
              <a:buChar char="Ø"/>
              <a:defRPr>
                <a:solidFill>
                  <a:schemeClr val="tx1"/>
                </a:solidFill>
                <a:latin typeface="+mn-lt"/>
              </a:defRPr>
            </a:lvl8pPr>
            <a:lvl9pPr marL="4114800" indent="-457200" algn="l" rtl="0" fontAlgn="base">
              <a:spcBef>
                <a:spcPct val="20000"/>
              </a:spcBef>
              <a:spcAft>
                <a:spcPct val="0"/>
              </a:spcAft>
              <a:buFont typeface="Wingdings" pitchFamily="2" charset="2"/>
              <a:buChar char="Ø"/>
              <a:defRPr>
                <a:solidFill>
                  <a:schemeClr val="tx1"/>
                </a:solidFill>
                <a:latin typeface="+mn-lt"/>
              </a:defRPr>
            </a:lvl9pPr>
          </a:lstStyle>
          <a:p>
            <a:pPr marL="0" indent="0">
              <a:buNone/>
            </a:pPr>
            <a:r>
              <a:rPr lang="fr-FR" sz="1800" dirty="0" smtClean="0"/>
              <a:t>Une baisse du taux de placement d’un point (de 6,4 à 5,4%) permettrait d’éviter 210 placements</a:t>
            </a:r>
            <a:endParaRPr lang="fr-FR" sz="1800" dirty="0"/>
          </a:p>
        </p:txBody>
      </p:sp>
      <p:sp>
        <p:nvSpPr>
          <p:cNvPr id="5" name="Espace réservé du numéro de diapositive 3"/>
          <p:cNvSpPr>
            <a:spLocks noGrp="1"/>
          </p:cNvSpPr>
          <p:nvPr>
            <p:ph type="sldNum" sz="quarter" idx="10"/>
          </p:nvPr>
        </p:nvSpPr>
        <p:spPr>
          <a:xfrm>
            <a:off x="8676456" y="6597352"/>
            <a:ext cx="216024" cy="216024"/>
          </a:xfrm>
        </p:spPr>
        <p:txBody>
          <a:bodyPr/>
          <a:lstStyle/>
          <a:p>
            <a:fld id="{1DDB2AA4-683B-4B93-AC9B-B38EAF4FE7E7}" type="slidenum">
              <a:rPr lang="fr-FR" smtClean="0"/>
              <a:pPr/>
              <a:t>31</a:t>
            </a:fld>
            <a:endParaRPr lang="fr-FR" dirty="0"/>
          </a:p>
        </p:txBody>
      </p:sp>
    </p:spTree>
    <p:extLst>
      <p:ext uri="{BB962C8B-B14F-4D97-AF65-F5344CB8AC3E}">
        <p14:creationId xmlns:p14="http://schemas.microsoft.com/office/powerpoint/2010/main" val="2963992088"/>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3568" y="2492896"/>
            <a:ext cx="7772400" cy="1686049"/>
          </a:xfrm>
        </p:spPr>
        <p:txBody>
          <a:bodyPr>
            <a:normAutofit fontScale="90000"/>
          </a:bodyPr>
          <a:lstStyle/>
          <a:p>
            <a:pPr marL="0" algn="ctr">
              <a:spcBef>
                <a:spcPts val="1800"/>
              </a:spcBef>
              <a:spcAft>
                <a:spcPts val="1200"/>
              </a:spcAft>
            </a:pPr>
            <a:r>
              <a:rPr lang="fr-FR" dirty="0" smtClean="0">
                <a:solidFill>
                  <a:schemeClr val="bg1">
                    <a:lumMod val="50000"/>
                  </a:schemeClr>
                </a:solidFill>
              </a:rPr>
              <a:t/>
            </a:r>
            <a:br>
              <a:rPr lang="fr-FR" dirty="0" smtClean="0">
                <a:solidFill>
                  <a:schemeClr val="bg1">
                    <a:lumMod val="50000"/>
                  </a:schemeClr>
                </a:solidFill>
              </a:rPr>
            </a:br>
            <a:r>
              <a:rPr lang="fr-FR" dirty="0" smtClean="0">
                <a:solidFill>
                  <a:schemeClr val="bg1">
                    <a:lumMod val="50000"/>
                  </a:schemeClr>
                </a:solidFill>
              </a:rPr>
              <a:t/>
            </a:r>
            <a:br>
              <a:rPr lang="fr-FR" dirty="0" smtClean="0">
                <a:solidFill>
                  <a:schemeClr val="bg1">
                    <a:lumMod val="50000"/>
                  </a:schemeClr>
                </a:solidFill>
              </a:rPr>
            </a:br>
            <a:r>
              <a:rPr lang="fr-FR" dirty="0" smtClean="0">
                <a:solidFill>
                  <a:schemeClr val="bg1">
                    <a:lumMod val="50000"/>
                  </a:schemeClr>
                </a:solidFill>
              </a:rPr>
              <a:t/>
            </a:r>
            <a:br>
              <a:rPr lang="fr-FR" dirty="0" smtClean="0">
                <a:solidFill>
                  <a:schemeClr val="bg1">
                    <a:lumMod val="50000"/>
                  </a:schemeClr>
                </a:solidFill>
              </a:rPr>
            </a:br>
            <a:r>
              <a:rPr lang="fr-FR" dirty="0">
                <a:solidFill>
                  <a:schemeClr val="bg1">
                    <a:lumMod val="50000"/>
                  </a:schemeClr>
                </a:solidFill>
              </a:rPr>
              <a:t/>
            </a:r>
            <a:br>
              <a:rPr lang="fr-FR" dirty="0">
                <a:solidFill>
                  <a:schemeClr val="bg1">
                    <a:lumMod val="50000"/>
                  </a:schemeClr>
                </a:solidFill>
              </a:rPr>
            </a:br>
            <a:r>
              <a:rPr lang="fr-FR" sz="1600" dirty="0" smtClean="0">
                <a:solidFill>
                  <a:schemeClr val="bg1">
                    <a:lumMod val="50000"/>
                  </a:schemeClr>
                </a:solidFill>
              </a:rPr>
              <a:t>Pour toutes questions ou informations supplémentaires</a:t>
            </a:r>
            <a:r>
              <a:rPr lang="fr-FR" sz="1800" dirty="0" smtClean="0">
                <a:solidFill>
                  <a:schemeClr val="bg1">
                    <a:lumMod val="75000"/>
                  </a:schemeClr>
                </a:solidFill>
              </a:rPr>
              <a:t/>
            </a:r>
            <a:br>
              <a:rPr lang="fr-FR" sz="1800" dirty="0" smtClean="0">
                <a:solidFill>
                  <a:schemeClr val="bg1">
                    <a:lumMod val="75000"/>
                  </a:schemeClr>
                </a:solidFill>
              </a:rPr>
            </a:br>
            <a:r>
              <a:rPr lang="fr-FR" sz="1800" dirty="0" smtClean="0">
                <a:solidFill>
                  <a:schemeClr val="bg1">
                    <a:lumMod val="75000"/>
                  </a:schemeClr>
                </a:solidFill>
              </a:rPr>
              <a:t/>
            </a:r>
            <a:br>
              <a:rPr lang="fr-FR" sz="1800" dirty="0" smtClean="0">
                <a:solidFill>
                  <a:schemeClr val="bg1">
                    <a:lumMod val="75000"/>
                  </a:schemeClr>
                </a:solidFill>
              </a:rPr>
            </a:br>
            <a:r>
              <a:rPr lang="fr-FR" sz="1400" b="0" i="1" dirty="0" smtClean="0">
                <a:solidFill>
                  <a:schemeClr val="bg1">
                    <a:lumMod val="75000"/>
                  </a:schemeClr>
                </a:solidFill>
              </a:rPr>
              <a:t/>
            </a:r>
            <a:br>
              <a:rPr lang="fr-FR" sz="1400" b="0" i="1" dirty="0" smtClean="0">
                <a:solidFill>
                  <a:schemeClr val="bg1">
                    <a:lumMod val="75000"/>
                  </a:schemeClr>
                </a:solidFill>
              </a:rPr>
            </a:br>
            <a:r>
              <a:rPr lang="fr-FR" sz="1400" b="0" i="1" dirty="0" smtClean="0">
                <a:solidFill>
                  <a:schemeClr val="bg1">
                    <a:lumMod val="75000"/>
                  </a:schemeClr>
                </a:solidFill>
              </a:rPr>
              <a:t>Jean-Michel Lecuyer : </a:t>
            </a:r>
            <a:r>
              <a:rPr lang="fr-FR" sz="1400" b="0" i="1" dirty="0" smtClean="0">
                <a:solidFill>
                  <a:schemeClr val="bg1">
                    <a:lumMod val="75000"/>
                  </a:schemeClr>
                </a:solidFill>
                <a:hlinkClick r:id="rId2"/>
              </a:rPr>
              <a:t>jean-michel@lecomptoirdelinnovation.com</a:t>
            </a:r>
            <a:r>
              <a:rPr lang="fr-FR" sz="1400" b="0" i="1" dirty="0" smtClean="0">
                <a:solidFill>
                  <a:schemeClr val="bg1">
                    <a:lumMod val="75000"/>
                  </a:schemeClr>
                </a:solidFill>
              </a:rPr>
              <a:t/>
            </a:r>
            <a:br>
              <a:rPr lang="fr-FR" sz="1400" b="0" i="1" dirty="0" smtClean="0">
                <a:solidFill>
                  <a:schemeClr val="bg1">
                    <a:lumMod val="75000"/>
                  </a:schemeClr>
                </a:solidFill>
              </a:rPr>
            </a:br>
            <a:r>
              <a:rPr lang="fr-FR" sz="1400" b="0" i="1" dirty="0" smtClean="0">
                <a:solidFill>
                  <a:schemeClr val="bg1">
                    <a:lumMod val="75000"/>
                  </a:schemeClr>
                </a:solidFill>
              </a:rPr>
              <a:t/>
            </a:r>
            <a:br>
              <a:rPr lang="fr-FR" sz="1400" b="0" i="1" dirty="0" smtClean="0">
                <a:solidFill>
                  <a:schemeClr val="bg1">
                    <a:lumMod val="75000"/>
                  </a:schemeClr>
                </a:solidFill>
              </a:rPr>
            </a:br>
            <a:endParaRPr lang="fr-FR" sz="1200" b="0" i="1" dirty="0">
              <a:solidFill>
                <a:schemeClr val="bg1">
                  <a:lumMod val="75000"/>
                </a:schemeClr>
              </a:solidFill>
            </a:endParaRPr>
          </a:p>
        </p:txBody>
      </p:sp>
    </p:spTree>
    <p:extLst>
      <p:ext uri="{BB962C8B-B14F-4D97-AF65-F5344CB8AC3E}">
        <p14:creationId xmlns:p14="http://schemas.microsoft.com/office/powerpoint/2010/main" val="323793449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p:nvPr/>
        </p:nvPicPr>
        <p:blipFill>
          <a:blip cstate="print">
            <a:extLst>
              <a:ext uri="{28A0092B-C50C-407E-A947-70E740481C1C}">
                <a14:useLocalDpi xmlns:a14="http://schemas.microsoft.com/office/drawing/2010/main" val="0"/>
              </a:ext>
            </a:extLst>
          </a:blip>
          <a:stretch>
            <a:fillRect/>
          </a:stretch>
        </p:blipFill>
        <p:spPr>
          <a:xfrm>
            <a:off x="7650353" y="116381"/>
            <a:ext cx="1392308" cy="432048"/>
          </a:xfrm>
          <a:prstGeom prst="rect">
            <a:avLst/>
          </a:prstGeom>
        </p:spPr>
      </p:pic>
      <p:grpSp>
        <p:nvGrpSpPr>
          <p:cNvPr id="5" name="Groupe 4"/>
          <p:cNvGrpSpPr/>
          <p:nvPr/>
        </p:nvGrpSpPr>
        <p:grpSpPr>
          <a:xfrm>
            <a:off x="511174" y="548680"/>
            <a:ext cx="8093274" cy="369332"/>
            <a:chOff x="511174" y="827420"/>
            <a:chExt cx="8093274" cy="369332"/>
          </a:xfrm>
        </p:grpSpPr>
        <p:cxnSp>
          <p:nvCxnSpPr>
            <p:cNvPr id="6" name="Straight Connector 3"/>
            <p:cNvCxnSpPr/>
            <p:nvPr/>
          </p:nvCxnSpPr>
          <p:spPr>
            <a:xfrm>
              <a:off x="511174" y="1052736"/>
              <a:ext cx="226062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3"/>
            <p:cNvCxnSpPr/>
            <p:nvPr/>
          </p:nvCxnSpPr>
          <p:spPr>
            <a:xfrm>
              <a:off x="6343822" y="1052736"/>
              <a:ext cx="226062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ZoneTexte 7"/>
            <p:cNvSpPr txBox="1"/>
            <p:nvPr/>
          </p:nvSpPr>
          <p:spPr>
            <a:xfrm>
              <a:off x="2915816" y="827420"/>
              <a:ext cx="3240360" cy="369332"/>
            </a:xfrm>
            <a:prstGeom prst="rect">
              <a:avLst/>
            </a:prstGeom>
            <a:noFill/>
          </p:spPr>
          <p:txBody>
            <a:bodyPr wrap="square" rtlCol="0">
              <a:spAutoFit/>
            </a:bodyPr>
            <a:lstStyle/>
            <a:p>
              <a:pPr algn="ctr"/>
              <a:r>
                <a:rPr lang="fr-FR" dirty="0">
                  <a:latin typeface="Museo Sans 500" pitchFamily="50" charset="0"/>
                </a:rPr>
                <a:t>Le Comptoir de l’Innovation</a:t>
              </a:r>
            </a:p>
          </p:txBody>
        </p:sp>
      </p:grpSp>
      <p:grpSp>
        <p:nvGrpSpPr>
          <p:cNvPr id="70" name="Groupe 69"/>
          <p:cNvGrpSpPr/>
          <p:nvPr/>
        </p:nvGrpSpPr>
        <p:grpSpPr>
          <a:xfrm>
            <a:off x="4983526" y="1251072"/>
            <a:ext cx="1902766" cy="1849044"/>
            <a:chOff x="4941536" y="1495394"/>
            <a:chExt cx="1902766" cy="1849044"/>
          </a:xfrm>
        </p:grpSpPr>
        <p:grpSp>
          <p:nvGrpSpPr>
            <p:cNvPr id="66" name="Groupe 65"/>
            <p:cNvGrpSpPr/>
            <p:nvPr/>
          </p:nvGrpSpPr>
          <p:grpSpPr>
            <a:xfrm>
              <a:off x="4941536" y="1495394"/>
              <a:ext cx="1902766" cy="1849044"/>
              <a:chOff x="6149151" y="2327386"/>
              <a:chExt cx="1561199" cy="1561199"/>
            </a:xfrm>
          </p:grpSpPr>
          <p:sp>
            <p:nvSpPr>
              <p:cNvPr id="54" name="Flowchart: Connector 15"/>
              <p:cNvSpPr/>
              <p:nvPr/>
            </p:nvSpPr>
            <p:spPr>
              <a:xfrm>
                <a:off x="6257567" y="2435803"/>
                <a:ext cx="1344367" cy="1344367"/>
              </a:xfrm>
              <a:prstGeom prst="flowChartConnector">
                <a:avLst/>
              </a:prstGeom>
              <a:solidFill>
                <a:schemeClr val="accent1">
                  <a:lumMod val="20000"/>
                  <a:lumOff val="80000"/>
                </a:scheme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IN" sz="1350" b="0" i="0" u="none" strike="noStrike" kern="0" cap="none" spc="0" normalizeH="0" baseline="0" noProof="0" smtClean="0">
                  <a:ln>
                    <a:noFill/>
                  </a:ln>
                  <a:solidFill>
                    <a:srgbClr val="959595"/>
                  </a:solidFill>
                  <a:effectLst/>
                  <a:uLnTx/>
                  <a:uFillTx/>
                  <a:latin typeface="Calibri"/>
                  <a:ea typeface="+mn-ea"/>
                  <a:cs typeface="+mn-cs"/>
                </a:endParaRPr>
              </a:p>
            </p:txBody>
          </p:sp>
          <p:sp>
            <p:nvSpPr>
              <p:cNvPr id="55" name="Flowchart: Connector 16"/>
              <p:cNvSpPr/>
              <p:nvPr/>
            </p:nvSpPr>
            <p:spPr>
              <a:xfrm>
                <a:off x="6149151" y="2327386"/>
                <a:ext cx="1561199" cy="1561199"/>
              </a:xfrm>
              <a:prstGeom prst="flowChartConnector">
                <a:avLst/>
              </a:prstGeom>
              <a:noFill/>
              <a:ln w="19050" cap="flat" cmpd="sng" algn="ctr">
                <a:solidFill>
                  <a:srgbClr val="959595">
                    <a:lumMod val="40000"/>
                    <a:lumOff val="60000"/>
                  </a:srgbClr>
                </a:solidFill>
                <a:prstDash val="sys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IN" sz="1350" b="0" i="0" u="none" strike="noStrike" kern="0" cap="none" spc="0" normalizeH="0" baseline="0" noProof="0" smtClean="0">
                  <a:ln>
                    <a:noFill/>
                  </a:ln>
                  <a:solidFill>
                    <a:srgbClr val="959595"/>
                  </a:solidFill>
                  <a:effectLst/>
                  <a:uLnTx/>
                  <a:uFillTx/>
                  <a:latin typeface="Calibri"/>
                  <a:ea typeface="+mn-ea"/>
                  <a:cs typeface="+mn-cs"/>
                </a:endParaRPr>
              </a:p>
            </p:txBody>
          </p:sp>
        </p:grpSp>
        <p:sp>
          <p:nvSpPr>
            <p:cNvPr id="56" name="Rectangle 55"/>
            <p:cNvSpPr/>
            <p:nvPr/>
          </p:nvSpPr>
          <p:spPr>
            <a:xfrm>
              <a:off x="5212503" y="1863759"/>
              <a:ext cx="1358559" cy="1046440"/>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IN" b="0" i="0" u="none" strike="noStrike" kern="0" cap="none" spc="0" normalizeH="0" baseline="0" noProof="0" dirty="0" smtClean="0">
                  <a:ln>
                    <a:noFill/>
                  </a:ln>
                  <a:effectLst/>
                  <a:uLnTx/>
                  <a:uFillTx/>
                  <a:latin typeface="Museo Sans 500" pitchFamily="50" charset="0"/>
                </a:rPr>
                <a:t>+</a:t>
              </a:r>
              <a:r>
                <a:rPr kumimoji="0" lang="en-IN" b="0" i="0" u="none" strike="noStrike" kern="0" cap="none" spc="0" normalizeH="0" noProof="0" dirty="0" smtClean="0">
                  <a:ln>
                    <a:noFill/>
                  </a:ln>
                  <a:effectLst/>
                  <a:uLnTx/>
                  <a:uFillTx/>
                  <a:latin typeface="Museo Sans 500" pitchFamily="50" charset="0"/>
                </a:rPr>
                <a:t> de 5 000 </a:t>
              </a:r>
              <a:r>
                <a:rPr kumimoji="0" lang="en-IN" sz="1100" b="0" i="0" u="none" strike="noStrike" kern="0" cap="none" spc="0" normalizeH="0" noProof="0" dirty="0" smtClean="0">
                  <a:ln>
                    <a:noFill/>
                  </a:ln>
                  <a:effectLst/>
                  <a:uLnTx/>
                  <a:uFillTx/>
                  <a:latin typeface="Museo Sans 500" pitchFamily="50" charset="0"/>
                </a:rPr>
                <a:t>emplois soutenus dont la moitié de personnes en difficulté</a:t>
              </a:r>
              <a:endParaRPr kumimoji="0" lang="en-IN" sz="1100" b="0" i="0" u="none" strike="noStrike" kern="0" cap="none" spc="0" normalizeH="0" baseline="0" noProof="0" dirty="0" smtClean="0">
                <a:ln>
                  <a:noFill/>
                </a:ln>
                <a:effectLst/>
                <a:uLnTx/>
                <a:uFillTx/>
                <a:latin typeface="Museo Sans 500" pitchFamily="50" charset="0"/>
              </a:endParaRPr>
            </a:p>
          </p:txBody>
        </p:sp>
      </p:grpSp>
      <p:sp>
        <p:nvSpPr>
          <p:cNvPr id="59" name="Flowchart: Connector 22"/>
          <p:cNvSpPr/>
          <p:nvPr/>
        </p:nvSpPr>
        <p:spPr>
          <a:xfrm>
            <a:off x="2915816" y="3853025"/>
            <a:ext cx="741110" cy="741110"/>
          </a:xfrm>
          <a:prstGeom prst="flowChartConnector">
            <a:avLst/>
          </a:prstGeom>
          <a:solidFill>
            <a:srgbClr val="434F5A">
              <a:lumMod val="20000"/>
              <a:lumOff val="80000"/>
              <a:alpha val="4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IN" sz="1350" b="0" i="0" u="none" strike="noStrike" kern="0" cap="none" spc="0" normalizeH="0" baseline="0" noProof="0" smtClean="0">
              <a:ln>
                <a:noFill/>
              </a:ln>
              <a:solidFill>
                <a:srgbClr val="959595"/>
              </a:solidFill>
              <a:effectLst/>
              <a:uLnTx/>
              <a:uFillTx/>
              <a:latin typeface="Calibri"/>
              <a:ea typeface="+mn-ea"/>
              <a:cs typeface="+mn-cs"/>
            </a:endParaRPr>
          </a:p>
        </p:txBody>
      </p:sp>
      <p:sp>
        <p:nvSpPr>
          <p:cNvPr id="60" name="Flowchart: Connector 23"/>
          <p:cNvSpPr/>
          <p:nvPr/>
        </p:nvSpPr>
        <p:spPr>
          <a:xfrm>
            <a:off x="5666760" y="4449690"/>
            <a:ext cx="588994" cy="588994"/>
          </a:xfrm>
          <a:prstGeom prst="flowChartConnector">
            <a:avLst/>
          </a:prstGeom>
          <a:solidFill>
            <a:schemeClr val="tx1">
              <a:lumMod val="65000"/>
              <a:lumOff val="35000"/>
              <a:alpha val="40000"/>
            </a:scheme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IN" sz="1350" b="0" i="0" u="none" strike="noStrike" kern="0" cap="none" spc="0" normalizeH="0" baseline="0" noProof="0" smtClean="0">
              <a:ln>
                <a:noFill/>
              </a:ln>
              <a:solidFill>
                <a:srgbClr val="959595"/>
              </a:solidFill>
              <a:effectLst/>
              <a:uLnTx/>
              <a:uFillTx/>
              <a:latin typeface="Calibri"/>
              <a:ea typeface="+mn-ea"/>
              <a:cs typeface="+mn-cs"/>
            </a:endParaRPr>
          </a:p>
        </p:txBody>
      </p:sp>
      <p:sp>
        <p:nvSpPr>
          <p:cNvPr id="62" name="Flowchart: Connector 25"/>
          <p:cNvSpPr/>
          <p:nvPr/>
        </p:nvSpPr>
        <p:spPr>
          <a:xfrm>
            <a:off x="5115662" y="3160223"/>
            <a:ext cx="495275" cy="495275"/>
          </a:xfrm>
          <a:prstGeom prst="flowChartConnector">
            <a:avLst/>
          </a:prstGeom>
          <a:solidFill>
            <a:srgbClr val="00B3FE">
              <a:alpha val="4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IN" sz="1350" b="0" i="0" u="none" strike="noStrike" kern="0" cap="none" spc="0" normalizeH="0" baseline="0" noProof="0" smtClean="0">
              <a:ln>
                <a:noFill/>
              </a:ln>
              <a:solidFill>
                <a:srgbClr val="959595"/>
              </a:solidFill>
              <a:effectLst/>
              <a:uLnTx/>
              <a:uFillTx/>
              <a:latin typeface="Calibri"/>
              <a:ea typeface="+mn-ea"/>
              <a:cs typeface="+mn-cs"/>
            </a:endParaRPr>
          </a:p>
        </p:txBody>
      </p:sp>
      <p:grpSp>
        <p:nvGrpSpPr>
          <p:cNvPr id="71" name="Groupe 70"/>
          <p:cNvGrpSpPr/>
          <p:nvPr/>
        </p:nvGrpSpPr>
        <p:grpSpPr>
          <a:xfrm>
            <a:off x="3466323" y="2179303"/>
            <a:ext cx="1465727" cy="1465727"/>
            <a:chOff x="5934909" y="4331740"/>
            <a:chExt cx="1465727" cy="1465727"/>
          </a:xfrm>
        </p:grpSpPr>
        <p:sp>
          <p:nvSpPr>
            <p:cNvPr id="47" name="Flowchart: Connector 8"/>
            <p:cNvSpPr/>
            <p:nvPr/>
          </p:nvSpPr>
          <p:spPr>
            <a:xfrm>
              <a:off x="6049058" y="4442583"/>
              <a:ext cx="1237432" cy="1237432"/>
            </a:xfrm>
            <a:prstGeom prst="flowChartConnector">
              <a:avLst/>
            </a:prstGeom>
            <a:solidFill>
              <a:srgbClr val="25A2FE"/>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IN" sz="1350" b="0" i="0" u="none" strike="noStrike" kern="0" cap="none" spc="0" normalizeH="0" baseline="0" noProof="0" smtClean="0">
                <a:ln>
                  <a:noFill/>
                </a:ln>
                <a:solidFill>
                  <a:srgbClr val="959595"/>
                </a:solidFill>
                <a:effectLst/>
                <a:uLnTx/>
                <a:uFillTx/>
                <a:latin typeface="Calibri"/>
                <a:ea typeface="+mn-ea"/>
                <a:cs typeface="+mn-cs"/>
              </a:endParaRPr>
            </a:p>
          </p:txBody>
        </p:sp>
        <p:sp>
          <p:nvSpPr>
            <p:cNvPr id="49" name="Rectangle 48"/>
            <p:cNvSpPr/>
            <p:nvPr/>
          </p:nvSpPr>
          <p:spPr>
            <a:xfrm>
              <a:off x="5964919" y="4723297"/>
              <a:ext cx="1405705" cy="584776"/>
            </a:xfrm>
            <a:prstGeom prst="rect">
              <a:avLst/>
            </a:prstGeom>
          </p:spPr>
          <p:txBody>
            <a:bodyPr wrap="square">
              <a:spAutoFit/>
            </a:bodyPr>
            <a:lstStyle/>
            <a:p>
              <a:pPr algn="ctr"/>
              <a:r>
                <a:rPr lang="en-IN" sz="1400" dirty="0" smtClean="0">
                  <a:solidFill>
                    <a:prstClr val="white"/>
                  </a:solidFill>
                  <a:latin typeface="Museo Sans 500" pitchFamily="50" charset="0"/>
                </a:rPr>
                <a:t>Présence dans </a:t>
              </a:r>
              <a:r>
                <a:rPr lang="en-IN" dirty="0" smtClean="0">
                  <a:solidFill>
                    <a:prstClr val="white"/>
                  </a:solidFill>
                  <a:latin typeface="Museo Sans 500" pitchFamily="50" charset="0"/>
                </a:rPr>
                <a:t>12 pays</a:t>
              </a:r>
              <a:endParaRPr lang="en-IN" dirty="0">
                <a:solidFill>
                  <a:prstClr val="white"/>
                </a:solidFill>
                <a:latin typeface="Museo Sans 500" pitchFamily="50" charset="0"/>
              </a:endParaRPr>
            </a:p>
          </p:txBody>
        </p:sp>
        <p:sp>
          <p:nvSpPr>
            <p:cNvPr id="65" name="Flowchart: Connector 28"/>
            <p:cNvSpPr/>
            <p:nvPr/>
          </p:nvSpPr>
          <p:spPr>
            <a:xfrm>
              <a:off x="5934909" y="4331740"/>
              <a:ext cx="1465727" cy="1465727"/>
            </a:xfrm>
            <a:prstGeom prst="flowChartConnector">
              <a:avLst/>
            </a:prstGeom>
            <a:noFill/>
            <a:ln w="19050" cap="flat" cmpd="sng" algn="ctr">
              <a:solidFill>
                <a:srgbClr val="959595">
                  <a:lumMod val="40000"/>
                  <a:lumOff val="60000"/>
                </a:srgbClr>
              </a:solidFill>
              <a:prstDash val="sys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IN" sz="1350" b="0" i="0" u="none" strike="noStrike" kern="0" cap="none" spc="0" normalizeH="0" baseline="0" noProof="0" smtClean="0">
                <a:ln>
                  <a:noFill/>
                </a:ln>
                <a:solidFill>
                  <a:srgbClr val="959595"/>
                </a:solidFill>
                <a:effectLst/>
                <a:uLnTx/>
                <a:uFillTx/>
                <a:latin typeface="Calibri"/>
                <a:ea typeface="+mn-ea"/>
                <a:cs typeface="+mn-cs"/>
              </a:endParaRPr>
            </a:p>
          </p:txBody>
        </p:sp>
      </p:grpSp>
      <p:grpSp>
        <p:nvGrpSpPr>
          <p:cNvPr id="69" name="Groupe 68"/>
          <p:cNvGrpSpPr/>
          <p:nvPr/>
        </p:nvGrpSpPr>
        <p:grpSpPr>
          <a:xfrm>
            <a:off x="3747336" y="3789050"/>
            <a:ext cx="1739939" cy="1571763"/>
            <a:chOff x="6864509" y="2277981"/>
            <a:chExt cx="1739939" cy="1571763"/>
          </a:xfrm>
        </p:grpSpPr>
        <p:grpSp>
          <p:nvGrpSpPr>
            <p:cNvPr id="67" name="Groupe 66"/>
            <p:cNvGrpSpPr/>
            <p:nvPr/>
          </p:nvGrpSpPr>
          <p:grpSpPr>
            <a:xfrm>
              <a:off x="6864509" y="2277981"/>
              <a:ext cx="1739939" cy="1571763"/>
              <a:chOff x="1515888" y="3629200"/>
              <a:chExt cx="2178153" cy="2084980"/>
            </a:xfrm>
          </p:grpSpPr>
          <p:sp>
            <p:nvSpPr>
              <p:cNvPr id="43" name="Flowchart: Connector 4"/>
              <p:cNvSpPr/>
              <p:nvPr/>
            </p:nvSpPr>
            <p:spPr>
              <a:xfrm>
                <a:off x="1683534" y="3761646"/>
                <a:ext cx="1879264" cy="1843787"/>
              </a:xfrm>
              <a:prstGeom prst="flowChartConnector">
                <a:avLst/>
              </a:prstGeom>
              <a:solidFill>
                <a:schemeClr val="bg1">
                  <a:lumMod val="50000"/>
                </a:scheme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IN" sz="1350" b="0" i="0" u="none" strike="noStrike" kern="0" cap="none" spc="0" normalizeH="0" baseline="0" noProof="0" smtClean="0">
                  <a:ln>
                    <a:noFill/>
                  </a:ln>
                  <a:solidFill>
                    <a:srgbClr val="959595"/>
                  </a:solidFill>
                  <a:effectLst/>
                  <a:uLnTx/>
                  <a:uFillTx/>
                  <a:latin typeface="Calibri"/>
                  <a:ea typeface="+mn-ea"/>
                  <a:cs typeface="+mn-cs"/>
                </a:endParaRPr>
              </a:p>
            </p:txBody>
          </p:sp>
          <p:sp>
            <p:nvSpPr>
              <p:cNvPr id="44" name="Flowchart: Connector 5"/>
              <p:cNvSpPr/>
              <p:nvPr/>
            </p:nvSpPr>
            <p:spPr>
              <a:xfrm>
                <a:off x="1515888" y="3629200"/>
                <a:ext cx="2178153" cy="2084980"/>
              </a:xfrm>
              <a:prstGeom prst="flowChartConnector">
                <a:avLst/>
              </a:prstGeom>
              <a:noFill/>
              <a:ln w="19050" cap="flat" cmpd="sng" algn="ctr">
                <a:solidFill>
                  <a:srgbClr val="959595">
                    <a:lumMod val="40000"/>
                    <a:lumOff val="60000"/>
                  </a:srgbClr>
                </a:solidFill>
                <a:prstDash val="sys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IN" sz="1350" b="0" i="0" u="none" strike="noStrike" kern="0" cap="none" spc="0" normalizeH="0" baseline="0" noProof="0" smtClean="0">
                  <a:ln>
                    <a:noFill/>
                  </a:ln>
                  <a:solidFill>
                    <a:srgbClr val="959595"/>
                  </a:solidFill>
                  <a:effectLst/>
                  <a:uLnTx/>
                  <a:uFillTx/>
                  <a:latin typeface="Calibri"/>
                  <a:ea typeface="+mn-ea"/>
                  <a:cs typeface="+mn-cs"/>
                </a:endParaRPr>
              </a:p>
            </p:txBody>
          </p:sp>
        </p:grpSp>
        <p:sp>
          <p:nvSpPr>
            <p:cNvPr id="68" name="ZoneTexte 67"/>
            <p:cNvSpPr txBox="1"/>
            <p:nvPr/>
          </p:nvSpPr>
          <p:spPr>
            <a:xfrm>
              <a:off x="7041141" y="2546901"/>
              <a:ext cx="1418050" cy="954107"/>
            </a:xfrm>
            <a:prstGeom prst="rect">
              <a:avLst/>
            </a:prstGeom>
            <a:noFill/>
          </p:spPr>
          <p:txBody>
            <a:bodyPr wrap="square" rtlCol="0">
              <a:spAutoFit/>
            </a:bodyPr>
            <a:lstStyle/>
            <a:p>
              <a:pPr algn="ctr"/>
              <a:r>
                <a:rPr lang="fr-FR" sz="2000" dirty="0" smtClean="0">
                  <a:solidFill>
                    <a:schemeClr val="bg1"/>
                  </a:solidFill>
                  <a:latin typeface="Museo Sans 500" pitchFamily="50" charset="0"/>
                </a:rPr>
                <a:t>30 </a:t>
              </a:r>
              <a:r>
                <a:rPr lang="fr-FR" sz="1200" dirty="0" smtClean="0">
                  <a:solidFill>
                    <a:schemeClr val="bg1"/>
                  </a:solidFill>
                  <a:latin typeface="Museo Sans 500" pitchFamily="50" charset="0"/>
                </a:rPr>
                <a:t>Millions d’euros pour les entreprises sociales</a:t>
              </a:r>
              <a:endParaRPr lang="fr-FR" sz="1200" dirty="0">
                <a:solidFill>
                  <a:schemeClr val="bg1"/>
                </a:solidFill>
                <a:latin typeface="Museo Sans 500" pitchFamily="50" charset="0"/>
              </a:endParaRPr>
            </a:p>
          </p:txBody>
        </p:sp>
      </p:grpSp>
      <p:sp>
        <p:nvSpPr>
          <p:cNvPr id="3" name="Espace réservé du numéro de diapositive 2"/>
          <p:cNvSpPr>
            <a:spLocks noGrp="1"/>
          </p:cNvSpPr>
          <p:nvPr>
            <p:ph type="sldNum" sz="quarter" idx="12"/>
          </p:nvPr>
        </p:nvSpPr>
        <p:spPr/>
        <p:txBody>
          <a:bodyPr/>
          <a:lstStyle/>
          <a:p>
            <a:fld id="{A4EA68B9-2A1A-4ACE-A9B8-1DE7D187A9CC}" type="slidenum">
              <a:rPr lang="fr-FR" smtClean="0"/>
              <a:pPr/>
              <a:t>4</a:t>
            </a:fld>
            <a:endParaRPr lang="fr-FR"/>
          </a:p>
        </p:txBody>
      </p:sp>
      <p:sp>
        <p:nvSpPr>
          <p:cNvPr id="45" name="Rectangle à coins arrondis 17"/>
          <p:cNvSpPr/>
          <p:nvPr/>
        </p:nvSpPr>
        <p:spPr>
          <a:xfrm>
            <a:off x="3573355" y="6309320"/>
            <a:ext cx="1620000" cy="426370"/>
          </a:xfrm>
          <a:prstGeom prst="roundRect">
            <a:avLst/>
          </a:prstGeom>
          <a:solidFill>
            <a:srgbClr val="FFFFFF"/>
          </a:solidFill>
          <a:ln>
            <a:solidFill>
              <a:schemeClr val="bg1">
                <a:lumMod val="8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r>
              <a:rPr lang="fr-FR" sz="1000" dirty="0" smtClean="0">
                <a:solidFill>
                  <a:schemeClr val="tx1"/>
                </a:solidFill>
                <a:latin typeface="Museo Sans 500" pitchFamily="50" charset="0"/>
              </a:rPr>
              <a:t>PORTEFEUILLE &amp; DEALFLOW</a:t>
            </a:r>
            <a:endParaRPr lang="fr-FR" sz="1000" dirty="0">
              <a:solidFill>
                <a:schemeClr val="tx1"/>
              </a:solidFill>
              <a:latin typeface="Museo Sans 500" pitchFamily="50" charset="0"/>
            </a:endParaRPr>
          </a:p>
        </p:txBody>
      </p:sp>
      <p:sp>
        <p:nvSpPr>
          <p:cNvPr id="46" name="Rectangle à coins arrondis 17"/>
          <p:cNvSpPr/>
          <p:nvPr/>
        </p:nvSpPr>
        <p:spPr>
          <a:xfrm>
            <a:off x="1835620" y="6309400"/>
            <a:ext cx="1620000" cy="426370"/>
          </a:xfrm>
          <a:prstGeom prst="roundRect">
            <a:avLst/>
          </a:prstGeom>
          <a:solidFill>
            <a:srgbClr val="FFFFFF"/>
          </a:solidFill>
          <a:ln>
            <a:solidFill>
              <a:schemeClr val="bg1">
                <a:lumMod val="8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r>
              <a:rPr lang="fr-FR" sz="1000" dirty="0" smtClean="0">
                <a:solidFill>
                  <a:schemeClr val="tx1"/>
                </a:solidFill>
                <a:latin typeface="Museo Sans 500" pitchFamily="50" charset="0"/>
              </a:rPr>
              <a:t>FONDS D’INVESTISSEMENT</a:t>
            </a:r>
            <a:endParaRPr lang="fr-FR" sz="1000" dirty="0">
              <a:solidFill>
                <a:schemeClr val="tx1"/>
              </a:solidFill>
              <a:latin typeface="Museo Sans 500" pitchFamily="50" charset="0"/>
            </a:endParaRPr>
          </a:p>
        </p:txBody>
      </p:sp>
      <p:sp>
        <p:nvSpPr>
          <p:cNvPr id="48" name="Rectangle à coins arrondis 17"/>
          <p:cNvSpPr/>
          <p:nvPr/>
        </p:nvSpPr>
        <p:spPr>
          <a:xfrm>
            <a:off x="107380" y="6309400"/>
            <a:ext cx="1620000" cy="426370"/>
          </a:xfrm>
          <a:prstGeom prst="roundRect">
            <a:avLst/>
          </a:prstGeom>
          <a:solidFill>
            <a:schemeClr val="accent1">
              <a:lumMod val="20000"/>
              <a:lumOff val="80000"/>
            </a:schemeClr>
          </a:solidFill>
          <a:ln>
            <a:solidFill>
              <a:schemeClr val="bg1">
                <a:lumMod val="8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r>
              <a:rPr lang="fr-FR" sz="1000" dirty="0" smtClean="0">
                <a:solidFill>
                  <a:schemeClr val="tx1"/>
                </a:solidFill>
                <a:latin typeface="Museo Sans 500" pitchFamily="50" charset="0"/>
              </a:rPr>
              <a:t>PRESENTATION</a:t>
            </a:r>
            <a:endParaRPr lang="fr-FR" sz="1000" dirty="0">
              <a:solidFill>
                <a:schemeClr val="tx1"/>
              </a:solidFill>
              <a:latin typeface="Museo Sans 500" pitchFamily="50" charset="0"/>
            </a:endParaRPr>
          </a:p>
        </p:txBody>
      </p:sp>
      <p:grpSp>
        <p:nvGrpSpPr>
          <p:cNvPr id="35" name="Groupe 69"/>
          <p:cNvGrpSpPr/>
          <p:nvPr/>
        </p:nvGrpSpPr>
        <p:grpSpPr>
          <a:xfrm>
            <a:off x="6228230" y="3212970"/>
            <a:ext cx="1770630" cy="1601153"/>
            <a:chOff x="4941536" y="1495394"/>
            <a:chExt cx="1902766" cy="1849044"/>
          </a:xfrm>
        </p:grpSpPr>
        <p:grpSp>
          <p:nvGrpSpPr>
            <p:cNvPr id="36" name="Groupe 65"/>
            <p:cNvGrpSpPr/>
            <p:nvPr/>
          </p:nvGrpSpPr>
          <p:grpSpPr>
            <a:xfrm>
              <a:off x="4941536" y="1495394"/>
              <a:ext cx="1902766" cy="1849044"/>
              <a:chOff x="6149151" y="2327386"/>
              <a:chExt cx="1561199" cy="1561199"/>
            </a:xfrm>
          </p:grpSpPr>
          <p:sp>
            <p:nvSpPr>
              <p:cNvPr id="38" name="Flowchart: Connector 15"/>
              <p:cNvSpPr/>
              <p:nvPr/>
            </p:nvSpPr>
            <p:spPr>
              <a:xfrm>
                <a:off x="6257567" y="2435803"/>
                <a:ext cx="1344367" cy="1344367"/>
              </a:xfrm>
              <a:prstGeom prst="flowChartConnector">
                <a:avLst/>
              </a:prstGeom>
              <a:solidFill>
                <a:srgbClr val="434F5A"/>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IN" sz="1350" b="0" i="0" u="none" strike="noStrike" kern="0" cap="none" spc="0" normalizeH="0" baseline="0" noProof="0" smtClean="0">
                  <a:ln>
                    <a:noFill/>
                  </a:ln>
                  <a:solidFill>
                    <a:srgbClr val="959595"/>
                  </a:solidFill>
                  <a:effectLst/>
                  <a:uLnTx/>
                  <a:uFillTx/>
                  <a:latin typeface="Calibri"/>
                  <a:ea typeface="+mn-ea"/>
                  <a:cs typeface="+mn-cs"/>
                </a:endParaRPr>
              </a:p>
            </p:txBody>
          </p:sp>
          <p:sp>
            <p:nvSpPr>
              <p:cNvPr id="39" name="Flowchart: Connector 16"/>
              <p:cNvSpPr/>
              <p:nvPr/>
            </p:nvSpPr>
            <p:spPr>
              <a:xfrm>
                <a:off x="6149151" y="2327386"/>
                <a:ext cx="1561199" cy="1561199"/>
              </a:xfrm>
              <a:prstGeom prst="flowChartConnector">
                <a:avLst/>
              </a:prstGeom>
              <a:noFill/>
              <a:ln w="19050" cap="flat" cmpd="sng" algn="ctr">
                <a:solidFill>
                  <a:srgbClr val="959595">
                    <a:lumMod val="40000"/>
                    <a:lumOff val="60000"/>
                  </a:srgbClr>
                </a:solidFill>
                <a:prstDash val="sys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IN" sz="1350" b="0" i="0" u="none" strike="noStrike" kern="0" cap="none" spc="0" normalizeH="0" baseline="0" noProof="0" smtClean="0">
                  <a:ln>
                    <a:noFill/>
                  </a:ln>
                  <a:solidFill>
                    <a:srgbClr val="959595"/>
                  </a:solidFill>
                  <a:effectLst/>
                  <a:uLnTx/>
                  <a:uFillTx/>
                  <a:latin typeface="Calibri"/>
                  <a:ea typeface="+mn-ea"/>
                  <a:cs typeface="+mn-cs"/>
                </a:endParaRPr>
              </a:p>
            </p:txBody>
          </p:sp>
        </p:grpSp>
        <p:sp>
          <p:nvSpPr>
            <p:cNvPr id="37" name="Rectangle 36"/>
            <p:cNvSpPr/>
            <p:nvPr/>
          </p:nvSpPr>
          <p:spPr>
            <a:xfrm>
              <a:off x="5212503" y="1783434"/>
              <a:ext cx="1358559" cy="1279536"/>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1050" b="0" i="0" u="none" strike="noStrike" kern="0" cap="none" spc="0" normalizeH="0" baseline="0" noProof="0" dirty="0" smtClean="0">
                  <a:ln>
                    <a:noFill/>
                  </a:ln>
                  <a:solidFill>
                    <a:prstClr val="white"/>
                  </a:solidFill>
                  <a:effectLst/>
                  <a:uLnTx/>
                  <a:uFillTx/>
                  <a:latin typeface="Museo Sans 500" pitchFamily="50" charset="0"/>
                </a:rPr>
                <a:t>Impact direct</a:t>
              </a:r>
              <a:r>
                <a:rPr kumimoji="0" lang="fr-FR" sz="1050" b="0" i="0" u="none" strike="noStrike" kern="0" cap="none" spc="0" normalizeH="0" noProof="0" dirty="0" smtClean="0">
                  <a:ln>
                    <a:noFill/>
                  </a:ln>
                  <a:solidFill>
                    <a:prstClr val="white"/>
                  </a:solidFill>
                  <a:effectLst/>
                  <a:uLnTx/>
                  <a:uFillTx/>
                  <a:latin typeface="Museo Sans 500" pitchFamily="50" charset="0"/>
                </a:rPr>
                <a:t> sur la vie quotidienne de près de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1200" b="0" i="0" u="none" strike="noStrike" kern="0" cap="none" spc="0" normalizeH="0" noProof="0" dirty="0" smtClean="0">
                  <a:ln>
                    <a:noFill/>
                  </a:ln>
                  <a:solidFill>
                    <a:prstClr val="white"/>
                  </a:solidFill>
                  <a:effectLst/>
                  <a:uLnTx/>
                  <a:uFillTx/>
                  <a:latin typeface="Museo Sans 500" pitchFamily="50" charset="0"/>
                </a:rPr>
                <a:t>400 000 personnes </a:t>
              </a:r>
              <a:endParaRPr kumimoji="0" lang="en-IN" sz="1200" b="0" i="0" u="none" strike="noStrike" kern="0" cap="none" spc="0" normalizeH="0" baseline="0" noProof="0" dirty="0" smtClean="0">
                <a:ln>
                  <a:noFill/>
                </a:ln>
                <a:solidFill>
                  <a:prstClr val="white"/>
                </a:solidFill>
                <a:effectLst/>
                <a:uLnTx/>
                <a:uFillTx/>
                <a:latin typeface="Museo Sans 500" pitchFamily="50" charset="0"/>
              </a:endParaRPr>
            </a:p>
          </p:txBody>
        </p:sp>
      </p:grpSp>
      <p:sp>
        <p:nvSpPr>
          <p:cNvPr id="40" name="Flowchart: Connector 22"/>
          <p:cNvSpPr/>
          <p:nvPr/>
        </p:nvSpPr>
        <p:spPr>
          <a:xfrm>
            <a:off x="6935069" y="2376586"/>
            <a:ext cx="741110" cy="741110"/>
          </a:xfrm>
          <a:prstGeom prst="flowChartConnector">
            <a:avLst/>
          </a:prstGeom>
          <a:solidFill>
            <a:schemeClr val="tx1">
              <a:lumMod val="95000"/>
              <a:lumOff val="5000"/>
              <a:alpha val="40000"/>
            </a:scheme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IN" sz="1350" b="0" i="0" u="none" strike="noStrike" kern="0" cap="none" spc="0" normalizeH="0" baseline="0" noProof="0" smtClean="0">
              <a:ln>
                <a:noFill/>
              </a:ln>
              <a:solidFill>
                <a:srgbClr val="959595"/>
              </a:solidFill>
              <a:effectLst/>
              <a:uLnTx/>
              <a:uFillTx/>
              <a:latin typeface="Calibri"/>
              <a:ea typeface="+mn-ea"/>
              <a:cs typeface="+mn-cs"/>
            </a:endParaRPr>
          </a:p>
        </p:txBody>
      </p:sp>
    </p:spTree>
    <p:extLst>
      <p:ext uri="{BB962C8B-B14F-4D97-AF65-F5344CB8AC3E}">
        <p14:creationId xmlns:p14="http://schemas.microsoft.com/office/powerpoint/2010/main" val="257950077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Groupe 19"/>
          <p:cNvGrpSpPr/>
          <p:nvPr/>
        </p:nvGrpSpPr>
        <p:grpSpPr>
          <a:xfrm>
            <a:off x="0" y="3140968"/>
            <a:ext cx="9144000" cy="2088232"/>
            <a:chOff x="0" y="3140968"/>
            <a:chExt cx="9144000" cy="2088232"/>
          </a:xfrm>
        </p:grpSpPr>
        <p:sp>
          <p:nvSpPr>
            <p:cNvPr id="5" name="Rectangle 4"/>
            <p:cNvSpPr/>
            <p:nvPr/>
          </p:nvSpPr>
          <p:spPr>
            <a:xfrm>
              <a:off x="0" y="3140968"/>
              <a:ext cx="9144000" cy="2088232"/>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Rectangle 5"/>
            <p:cNvSpPr/>
            <p:nvPr/>
          </p:nvSpPr>
          <p:spPr>
            <a:xfrm>
              <a:off x="395536" y="3140968"/>
              <a:ext cx="3456384" cy="2088232"/>
            </a:xfrm>
            <a:prstGeom prst="rect">
              <a:avLst/>
            </a:prstGeom>
            <a:solidFill>
              <a:srgbClr val="00B3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33" name="Image 32"/>
          <p:cNvPicPr/>
          <p:nvPr/>
        </p:nvPicPr>
        <p:blipFill>
          <a:blip cstate="print">
            <a:extLst>
              <a:ext uri="{28A0092B-C50C-407E-A947-70E740481C1C}">
                <a14:useLocalDpi xmlns:a14="http://schemas.microsoft.com/office/drawing/2010/main" val="0"/>
              </a:ext>
            </a:extLst>
          </a:blip>
          <a:stretch>
            <a:fillRect/>
          </a:stretch>
        </p:blipFill>
        <p:spPr>
          <a:xfrm>
            <a:off x="7650353" y="116381"/>
            <a:ext cx="1392308" cy="432048"/>
          </a:xfrm>
          <a:prstGeom prst="rect">
            <a:avLst/>
          </a:prstGeom>
        </p:spPr>
      </p:pic>
      <p:sp>
        <p:nvSpPr>
          <p:cNvPr id="2" name="Espace réservé du numéro de diapositive 1"/>
          <p:cNvSpPr>
            <a:spLocks noGrp="1"/>
          </p:cNvSpPr>
          <p:nvPr>
            <p:ph type="sldNum" sz="quarter" idx="12"/>
          </p:nvPr>
        </p:nvSpPr>
        <p:spPr/>
        <p:txBody>
          <a:bodyPr/>
          <a:lstStyle/>
          <a:p>
            <a:fld id="{A4EA68B9-2A1A-4ACE-A9B8-1DE7D187A9CC}" type="slidenum">
              <a:rPr lang="fr-FR" smtClean="0"/>
              <a:pPr/>
              <a:t>5</a:t>
            </a:fld>
            <a:endParaRPr lang="fr-FR"/>
          </a:p>
        </p:txBody>
      </p:sp>
      <p:sp>
        <p:nvSpPr>
          <p:cNvPr id="25" name="Rectangle à coins arrondis 17"/>
          <p:cNvSpPr/>
          <p:nvPr/>
        </p:nvSpPr>
        <p:spPr>
          <a:xfrm>
            <a:off x="3573355" y="6309320"/>
            <a:ext cx="1620000" cy="426370"/>
          </a:xfrm>
          <a:prstGeom prst="roundRect">
            <a:avLst/>
          </a:prstGeom>
          <a:solidFill>
            <a:srgbClr val="FFFFFF"/>
          </a:solidFill>
          <a:ln>
            <a:solidFill>
              <a:schemeClr val="bg1">
                <a:lumMod val="8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r>
              <a:rPr lang="fr-FR" sz="1000" dirty="0" smtClean="0">
                <a:solidFill>
                  <a:schemeClr val="tx1"/>
                </a:solidFill>
                <a:latin typeface="Museo Sans 500" pitchFamily="50" charset="0"/>
              </a:rPr>
              <a:t>PORTEFEUILLE &amp; DEALFLOW</a:t>
            </a:r>
            <a:endParaRPr lang="fr-FR" sz="1000" dirty="0">
              <a:solidFill>
                <a:schemeClr val="tx1"/>
              </a:solidFill>
              <a:latin typeface="Museo Sans 500" pitchFamily="50" charset="0"/>
            </a:endParaRPr>
          </a:p>
        </p:txBody>
      </p:sp>
      <p:sp>
        <p:nvSpPr>
          <p:cNvPr id="26" name="Rectangle à coins arrondis 17"/>
          <p:cNvSpPr/>
          <p:nvPr/>
        </p:nvSpPr>
        <p:spPr>
          <a:xfrm>
            <a:off x="1835620" y="6309400"/>
            <a:ext cx="1620000" cy="426370"/>
          </a:xfrm>
          <a:prstGeom prst="roundRect">
            <a:avLst/>
          </a:prstGeom>
          <a:solidFill>
            <a:srgbClr val="FFFFFF"/>
          </a:solidFill>
          <a:ln>
            <a:solidFill>
              <a:schemeClr val="bg1">
                <a:lumMod val="8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r>
              <a:rPr lang="fr-FR" sz="1000" dirty="0" smtClean="0">
                <a:solidFill>
                  <a:schemeClr val="tx1"/>
                </a:solidFill>
                <a:latin typeface="Museo Sans 500" pitchFamily="50" charset="0"/>
              </a:rPr>
              <a:t>FONDS D’INVESTISSEMENT</a:t>
            </a:r>
            <a:endParaRPr lang="fr-FR" sz="1000" dirty="0">
              <a:solidFill>
                <a:schemeClr val="tx1"/>
              </a:solidFill>
              <a:latin typeface="Museo Sans 500" pitchFamily="50" charset="0"/>
            </a:endParaRPr>
          </a:p>
        </p:txBody>
      </p:sp>
      <p:sp>
        <p:nvSpPr>
          <p:cNvPr id="27" name="Rectangle à coins arrondis 17"/>
          <p:cNvSpPr/>
          <p:nvPr/>
        </p:nvSpPr>
        <p:spPr>
          <a:xfrm>
            <a:off x="107380" y="6309400"/>
            <a:ext cx="1620000" cy="426370"/>
          </a:xfrm>
          <a:prstGeom prst="roundRect">
            <a:avLst/>
          </a:prstGeom>
          <a:solidFill>
            <a:schemeClr val="accent1">
              <a:lumMod val="20000"/>
              <a:lumOff val="80000"/>
            </a:schemeClr>
          </a:solidFill>
          <a:ln>
            <a:solidFill>
              <a:schemeClr val="bg1">
                <a:lumMod val="8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r>
              <a:rPr lang="fr-FR" sz="1000" dirty="0" smtClean="0">
                <a:solidFill>
                  <a:schemeClr val="tx1"/>
                </a:solidFill>
                <a:latin typeface="Museo Sans 500" pitchFamily="50" charset="0"/>
              </a:rPr>
              <a:t>PRESENTATION</a:t>
            </a:r>
            <a:endParaRPr lang="fr-FR" sz="1000" dirty="0">
              <a:solidFill>
                <a:schemeClr val="tx1"/>
              </a:solidFill>
              <a:latin typeface="Museo Sans 500" pitchFamily="50" charset="0"/>
            </a:endParaRPr>
          </a:p>
        </p:txBody>
      </p:sp>
      <p:sp>
        <p:nvSpPr>
          <p:cNvPr id="13" name="ZoneTexte 12"/>
          <p:cNvSpPr txBox="1"/>
          <p:nvPr/>
        </p:nvSpPr>
        <p:spPr>
          <a:xfrm>
            <a:off x="3984104" y="4365104"/>
            <a:ext cx="4972264" cy="523220"/>
          </a:xfrm>
          <a:prstGeom prst="rect">
            <a:avLst/>
          </a:prstGeom>
          <a:noFill/>
        </p:spPr>
        <p:txBody>
          <a:bodyPr wrap="square" rtlCol="0">
            <a:spAutoFit/>
          </a:bodyPr>
          <a:lstStyle/>
          <a:p>
            <a:pPr algn="r"/>
            <a:r>
              <a:rPr lang="fr-FR" sz="2800" dirty="0" smtClean="0">
                <a:solidFill>
                  <a:schemeClr val="bg1"/>
                </a:solidFill>
                <a:latin typeface="Museo Sans 500" pitchFamily="50" charset="0"/>
              </a:rPr>
              <a:t>Le pôle Entrepreneurs</a:t>
            </a:r>
            <a:endParaRPr lang="fr-FR" sz="2800" dirty="0">
              <a:solidFill>
                <a:schemeClr val="bg1"/>
              </a:solidFill>
              <a:latin typeface="Museo Sans 500" pitchFamily="50" charset="0"/>
            </a:endParaRPr>
          </a:p>
        </p:txBody>
      </p:sp>
    </p:spTree>
    <p:extLst>
      <p:ext uri="{BB962C8B-B14F-4D97-AF65-F5344CB8AC3E}">
        <p14:creationId xmlns:p14="http://schemas.microsoft.com/office/powerpoint/2010/main" val="2897245150"/>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332656"/>
            <a:ext cx="8542784" cy="490066"/>
          </a:xfrm>
        </p:spPr>
        <p:txBody>
          <a:bodyPr/>
          <a:lstStyle/>
          <a:p>
            <a:r>
              <a:rPr lang="fr-FR" sz="2700" b="0" dirty="0" smtClean="0"/>
              <a:t>En France : des programmes complémentaires</a:t>
            </a:r>
            <a:endParaRPr lang="fr-FR" sz="2700" b="0" dirty="0"/>
          </a:p>
        </p:txBody>
      </p:sp>
      <p:sp>
        <p:nvSpPr>
          <p:cNvPr id="11" name="Rectangle 10"/>
          <p:cNvSpPr/>
          <p:nvPr/>
        </p:nvSpPr>
        <p:spPr>
          <a:xfrm>
            <a:off x="1634757" y="1011311"/>
            <a:ext cx="5496716" cy="338554"/>
          </a:xfrm>
          <a:prstGeom prst="rect">
            <a:avLst/>
          </a:prstGeom>
        </p:spPr>
        <p:txBody>
          <a:bodyPr wrap="square">
            <a:spAutoFit/>
          </a:bodyPr>
          <a:lstStyle/>
          <a:p>
            <a:pPr algn="ctr"/>
            <a:r>
              <a:rPr lang="en-IN" sz="1600" b="1" i="1" dirty="0" smtClean="0">
                <a:latin typeface="Segoe UI" panose="020B0502040204020203" pitchFamily="34" charset="0"/>
                <a:ea typeface="Segoe UI" panose="020B0502040204020203" pitchFamily="34" charset="0"/>
                <a:cs typeface="Segoe UI" panose="020B0502040204020203" pitchFamily="34" charset="0"/>
              </a:rPr>
              <a:t>Accompagner les Startups de l’émergence au décollage</a:t>
            </a:r>
            <a:endParaRPr lang="en-IN" sz="1600" b="1" i="1" dirty="0">
              <a:solidFill>
                <a:schemeClr val="accent2"/>
              </a:solidFill>
              <a:latin typeface="Segoe UI" panose="020B0502040204020203" pitchFamily="34" charset="0"/>
              <a:ea typeface="Segoe UI" panose="020B0502040204020203" pitchFamily="34" charset="0"/>
              <a:cs typeface="Segoe UI" panose="020B0502040204020203" pitchFamily="34" charset="0"/>
            </a:endParaRPr>
          </a:p>
        </p:txBody>
      </p:sp>
      <p:pic>
        <p:nvPicPr>
          <p:cNvPr id="12" name="Picture 60"/>
          <p:cNvPicPr>
            <a:picLocks noChangeAspect="1"/>
          </p:cNvPicPr>
          <p:nvPr/>
        </p:nvPicPr>
        <p:blipFill>
          <a:blip cstate="print">
            <a:extLst>
              <a:ext uri="{28A0092B-C50C-407E-A947-70E740481C1C}">
                <a14:useLocalDpi xmlns:a14="http://schemas.microsoft.com/office/drawing/2010/main" val="0"/>
              </a:ext>
            </a:extLst>
          </a:blip>
          <a:stretch>
            <a:fillRect/>
          </a:stretch>
        </p:blipFill>
        <p:spPr>
          <a:xfrm>
            <a:off x="1090722" y="2676462"/>
            <a:ext cx="480392" cy="480392"/>
          </a:xfrm>
          <a:prstGeom prst="rect">
            <a:avLst/>
          </a:prstGeom>
        </p:spPr>
      </p:pic>
      <p:pic>
        <p:nvPicPr>
          <p:cNvPr id="15" name="il_fi" descr="http://www.lecomptoirdelinnovation.com/src/a10-ok.png"/>
          <p:cNvPicPr/>
          <p:nvPr/>
        </p:nvPicPr>
        <p:blipFill>
          <a:blip cstate="print"/>
          <a:srcRect/>
          <a:stretch>
            <a:fillRect/>
          </a:stretch>
        </p:blipFill>
        <p:spPr bwMode="auto">
          <a:xfrm>
            <a:off x="4750243" y="4034801"/>
            <a:ext cx="901877" cy="755650"/>
          </a:xfrm>
          <a:prstGeom prst="rect">
            <a:avLst/>
          </a:prstGeom>
          <a:noFill/>
          <a:ln w="9525">
            <a:noFill/>
            <a:miter lim="800000"/>
            <a:headEnd/>
            <a:tailEnd/>
          </a:ln>
          <a:effectLst>
            <a:softEdge rad="12700"/>
          </a:effectLst>
        </p:spPr>
      </p:pic>
      <p:sp>
        <p:nvSpPr>
          <p:cNvPr id="23" name="TextBox 71"/>
          <p:cNvSpPr txBox="1"/>
          <p:nvPr/>
        </p:nvSpPr>
        <p:spPr>
          <a:xfrm>
            <a:off x="3552316" y="3096110"/>
            <a:ext cx="1457387" cy="400110"/>
          </a:xfrm>
          <a:prstGeom prst="rect">
            <a:avLst/>
          </a:prstGeom>
          <a:noFill/>
        </p:spPr>
        <p:txBody>
          <a:bodyPr wrap="none" rtlCol="0">
            <a:spAutoFit/>
          </a:bodyPr>
          <a:lstStyle/>
          <a:p>
            <a:pPr algn="ctr"/>
            <a:r>
              <a:rPr lang="en-US" sz="2000" b="1" dirty="0" smtClean="0">
                <a:solidFill>
                  <a:schemeClr val="accent1"/>
                </a:solidFill>
                <a:latin typeface="Segoe UI" panose="020B0502040204020203" pitchFamily="34" charset="0"/>
                <a:ea typeface="Segoe UI" panose="020B0502040204020203" pitchFamily="34" charset="0"/>
                <a:cs typeface="Segoe UI" panose="020B0502040204020203" pitchFamily="34" charset="0"/>
              </a:rPr>
              <a:t>AMORCAGE</a:t>
            </a:r>
            <a:endParaRPr lang="en-US" sz="2000" b="1" dirty="0">
              <a:solidFill>
                <a:schemeClr val="accent1"/>
              </a:solidFill>
              <a:latin typeface="Segoe UI" panose="020B0502040204020203" pitchFamily="34" charset="0"/>
              <a:ea typeface="Segoe UI" panose="020B0502040204020203" pitchFamily="34" charset="0"/>
              <a:cs typeface="Segoe UI" panose="020B0502040204020203" pitchFamily="34" charset="0"/>
            </a:endParaRPr>
          </a:p>
        </p:txBody>
      </p:sp>
      <p:pic>
        <p:nvPicPr>
          <p:cNvPr id="24" name="Picture 2" descr="C:\Users\jcommault\Desktop\Icons\bulb16.png"/>
          <p:cNvPicPr>
            <a:picLocks noChangeAspect="1" noChangeArrowheads="1"/>
          </p:cNvPicPr>
          <p:nvPr/>
        </p:nvPicPr>
        <p:blipFill>
          <a:blip cstate="print">
            <a:extLst>
              <a:ext uri="{28A0092B-C50C-407E-A947-70E740481C1C}">
                <a14:useLocalDpi xmlns:a14="http://schemas.microsoft.com/office/drawing/2010/main" val="0"/>
              </a:ext>
            </a:extLst>
          </a:blip>
          <a:srcRect/>
          <a:stretch>
            <a:fillRect/>
          </a:stretch>
        </p:blipFill>
        <p:spPr bwMode="auto">
          <a:xfrm>
            <a:off x="741435" y="1597879"/>
            <a:ext cx="1375521" cy="1375521"/>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 descr="C:\Users\jcommault\Desktop\Icons\power43.png"/>
          <p:cNvPicPr>
            <a:picLocks noChangeAspect="1" noChangeArrowheads="1"/>
          </p:cNvPicPr>
          <p:nvPr/>
        </p:nvPicPr>
        <p:blipFill>
          <a:blip cstate="print">
            <a:extLst>
              <a:ext uri="{28A0092B-C50C-407E-A947-70E740481C1C}">
                <a14:useLocalDpi xmlns:a14="http://schemas.microsoft.com/office/drawing/2010/main" val="0"/>
              </a:ext>
            </a:extLst>
          </a:blip>
          <a:srcRect/>
          <a:stretch>
            <a:fillRect/>
          </a:stretch>
        </p:blipFill>
        <p:spPr bwMode="auto">
          <a:xfrm>
            <a:off x="3729326" y="1808190"/>
            <a:ext cx="1115077" cy="1115077"/>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3" descr="C:\Users\jcommault\Desktop\Icons\rising9.png"/>
          <p:cNvPicPr>
            <a:picLocks noChangeAspect="1" noChangeArrowheads="1"/>
          </p:cNvPicPr>
          <p:nvPr/>
        </p:nvPicPr>
        <p:blipFill>
          <a:blip cstate="print">
            <a:extLst>
              <a:ext uri="{28A0092B-C50C-407E-A947-70E740481C1C}">
                <a14:useLocalDpi xmlns:a14="http://schemas.microsoft.com/office/drawing/2010/main" val="0"/>
              </a:ext>
            </a:extLst>
          </a:blip>
          <a:srcRect/>
          <a:stretch>
            <a:fillRect/>
          </a:stretch>
        </p:blipFill>
        <p:spPr bwMode="auto">
          <a:xfrm>
            <a:off x="6568073" y="1796467"/>
            <a:ext cx="1126800" cy="1126800"/>
          </a:xfrm>
          <a:prstGeom prst="rect">
            <a:avLst/>
          </a:prstGeom>
          <a:noFill/>
          <a:extLst>
            <a:ext uri="{909E8E84-426E-40dd-AFC4-6F175D3DCCD1}">
              <a14:hiddenFill xmlns:a14="http://schemas.microsoft.com/office/drawing/2010/main">
                <a:solidFill>
                  <a:srgbClr val="FFFFFF"/>
                </a:solidFill>
              </a14:hiddenFill>
            </a:ext>
          </a:extLst>
        </p:spPr>
      </p:pic>
      <p:sp>
        <p:nvSpPr>
          <p:cNvPr id="27" name="TextBox 71"/>
          <p:cNvSpPr txBox="1"/>
          <p:nvPr/>
        </p:nvSpPr>
        <p:spPr>
          <a:xfrm>
            <a:off x="626221" y="3095747"/>
            <a:ext cx="1519776" cy="400110"/>
          </a:xfrm>
          <a:prstGeom prst="rect">
            <a:avLst/>
          </a:prstGeom>
          <a:noFill/>
        </p:spPr>
        <p:txBody>
          <a:bodyPr wrap="none" rtlCol="0">
            <a:spAutoFit/>
          </a:bodyPr>
          <a:lstStyle/>
          <a:p>
            <a:pPr algn="ctr"/>
            <a:r>
              <a:rPr lang="en-US" sz="2000" b="1" dirty="0" smtClean="0">
                <a:solidFill>
                  <a:schemeClr val="accent1"/>
                </a:solidFill>
                <a:latin typeface="Segoe UI" panose="020B0502040204020203" pitchFamily="34" charset="0"/>
                <a:ea typeface="Segoe UI" panose="020B0502040204020203" pitchFamily="34" charset="0"/>
                <a:cs typeface="Segoe UI" panose="020B0502040204020203" pitchFamily="34" charset="0"/>
              </a:rPr>
              <a:t>EMERGENCE</a:t>
            </a:r>
            <a:endParaRPr lang="en-US" sz="2000" b="1" dirty="0">
              <a:solidFill>
                <a:schemeClr val="accent1"/>
              </a:solidFill>
              <a:latin typeface="Segoe UI" panose="020B0502040204020203" pitchFamily="34" charset="0"/>
              <a:ea typeface="Segoe UI" panose="020B0502040204020203" pitchFamily="34" charset="0"/>
              <a:cs typeface="Segoe UI" panose="020B0502040204020203" pitchFamily="34" charset="0"/>
            </a:endParaRPr>
          </a:p>
        </p:txBody>
      </p:sp>
      <p:sp>
        <p:nvSpPr>
          <p:cNvPr id="28" name="TextBox 71"/>
          <p:cNvSpPr txBox="1"/>
          <p:nvPr/>
        </p:nvSpPr>
        <p:spPr>
          <a:xfrm>
            <a:off x="6402474" y="3119555"/>
            <a:ext cx="1434560" cy="400110"/>
          </a:xfrm>
          <a:prstGeom prst="rect">
            <a:avLst/>
          </a:prstGeom>
          <a:noFill/>
        </p:spPr>
        <p:txBody>
          <a:bodyPr wrap="none" rtlCol="0">
            <a:spAutoFit/>
          </a:bodyPr>
          <a:lstStyle/>
          <a:p>
            <a:pPr algn="ctr"/>
            <a:r>
              <a:rPr lang="en-US" sz="2000" b="1" dirty="0" smtClean="0">
                <a:solidFill>
                  <a:schemeClr val="accent1"/>
                </a:solidFill>
                <a:latin typeface="Segoe UI" panose="020B0502040204020203" pitchFamily="34" charset="0"/>
                <a:ea typeface="Segoe UI" panose="020B0502040204020203" pitchFamily="34" charset="0"/>
                <a:cs typeface="Segoe UI" panose="020B0502040204020203" pitchFamily="34" charset="0"/>
              </a:rPr>
              <a:t>DECOLLAGE</a:t>
            </a:r>
            <a:endParaRPr lang="en-US" sz="2000" b="1" dirty="0">
              <a:solidFill>
                <a:schemeClr val="accent1"/>
              </a:solidFill>
              <a:latin typeface="Segoe UI" panose="020B0502040204020203" pitchFamily="34" charset="0"/>
              <a:ea typeface="Segoe UI" panose="020B0502040204020203" pitchFamily="34" charset="0"/>
              <a:cs typeface="Segoe UI" panose="020B0502040204020203" pitchFamily="34" charset="0"/>
            </a:endParaRPr>
          </a:p>
        </p:txBody>
      </p:sp>
      <p:cxnSp>
        <p:nvCxnSpPr>
          <p:cNvPr id="29" name="Connecteur droit avec flèche 28"/>
          <p:cNvCxnSpPr/>
          <p:nvPr/>
        </p:nvCxnSpPr>
        <p:spPr>
          <a:xfrm>
            <a:off x="548632" y="3841125"/>
            <a:ext cx="8141676" cy="21395"/>
          </a:xfrm>
          <a:prstGeom prst="straightConnector1">
            <a:avLst/>
          </a:prstGeom>
          <a:ln>
            <a:prstDash val="sysDash"/>
            <a:tailEnd type="arrow"/>
          </a:ln>
        </p:spPr>
        <p:style>
          <a:lnRef idx="1">
            <a:schemeClr val="accent1"/>
          </a:lnRef>
          <a:fillRef idx="0">
            <a:schemeClr val="accent1"/>
          </a:fillRef>
          <a:effectRef idx="0">
            <a:schemeClr val="accent1"/>
          </a:effectRef>
          <a:fontRef idx="minor">
            <a:schemeClr val="tx1"/>
          </a:fontRef>
        </p:style>
      </p:cxnSp>
      <p:sp>
        <p:nvSpPr>
          <p:cNvPr id="30" name="Flowchart: Connector 15"/>
          <p:cNvSpPr/>
          <p:nvPr/>
        </p:nvSpPr>
        <p:spPr>
          <a:xfrm rot="10800000">
            <a:off x="1356612" y="3736978"/>
            <a:ext cx="145169" cy="145169"/>
          </a:xfrm>
          <a:prstGeom prst="flowChartConnector">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350">
              <a:solidFill>
                <a:schemeClr val="tx1"/>
              </a:solidFill>
            </a:endParaRPr>
          </a:p>
        </p:txBody>
      </p:sp>
      <p:sp>
        <p:nvSpPr>
          <p:cNvPr id="31" name="Flowchart: Connector 6"/>
          <p:cNvSpPr/>
          <p:nvPr/>
        </p:nvSpPr>
        <p:spPr>
          <a:xfrm>
            <a:off x="4204607" y="3779237"/>
            <a:ext cx="145169" cy="145169"/>
          </a:xfrm>
          <a:prstGeom prst="flowChartConnector">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350"/>
          </a:p>
        </p:txBody>
      </p:sp>
      <p:sp>
        <p:nvSpPr>
          <p:cNvPr id="32" name="Flowchart: Connector 12"/>
          <p:cNvSpPr/>
          <p:nvPr/>
        </p:nvSpPr>
        <p:spPr>
          <a:xfrm rot="10800000">
            <a:off x="7047166" y="3789936"/>
            <a:ext cx="145169" cy="145169"/>
          </a:xfrm>
          <a:prstGeom prst="flowChartConnector">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350" dirty="0">
              <a:solidFill>
                <a:srgbClr val="99CCFF"/>
              </a:solidFill>
            </a:endParaRPr>
          </a:p>
        </p:txBody>
      </p:sp>
      <p:pic>
        <p:nvPicPr>
          <p:cNvPr id="1026" name="Picture 2" descr="e Comptoir accélérateur"/>
          <p:cNvPicPr>
            <a:picLocks noChangeAspect="1" noChangeArrowheads="1"/>
          </p:cNvPicPr>
          <p:nvPr/>
        </p:nvPicPr>
        <p:blipFill>
          <a:blip cstate="print">
            <a:extLst>
              <a:ext uri="{28A0092B-C50C-407E-A947-70E740481C1C}">
                <a14:useLocalDpi xmlns:a14="http://schemas.microsoft.com/office/drawing/2010/main" val="0"/>
              </a:ext>
            </a:extLst>
          </a:blip>
          <a:srcRect/>
          <a:stretch>
            <a:fillRect/>
          </a:stretch>
        </p:blipFill>
        <p:spPr bwMode="auto">
          <a:xfrm>
            <a:off x="6373468" y="4231803"/>
            <a:ext cx="1434771" cy="524090"/>
          </a:xfrm>
          <a:prstGeom prst="rect">
            <a:avLst/>
          </a:prstGeom>
          <a:noFill/>
          <a:extLst>
            <a:ext uri="{909E8E84-426E-40dd-AFC4-6F175D3DCCD1}">
              <a14:hiddenFill xmlns:a14="http://schemas.microsoft.com/office/drawing/2010/main">
                <a:solidFill>
                  <a:srgbClr val="FFFFFF"/>
                </a:solidFill>
              </a14:hiddenFill>
            </a:ext>
          </a:extLst>
        </p:spPr>
      </p:pic>
      <p:pic>
        <p:nvPicPr>
          <p:cNvPr id="19" name="Image 18" descr="YOC1.png"/>
          <p:cNvPicPr>
            <a:picLocks noChangeAspect="1"/>
          </p:cNvPicPr>
          <p:nvPr/>
        </p:nvPicPr>
        <p:blipFill>
          <a:blip cstate="print"/>
          <a:stretch>
            <a:fillRect/>
          </a:stretch>
        </p:blipFill>
        <p:spPr>
          <a:xfrm>
            <a:off x="952064" y="3922362"/>
            <a:ext cx="868089" cy="868089"/>
          </a:xfrm>
          <a:prstGeom prst="rect">
            <a:avLst/>
          </a:prstGeom>
        </p:spPr>
      </p:pic>
      <p:pic>
        <p:nvPicPr>
          <p:cNvPr id="3" name="Picture 2" descr="C:\Users\eweiss\Downloads\logo_EB_N_sur_fond_blanc (pour PDF).png"/>
          <p:cNvPicPr>
            <a:picLocks noChangeAspect="1" noChangeArrowheads="1"/>
          </p:cNvPicPr>
          <p:nvPr/>
        </p:nvPicPr>
        <p:blipFill>
          <a:blip cstate="print">
            <a:extLst>
              <a:ext uri="{28A0092B-C50C-407E-A947-70E740481C1C}">
                <a14:useLocalDpi xmlns:a14="http://schemas.microsoft.com/office/drawing/2010/main" val="0"/>
              </a:ext>
            </a:extLst>
          </a:blip>
          <a:srcRect/>
          <a:stretch>
            <a:fillRect/>
          </a:stretch>
        </p:blipFill>
        <p:spPr bwMode="auto">
          <a:xfrm>
            <a:off x="3035969" y="4024649"/>
            <a:ext cx="1784571" cy="458759"/>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4" descr="http://photos.prnewswire.com/prnvar/20150313/181465LOGO"/>
          <p:cNvPicPr>
            <a:picLocks noChangeAspect="1" noChangeArrowheads="1"/>
          </p:cNvPicPr>
          <p:nvPr/>
        </p:nvPicPr>
        <p:blipFill>
          <a:blip cstate="print">
            <a:extLst>
              <a:ext uri="{28A0092B-C50C-407E-A947-70E740481C1C}">
                <a14:useLocalDpi xmlns:a14="http://schemas.microsoft.com/office/drawing/2010/main" val="0"/>
              </a:ext>
            </a:extLst>
          </a:blip>
          <a:srcRect/>
          <a:stretch>
            <a:fillRect/>
          </a:stretch>
        </p:blipFill>
        <p:spPr bwMode="auto">
          <a:xfrm>
            <a:off x="4196742" y="5023362"/>
            <a:ext cx="1014884" cy="390731"/>
          </a:xfrm>
          <a:prstGeom prst="rect">
            <a:avLst/>
          </a:prstGeom>
          <a:noFill/>
          <a:extLst>
            <a:ext uri="{909E8E84-426E-40dd-AFC4-6F175D3DCCD1}">
              <a14:hiddenFill xmlns:a14="http://schemas.microsoft.com/office/drawing/2010/main">
                <a:solidFill>
                  <a:srgbClr val="FFFFFF"/>
                </a:solidFill>
              </a14:hiddenFill>
            </a:ext>
          </a:extLst>
        </p:spPr>
      </p:pic>
      <p:sp>
        <p:nvSpPr>
          <p:cNvPr id="33" name="ZoneTexte 32"/>
          <p:cNvSpPr txBox="1"/>
          <p:nvPr/>
        </p:nvSpPr>
        <p:spPr>
          <a:xfrm>
            <a:off x="5306126" y="4908921"/>
            <a:ext cx="1775567" cy="523220"/>
          </a:xfrm>
          <a:prstGeom prst="rect">
            <a:avLst/>
          </a:prstGeom>
          <a:noFill/>
        </p:spPr>
        <p:txBody>
          <a:bodyPr wrap="square" rtlCol="0">
            <a:spAutoFit/>
          </a:bodyPr>
          <a:lstStyle/>
          <a:p>
            <a:pPr algn="ctr"/>
            <a:r>
              <a:rPr lang="fr-FR" sz="1400" b="1" dirty="0" smtClean="0">
                <a:solidFill>
                  <a:srgbClr val="00B0F0"/>
                </a:solidFill>
              </a:rPr>
              <a:t>Start &amp; Code</a:t>
            </a:r>
          </a:p>
          <a:p>
            <a:pPr algn="ctr"/>
            <a:r>
              <a:rPr lang="fr-FR" sz="1400" b="1" dirty="0" smtClean="0">
                <a:solidFill>
                  <a:srgbClr val="00B0F0"/>
                </a:solidFill>
              </a:rPr>
              <a:t>Benelux</a:t>
            </a:r>
            <a:endParaRPr lang="fr-FR" sz="1400" b="1" dirty="0">
              <a:solidFill>
                <a:srgbClr val="00B0F0"/>
              </a:solidFill>
            </a:endParaRPr>
          </a:p>
        </p:txBody>
      </p:sp>
      <p:pic>
        <p:nvPicPr>
          <p:cNvPr id="34" name="Picture 2" descr="http://www.bac-associations.tn/wp-content/uploads/2014/01/logo-impact.png"/>
          <p:cNvPicPr>
            <a:picLocks noChangeAspect="1" noChangeArrowheads="1"/>
          </p:cNvPicPr>
          <p:nvPr/>
        </p:nvPicPr>
        <p:blipFill rotWithShape="1">
          <a:blip cstate="print">
            <a:extLst>
              <a:ext uri="{28A0092B-C50C-407E-A947-70E740481C1C}">
                <a14:useLocalDpi xmlns:a14="http://schemas.microsoft.com/office/drawing/2010/main" val="0"/>
              </a:ext>
            </a:extLst>
          </a:blip>
          <a:srcRect l="8689" r="9380" b="10487"/>
          <a:stretch/>
        </p:blipFill>
        <p:spPr bwMode="auto">
          <a:xfrm>
            <a:off x="3035968" y="4601178"/>
            <a:ext cx="667509" cy="645793"/>
          </a:xfrm>
          <a:prstGeom prst="rect">
            <a:avLst/>
          </a:prstGeom>
          <a:noFill/>
          <a:ln>
            <a:noFill/>
          </a:ln>
          <a:effectLst/>
          <a:extLst>
            <a:ext uri="{909E8E84-426E-40dd-AFC4-6F175D3DCCD1}">
              <a14:hiddenFill xmlns:a14="http://schemas.microsoft.com/office/drawing/2010/main">
                <a:solidFill>
                  <a:srgbClr val="FFFFFF"/>
                </a:solidFill>
              </a14:hiddenFill>
            </a:ext>
          </a:extLst>
        </p:spPr>
      </p:pic>
      <p:pic>
        <p:nvPicPr>
          <p:cNvPr id="35" name="Picture 2" descr="http://100000entrepreneurs.typepad.fr/.a/6a00d8341c4cd753ef01a3fcee7298970b-pi"/>
          <p:cNvPicPr>
            <a:picLocks noChangeAspect="1" noChangeArrowheads="1"/>
          </p:cNvPicPr>
          <p:nvPr/>
        </p:nvPicPr>
        <p:blipFill rotWithShape="1">
          <a:blip cstate="print">
            <a:extLst>
              <a:ext uri="{28A0092B-C50C-407E-A947-70E740481C1C}">
                <a14:useLocalDpi xmlns:a14="http://schemas.microsoft.com/office/drawing/2010/main" val="0"/>
              </a:ext>
            </a:extLst>
          </a:blip>
          <a:srcRect/>
          <a:stretch/>
        </p:blipFill>
        <p:spPr bwMode="auto">
          <a:xfrm>
            <a:off x="986416" y="4777002"/>
            <a:ext cx="885560" cy="536423"/>
          </a:xfrm>
          <a:prstGeom prst="rect">
            <a:avLst/>
          </a:prstGeom>
          <a:noFill/>
          <a:extLst>
            <a:ext uri="{909E8E84-426E-40dd-AFC4-6F175D3DCCD1}">
              <a14:hiddenFill xmlns:a14="http://schemas.microsoft.com/office/drawing/2010/main">
                <a:solidFill>
                  <a:srgbClr val="FFFFFF"/>
                </a:solidFill>
              </a14:hiddenFill>
            </a:ext>
          </a:extLst>
        </p:spPr>
      </p:pic>
      <p:pic>
        <p:nvPicPr>
          <p:cNvPr id="36" name="Image 35"/>
          <p:cNvPicPr/>
          <p:nvPr/>
        </p:nvPicPr>
        <p:blipFill>
          <a:blip cstate="print">
            <a:extLst>
              <a:ext uri="{28A0092B-C50C-407E-A947-70E740481C1C}">
                <a14:useLocalDpi xmlns:a14="http://schemas.microsoft.com/office/drawing/2010/main" val="0"/>
              </a:ext>
            </a:extLst>
          </a:blip>
          <a:stretch>
            <a:fillRect/>
          </a:stretch>
        </p:blipFill>
        <p:spPr>
          <a:xfrm>
            <a:off x="7866031" y="4210923"/>
            <a:ext cx="568711" cy="544970"/>
          </a:xfrm>
          <a:prstGeom prst="rect">
            <a:avLst/>
          </a:prstGeom>
        </p:spPr>
      </p:pic>
      <p:sp>
        <p:nvSpPr>
          <p:cNvPr id="4" name="ZoneTexte 3"/>
          <p:cNvSpPr txBox="1"/>
          <p:nvPr/>
        </p:nvSpPr>
        <p:spPr>
          <a:xfrm>
            <a:off x="507559" y="5733256"/>
            <a:ext cx="8424936" cy="646331"/>
          </a:xfrm>
          <a:prstGeom prst="rect">
            <a:avLst/>
          </a:prstGeom>
          <a:noFill/>
        </p:spPr>
        <p:txBody>
          <a:bodyPr wrap="square" rtlCol="0">
            <a:spAutoFit/>
          </a:bodyPr>
          <a:lstStyle/>
          <a:p>
            <a:r>
              <a:rPr lang="fr-FR" dirty="0" smtClean="0"/>
              <a:t>Des programmes d’incubation financés principalement sur fonds privés (fondations, revitalisation) , mobilisant aussi des partenariats avec des collectivités (locaux…)</a:t>
            </a:r>
            <a:endParaRPr lang="fr-FR" dirty="0"/>
          </a:p>
        </p:txBody>
      </p:sp>
    </p:spTree>
    <p:extLst>
      <p:ext uri="{BB962C8B-B14F-4D97-AF65-F5344CB8AC3E}">
        <p14:creationId xmlns:p14="http://schemas.microsoft.com/office/powerpoint/2010/main" val="15415450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0-#ppt_w/2"/>
                                          </p:val>
                                        </p:tav>
                                        <p:tav tm="100000">
                                          <p:val>
                                            <p:strVal val="#ppt_x"/>
                                          </p:val>
                                        </p:tav>
                                      </p:tavLst>
                                    </p:anim>
                                    <p:anim calcmode="lin" valueType="num">
                                      <p:cBhvr additive="base">
                                        <p:cTn id="8" dur="500" fill="hold"/>
                                        <p:tgtEl>
                                          <p:spTgt spid="12"/>
                                        </p:tgtEl>
                                        <p:attrNameLst>
                                          <p:attrName>ppt_y</p:attrName>
                                        </p:attrNameLst>
                                      </p:cBhvr>
                                      <p:tavLst>
                                        <p:tav tm="0">
                                          <p:val>
                                            <p:strVal val="#ppt_y"/>
                                          </p:val>
                                        </p:tav>
                                        <p:tav tm="100000">
                                          <p:val>
                                            <p:strVal val="#ppt_y"/>
                                          </p:val>
                                        </p:tav>
                                      </p:tavLst>
                                    </p:anim>
                                  </p:childTnLst>
                                </p:cTn>
                              </p:par>
                              <p:par>
                                <p:cTn id="9" presetID="16" presetClass="entr" presetSubtype="21" fill="hold" grpId="0" nodeType="withEffect">
                                  <p:stCondLst>
                                    <p:cond delay="0"/>
                                  </p:stCondLst>
                                  <p:childTnLst>
                                    <p:set>
                                      <p:cBhvr>
                                        <p:cTn id="10" dur="1" fill="hold">
                                          <p:stCondLst>
                                            <p:cond delay="0"/>
                                          </p:stCondLst>
                                        </p:cTn>
                                        <p:tgtEl>
                                          <p:spTgt spid="23"/>
                                        </p:tgtEl>
                                        <p:attrNameLst>
                                          <p:attrName>style.visibility</p:attrName>
                                        </p:attrNameLst>
                                      </p:cBhvr>
                                      <p:to>
                                        <p:strVal val="visible"/>
                                      </p:to>
                                    </p:set>
                                    <p:animEffect transition="in" filter="barn(inVertical)">
                                      <p:cBhvr>
                                        <p:cTn id="11" dur="500"/>
                                        <p:tgtEl>
                                          <p:spTgt spid="23"/>
                                        </p:tgtEl>
                                      </p:cBhvr>
                                    </p:animEffect>
                                  </p:childTnLst>
                                </p:cTn>
                              </p:par>
                              <p:par>
                                <p:cTn id="12" presetID="16" presetClass="entr" presetSubtype="21" fill="hold" grpId="0" nodeType="withEffect">
                                  <p:stCondLst>
                                    <p:cond delay="0"/>
                                  </p:stCondLst>
                                  <p:childTnLst>
                                    <p:set>
                                      <p:cBhvr>
                                        <p:cTn id="13" dur="1" fill="hold">
                                          <p:stCondLst>
                                            <p:cond delay="0"/>
                                          </p:stCondLst>
                                        </p:cTn>
                                        <p:tgtEl>
                                          <p:spTgt spid="27"/>
                                        </p:tgtEl>
                                        <p:attrNameLst>
                                          <p:attrName>style.visibility</p:attrName>
                                        </p:attrNameLst>
                                      </p:cBhvr>
                                      <p:to>
                                        <p:strVal val="visible"/>
                                      </p:to>
                                    </p:set>
                                    <p:animEffect transition="in" filter="barn(inVertical)">
                                      <p:cBhvr>
                                        <p:cTn id="14" dur="500"/>
                                        <p:tgtEl>
                                          <p:spTgt spid="27"/>
                                        </p:tgtEl>
                                      </p:cBhvr>
                                    </p:animEffect>
                                  </p:childTnLst>
                                </p:cTn>
                              </p:par>
                              <p:par>
                                <p:cTn id="15" presetID="16" presetClass="entr" presetSubtype="21" fill="hold" grpId="0" nodeType="withEffect">
                                  <p:stCondLst>
                                    <p:cond delay="0"/>
                                  </p:stCondLst>
                                  <p:childTnLst>
                                    <p:set>
                                      <p:cBhvr>
                                        <p:cTn id="16" dur="1" fill="hold">
                                          <p:stCondLst>
                                            <p:cond delay="0"/>
                                          </p:stCondLst>
                                        </p:cTn>
                                        <p:tgtEl>
                                          <p:spTgt spid="28"/>
                                        </p:tgtEl>
                                        <p:attrNameLst>
                                          <p:attrName>style.visibility</p:attrName>
                                        </p:attrNameLst>
                                      </p:cBhvr>
                                      <p:to>
                                        <p:strVal val="visible"/>
                                      </p:to>
                                    </p:set>
                                    <p:animEffect transition="in" filter="barn(inVertical)">
                                      <p:cBhvr>
                                        <p:cTn id="17" dur="500"/>
                                        <p:tgtEl>
                                          <p:spTgt spid="28"/>
                                        </p:tgtEl>
                                      </p:cBhvr>
                                    </p:animEffect>
                                  </p:childTnLst>
                                </p:cTn>
                              </p:par>
                              <p:par>
                                <p:cTn id="18" presetID="2" presetClass="entr" presetSubtype="2" fill="hold" grpId="0" nodeType="withEffect">
                                  <p:stCondLst>
                                    <p:cond delay="0"/>
                                  </p:stCondLst>
                                  <p:childTnLst>
                                    <p:set>
                                      <p:cBhvr>
                                        <p:cTn id="19" dur="1" fill="hold">
                                          <p:stCondLst>
                                            <p:cond delay="0"/>
                                          </p:stCondLst>
                                        </p:cTn>
                                        <p:tgtEl>
                                          <p:spTgt spid="30"/>
                                        </p:tgtEl>
                                        <p:attrNameLst>
                                          <p:attrName>style.visibility</p:attrName>
                                        </p:attrNameLst>
                                      </p:cBhvr>
                                      <p:to>
                                        <p:strVal val="visible"/>
                                      </p:to>
                                    </p:set>
                                    <p:anim calcmode="lin" valueType="num">
                                      <p:cBhvr additive="base">
                                        <p:cTn id="20" dur="500" fill="hold"/>
                                        <p:tgtEl>
                                          <p:spTgt spid="30"/>
                                        </p:tgtEl>
                                        <p:attrNameLst>
                                          <p:attrName>ppt_x</p:attrName>
                                        </p:attrNameLst>
                                      </p:cBhvr>
                                      <p:tavLst>
                                        <p:tav tm="0">
                                          <p:val>
                                            <p:strVal val="1+#ppt_w/2"/>
                                          </p:val>
                                        </p:tav>
                                        <p:tav tm="100000">
                                          <p:val>
                                            <p:strVal val="#ppt_x"/>
                                          </p:val>
                                        </p:tav>
                                      </p:tavLst>
                                    </p:anim>
                                    <p:anim calcmode="lin" valueType="num">
                                      <p:cBhvr additive="base">
                                        <p:cTn id="21" dur="500" fill="hold"/>
                                        <p:tgtEl>
                                          <p:spTgt spid="30"/>
                                        </p:tgtEl>
                                        <p:attrNameLst>
                                          <p:attrName>ppt_y</p:attrName>
                                        </p:attrNameLst>
                                      </p:cBhvr>
                                      <p:tavLst>
                                        <p:tav tm="0">
                                          <p:val>
                                            <p:strVal val="#ppt_y"/>
                                          </p:val>
                                        </p:tav>
                                        <p:tav tm="100000">
                                          <p:val>
                                            <p:strVal val="#ppt_y"/>
                                          </p:val>
                                        </p:tav>
                                      </p:tavLst>
                                    </p:anim>
                                  </p:childTnLst>
                                </p:cTn>
                              </p:par>
                              <p:par>
                                <p:cTn id="22" presetID="2" presetClass="entr" presetSubtype="2" fill="hold" grpId="0" nodeType="withEffect">
                                  <p:stCondLst>
                                    <p:cond delay="0"/>
                                  </p:stCondLst>
                                  <p:childTnLst>
                                    <p:set>
                                      <p:cBhvr>
                                        <p:cTn id="23" dur="1" fill="hold">
                                          <p:stCondLst>
                                            <p:cond delay="0"/>
                                          </p:stCondLst>
                                        </p:cTn>
                                        <p:tgtEl>
                                          <p:spTgt spid="31"/>
                                        </p:tgtEl>
                                        <p:attrNameLst>
                                          <p:attrName>style.visibility</p:attrName>
                                        </p:attrNameLst>
                                      </p:cBhvr>
                                      <p:to>
                                        <p:strVal val="visible"/>
                                      </p:to>
                                    </p:set>
                                    <p:anim calcmode="lin" valueType="num">
                                      <p:cBhvr additive="base">
                                        <p:cTn id="24" dur="500" fill="hold"/>
                                        <p:tgtEl>
                                          <p:spTgt spid="31"/>
                                        </p:tgtEl>
                                        <p:attrNameLst>
                                          <p:attrName>ppt_x</p:attrName>
                                        </p:attrNameLst>
                                      </p:cBhvr>
                                      <p:tavLst>
                                        <p:tav tm="0">
                                          <p:val>
                                            <p:strVal val="1+#ppt_w/2"/>
                                          </p:val>
                                        </p:tav>
                                        <p:tav tm="100000">
                                          <p:val>
                                            <p:strVal val="#ppt_x"/>
                                          </p:val>
                                        </p:tav>
                                      </p:tavLst>
                                    </p:anim>
                                    <p:anim calcmode="lin" valueType="num">
                                      <p:cBhvr additive="base">
                                        <p:cTn id="25" dur="500" fill="hold"/>
                                        <p:tgtEl>
                                          <p:spTgt spid="31"/>
                                        </p:tgtEl>
                                        <p:attrNameLst>
                                          <p:attrName>ppt_y</p:attrName>
                                        </p:attrNameLst>
                                      </p:cBhvr>
                                      <p:tavLst>
                                        <p:tav tm="0">
                                          <p:val>
                                            <p:strVal val="#ppt_y"/>
                                          </p:val>
                                        </p:tav>
                                        <p:tav tm="100000">
                                          <p:val>
                                            <p:strVal val="#ppt_y"/>
                                          </p:val>
                                        </p:tav>
                                      </p:tavLst>
                                    </p:anim>
                                  </p:childTnLst>
                                </p:cTn>
                              </p:par>
                              <p:par>
                                <p:cTn id="26" presetID="2" presetClass="entr" presetSubtype="2" fill="hold" grpId="0" nodeType="withEffect">
                                  <p:stCondLst>
                                    <p:cond delay="0"/>
                                  </p:stCondLst>
                                  <p:childTnLst>
                                    <p:set>
                                      <p:cBhvr>
                                        <p:cTn id="27" dur="1" fill="hold">
                                          <p:stCondLst>
                                            <p:cond delay="0"/>
                                          </p:stCondLst>
                                        </p:cTn>
                                        <p:tgtEl>
                                          <p:spTgt spid="32"/>
                                        </p:tgtEl>
                                        <p:attrNameLst>
                                          <p:attrName>style.visibility</p:attrName>
                                        </p:attrNameLst>
                                      </p:cBhvr>
                                      <p:to>
                                        <p:strVal val="visible"/>
                                      </p:to>
                                    </p:set>
                                    <p:anim calcmode="lin" valueType="num">
                                      <p:cBhvr additive="base">
                                        <p:cTn id="28" dur="500" fill="hold"/>
                                        <p:tgtEl>
                                          <p:spTgt spid="32"/>
                                        </p:tgtEl>
                                        <p:attrNameLst>
                                          <p:attrName>ppt_x</p:attrName>
                                        </p:attrNameLst>
                                      </p:cBhvr>
                                      <p:tavLst>
                                        <p:tav tm="0">
                                          <p:val>
                                            <p:strVal val="1+#ppt_w/2"/>
                                          </p:val>
                                        </p:tav>
                                        <p:tav tm="100000">
                                          <p:val>
                                            <p:strVal val="#ppt_x"/>
                                          </p:val>
                                        </p:tav>
                                      </p:tavLst>
                                    </p:anim>
                                    <p:anim calcmode="lin" valueType="num">
                                      <p:cBhvr additive="base">
                                        <p:cTn id="29" dur="500" fill="hold"/>
                                        <p:tgtEl>
                                          <p:spTgt spid="3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7" grpId="0"/>
      <p:bldP spid="28" grpId="0"/>
      <p:bldP spid="30" grpId="0" animBg="1"/>
      <p:bldP spid="31" grpId="0" animBg="1"/>
      <p:bldP spid="3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p:nvPr/>
        </p:nvPicPr>
        <p:blipFill>
          <a:blip cstate="print">
            <a:extLst>
              <a:ext uri="{28A0092B-C50C-407E-A947-70E740481C1C}">
                <a14:useLocalDpi xmlns:a14="http://schemas.microsoft.com/office/drawing/2010/main" val="0"/>
              </a:ext>
            </a:extLst>
          </a:blip>
          <a:stretch>
            <a:fillRect/>
          </a:stretch>
        </p:blipFill>
        <p:spPr>
          <a:xfrm>
            <a:off x="7650353" y="116381"/>
            <a:ext cx="1392308" cy="432048"/>
          </a:xfrm>
          <a:prstGeom prst="rect">
            <a:avLst/>
          </a:prstGeom>
        </p:spPr>
      </p:pic>
      <p:grpSp>
        <p:nvGrpSpPr>
          <p:cNvPr id="5" name="Groupe 4"/>
          <p:cNvGrpSpPr/>
          <p:nvPr/>
        </p:nvGrpSpPr>
        <p:grpSpPr>
          <a:xfrm>
            <a:off x="511174" y="544734"/>
            <a:ext cx="8093274" cy="646331"/>
            <a:chOff x="511174" y="823474"/>
            <a:chExt cx="8093274" cy="646331"/>
          </a:xfrm>
        </p:grpSpPr>
        <p:cxnSp>
          <p:nvCxnSpPr>
            <p:cNvPr id="6" name="Straight Connector 3"/>
            <p:cNvCxnSpPr/>
            <p:nvPr/>
          </p:nvCxnSpPr>
          <p:spPr>
            <a:xfrm>
              <a:off x="511174" y="1052736"/>
              <a:ext cx="226062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3"/>
            <p:cNvCxnSpPr/>
            <p:nvPr/>
          </p:nvCxnSpPr>
          <p:spPr>
            <a:xfrm>
              <a:off x="6343822" y="1052736"/>
              <a:ext cx="226062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ZoneTexte 7"/>
            <p:cNvSpPr txBox="1"/>
            <p:nvPr/>
          </p:nvSpPr>
          <p:spPr>
            <a:xfrm>
              <a:off x="2779973" y="823474"/>
              <a:ext cx="3531011" cy="646331"/>
            </a:xfrm>
            <a:prstGeom prst="rect">
              <a:avLst/>
            </a:prstGeom>
            <a:noFill/>
          </p:spPr>
          <p:txBody>
            <a:bodyPr wrap="square" rtlCol="0">
              <a:spAutoFit/>
            </a:bodyPr>
            <a:lstStyle/>
            <a:p>
              <a:pPr algn="ctr"/>
              <a:r>
                <a:rPr lang="fr-FR" dirty="0">
                  <a:latin typeface="Museo Sans 500" pitchFamily="50" charset="0"/>
                </a:rPr>
                <a:t>L’activité </a:t>
              </a:r>
              <a:r>
                <a:rPr lang="fr-FR" dirty="0" smtClean="0">
                  <a:latin typeface="Museo Sans 500" pitchFamily="50" charset="0"/>
                </a:rPr>
                <a:t>d’incubation d’entreprises à fort impact social</a:t>
              </a:r>
              <a:endParaRPr lang="fr-FR" dirty="0">
                <a:latin typeface="Museo Sans 500" pitchFamily="50" charset="0"/>
              </a:endParaRPr>
            </a:p>
          </p:txBody>
        </p:sp>
      </p:grpSp>
      <p:sp>
        <p:nvSpPr>
          <p:cNvPr id="2" name="Espace réservé du numéro de diapositive 1"/>
          <p:cNvSpPr>
            <a:spLocks noGrp="1"/>
          </p:cNvSpPr>
          <p:nvPr>
            <p:ph type="sldNum" sz="quarter" idx="12"/>
          </p:nvPr>
        </p:nvSpPr>
        <p:spPr/>
        <p:txBody>
          <a:bodyPr/>
          <a:lstStyle/>
          <a:p>
            <a:fld id="{A4EA68B9-2A1A-4ACE-A9B8-1DE7D187A9CC}" type="slidenum">
              <a:rPr lang="fr-FR" smtClean="0"/>
              <a:pPr/>
              <a:t>7</a:t>
            </a:fld>
            <a:endParaRPr lang="fr-FR"/>
          </a:p>
        </p:txBody>
      </p:sp>
      <p:sp>
        <p:nvSpPr>
          <p:cNvPr id="27" name="Rectangle à coins arrondis 17"/>
          <p:cNvSpPr/>
          <p:nvPr/>
        </p:nvSpPr>
        <p:spPr>
          <a:xfrm>
            <a:off x="3573355" y="6309320"/>
            <a:ext cx="1620000" cy="426370"/>
          </a:xfrm>
          <a:prstGeom prst="roundRect">
            <a:avLst/>
          </a:prstGeom>
          <a:solidFill>
            <a:srgbClr val="FFFFFF"/>
          </a:solidFill>
          <a:ln>
            <a:solidFill>
              <a:schemeClr val="bg1">
                <a:lumMod val="8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r>
              <a:rPr lang="fr-FR" sz="1000" dirty="0" smtClean="0">
                <a:solidFill>
                  <a:schemeClr val="tx1"/>
                </a:solidFill>
                <a:latin typeface="Museo Sans 500" pitchFamily="50" charset="0"/>
              </a:rPr>
              <a:t>PORTEFEUILLE &amp; DEALFLOW</a:t>
            </a:r>
            <a:endParaRPr lang="fr-FR" sz="1000" dirty="0">
              <a:solidFill>
                <a:schemeClr val="tx1"/>
              </a:solidFill>
              <a:latin typeface="Museo Sans 500" pitchFamily="50" charset="0"/>
            </a:endParaRPr>
          </a:p>
        </p:txBody>
      </p:sp>
      <p:sp>
        <p:nvSpPr>
          <p:cNvPr id="28" name="Rectangle à coins arrondis 17"/>
          <p:cNvSpPr/>
          <p:nvPr/>
        </p:nvSpPr>
        <p:spPr>
          <a:xfrm>
            <a:off x="1835620" y="6309400"/>
            <a:ext cx="1620000" cy="426370"/>
          </a:xfrm>
          <a:prstGeom prst="roundRect">
            <a:avLst/>
          </a:prstGeom>
          <a:solidFill>
            <a:srgbClr val="FFFFFF"/>
          </a:solidFill>
          <a:ln>
            <a:solidFill>
              <a:schemeClr val="bg1">
                <a:lumMod val="8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r>
              <a:rPr lang="fr-FR" sz="1000" dirty="0" smtClean="0">
                <a:solidFill>
                  <a:schemeClr val="tx1"/>
                </a:solidFill>
                <a:latin typeface="Museo Sans 500" pitchFamily="50" charset="0"/>
              </a:rPr>
              <a:t>FONDS D’INVESTISSEMENT</a:t>
            </a:r>
            <a:endParaRPr lang="fr-FR" sz="1000" dirty="0">
              <a:solidFill>
                <a:schemeClr val="tx1"/>
              </a:solidFill>
              <a:latin typeface="Museo Sans 500" pitchFamily="50" charset="0"/>
            </a:endParaRPr>
          </a:p>
        </p:txBody>
      </p:sp>
      <p:sp>
        <p:nvSpPr>
          <p:cNvPr id="29" name="Rectangle à coins arrondis 17"/>
          <p:cNvSpPr/>
          <p:nvPr/>
        </p:nvSpPr>
        <p:spPr>
          <a:xfrm>
            <a:off x="107380" y="6309400"/>
            <a:ext cx="1620000" cy="426370"/>
          </a:xfrm>
          <a:prstGeom prst="roundRect">
            <a:avLst/>
          </a:prstGeom>
          <a:solidFill>
            <a:schemeClr val="accent1">
              <a:lumMod val="20000"/>
              <a:lumOff val="80000"/>
            </a:schemeClr>
          </a:solidFill>
          <a:ln>
            <a:solidFill>
              <a:schemeClr val="bg1">
                <a:lumMod val="8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r>
              <a:rPr lang="fr-FR" sz="1000" dirty="0" smtClean="0">
                <a:solidFill>
                  <a:schemeClr val="tx1"/>
                </a:solidFill>
                <a:latin typeface="Museo Sans 500" pitchFamily="50" charset="0"/>
              </a:rPr>
              <a:t>PRESENTATION</a:t>
            </a:r>
            <a:endParaRPr lang="fr-FR" sz="1000" dirty="0">
              <a:solidFill>
                <a:schemeClr val="tx1"/>
              </a:solidFill>
              <a:latin typeface="Museo Sans 500" pitchFamily="50" charset="0"/>
            </a:endParaRPr>
          </a:p>
        </p:txBody>
      </p:sp>
      <p:sp>
        <p:nvSpPr>
          <p:cNvPr id="395" name="Flowchart: Connector 365"/>
          <p:cNvSpPr/>
          <p:nvPr/>
        </p:nvSpPr>
        <p:spPr>
          <a:xfrm>
            <a:off x="2028736" y="2781251"/>
            <a:ext cx="206602" cy="206602"/>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350">
              <a:solidFill>
                <a:schemeClr val="accent1"/>
              </a:solidFill>
            </a:endParaRPr>
          </a:p>
        </p:txBody>
      </p:sp>
      <p:sp>
        <p:nvSpPr>
          <p:cNvPr id="400" name="Flowchart: Connector 367"/>
          <p:cNvSpPr/>
          <p:nvPr/>
        </p:nvSpPr>
        <p:spPr>
          <a:xfrm>
            <a:off x="4477008" y="2853259"/>
            <a:ext cx="206602" cy="206602"/>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350">
              <a:solidFill>
                <a:schemeClr val="accent1"/>
              </a:solidFill>
            </a:endParaRPr>
          </a:p>
        </p:txBody>
      </p:sp>
      <p:sp>
        <p:nvSpPr>
          <p:cNvPr id="410" name="Flowchart: Connector 365"/>
          <p:cNvSpPr/>
          <p:nvPr/>
        </p:nvSpPr>
        <p:spPr>
          <a:xfrm>
            <a:off x="2511847" y="2886869"/>
            <a:ext cx="206602" cy="206602"/>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350">
              <a:solidFill>
                <a:schemeClr val="accent1"/>
              </a:solidFill>
            </a:endParaRPr>
          </a:p>
        </p:txBody>
      </p:sp>
      <p:sp>
        <p:nvSpPr>
          <p:cNvPr id="414" name="Flowchart: Connector 365"/>
          <p:cNvSpPr/>
          <p:nvPr/>
        </p:nvSpPr>
        <p:spPr>
          <a:xfrm>
            <a:off x="3027681" y="3965203"/>
            <a:ext cx="206602" cy="206602"/>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350">
              <a:solidFill>
                <a:schemeClr val="accent1"/>
              </a:solidFill>
            </a:endParaRPr>
          </a:p>
        </p:txBody>
      </p:sp>
      <p:sp>
        <p:nvSpPr>
          <p:cNvPr id="417" name="Flowchart: Connector 369"/>
          <p:cNvSpPr/>
          <p:nvPr/>
        </p:nvSpPr>
        <p:spPr>
          <a:xfrm>
            <a:off x="6493232" y="3069283"/>
            <a:ext cx="206602" cy="206602"/>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350">
              <a:solidFill>
                <a:schemeClr val="accent1"/>
              </a:solidFill>
            </a:endParaRPr>
          </a:p>
        </p:txBody>
      </p:sp>
      <p:sp>
        <p:nvSpPr>
          <p:cNvPr id="419" name="Flowchart: Connector 367"/>
          <p:cNvSpPr/>
          <p:nvPr/>
        </p:nvSpPr>
        <p:spPr>
          <a:xfrm>
            <a:off x="4295257" y="2508249"/>
            <a:ext cx="206602" cy="206602"/>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350">
              <a:solidFill>
                <a:schemeClr val="accent1"/>
              </a:solidFill>
            </a:endParaRPr>
          </a:p>
        </p:txBody>
      </p:sp>
      <p:sp>
        <p:nvSpPr>
          <p:cNvPr id="422" name="Flowchart: Connector 367"/>
          <p:cNvSpPr/>
          <p:nvPr/>
        </p:nvSpPr>
        <p:spPr>
          <a:xfrm>
            <a:off x="4077366" y="2746036"/>
            <a:ext cx="206602" cy="206602"/>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350">
              <a:solidFill>
                <a:schemeClr val="accent1"/>
              </a:solidFill>
            </a:endParaRPr>
          </a:p>
        </p:txBody>
      </p:sp>
      <p:pic>
        <p:nvPicPr>
          <p:cNvPr id="425" name="Image 424"/>
          <p:cNvPicPr>
            <a:picLocks noChangeAspect="1"/>
          </p:cNvPicPr>
          <p:nvPr/>
        </p:nvPicPr>
        <p:blipFill>
          <a:blip>
            <a:extLst>
              <a:ext uri="{28A0092B-C50C-407E-A947-70E740481C1C}">
                <a14:useLocalDpi xmlns:a14="http://schemas.microsoft.com/office/drawing/2010/main" val="0"/>
              </a:ext>
            </a:extLst>
          </a:blip>
          <a:stretch>
            <a:fillRect/>
          </a:stretch>
        </p:blipFill>
        <p:spPr>
          <a:xfrm>
            <a:off x="1335145" y="1556740"/>
            <a:ext cx="6696930" cy="4400423"/>
          </a:xfrm>
          <a:prstGeom prst="rect">
            <a:avLst/>
          </a:prstGeom>
        </p:spPr>
      </p:pic>
    </p:spTree>
    <p:extLst>
      <p:ext uri="{BB962C8B-B14F-4D97-AF65-F5344CB8AC3E}">
        <p14:creationId xmlns:p14="http://schemas.microsoft.com/office/powerpoint/2010/main" val="65768149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395"/>
                                        </p:tgtEl>
                                        <p:attrNameLst>
                                          <p:attrName>style.visibility</p:attrName>
                                        </p:attrNameLst>
                                      </p:cBhvr>
                                      <p:to>
                                        <p:strVal val="visible"/>
                                      </p:to>
                                    </p:set>
                                    <p:animEffect transition="in" filter="randombar(horizontal)">
                                      <p:cBhvr>
                                        <p:cTn id="7" dur="500"/>
                                        <p:tgtEl>
                                          <p:spTgt spid="395"/>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400"/>
                                        </p:tgtEl>
                                        <p:attrNameLst>
                                          <p:attrName>style.visibility</p:attrName>
                                        </p:attrNameLst>
                                      </p:cBhvr>
                                      <p:to>
                                        <p:strVal val="visible"/>
                                      </p:to>
                                    </p:set>
                                    <p:animEffect transition="in" filter="randombar(horizontal)">
                                      <p:cBhvr>
                                        <p:cTn id="12" dur="500"/>
                                        <p:tgtEl>
                                          <p:spTgt spid="400"/>
                                        </p:tgtEl>
                                      </p:cBhvr>
                                    </p:animEffect>
                                  </p:childTnLst>
                                </p:cTn>
                              </p:par>
                              <p:par>
                                <p:cTn id="13" presetID="14" presetClass="entr" presetSubtype="10" fill="hold" grpId="0" nodeType="withEffect">
                                  <p:stCondLst>
                                    <p:cond delay="0"/>
                                  </p:stCondLst>
                                  <p:childTnLst>
                                    <p:set>
                                      <p:cBhvr>
                                        <p:cTn id="14" dur="1" fill="hold">
                                          <p:stCondLst>
                                            <p:cond delay="0"/>
                                          </p:stCondLst>
                                        </p:cTn>
                                        <p:tgtEl>
                                          <p:spTgt spid="410"/>
                                        </p:tgtEl>
                                        <p:attrNameLst>
                                          <p:attrName>style.visibility</p:attrName>
                                        </p:attrNameLst>
                                      </p:cBhvr>
                                      <p:to>
                                        <p:strVal val="visible"/>
                                      </p:to>
                                    </p:set>
                                    <p:animEffect transition="in" filter="randombar(horizontal)">
                                      <p:cBhvr>
                                        <p:cTn id="15" dur="500"/>
                                        <p:tgtEl>
                                          <p:spTgt spid="410"/>
                                        </p:tgtEl>
                                      </p:cBhvr>
                                    </p:animEffect>
                                  </p:childTnLst>
                                </p:cTn>
                              </p:par>
                              <p:par>
                                <p:cTn id="16" presetID="14" presetClass="entr" presetSubtype="10" fill="hold" grpId="0" nodeType="withEffect">
                                  <p:stCondLst>
                                    <p:cond delay="0"/>
                                  </p:stCondLst>
                                  <p:childTnLst>
                                    <p:set>
                                      <p:cBhvr>
                                        <p:cTn id="17" dur="1" fill="hold">
                                          <p:stCondLst>
                                            <p:cond delay="0"/>
                                          </p:stCondLst>
                                        </p:cTn>
                                        <p:tgtEl>
                                          <p:spTgt spid="414"/>
                                        </p:tgtEl>
                                        <p:attrNameLst>
                                          <p:attrName>style.visibility</p:attrName>
                                        </p:attrNameLst>
                                      </p:cBhvr>
                                      <p:to>
                                        <p:strVal val="visible"/>
                                      </p:to>
                                    </p:set>
                                    <p:animEffect transition="in" filter="randombar(horizontal)">
                                      <p:cBhvr>
                                        <p:cTn id="18" dur="500"/>
                                        <p:tgtEl>
                                          <p:spTgt spid="414"/>
                                        </p:tgtEl>
                                      </p:cBhvr>
                                    </p:animEffect>
                                  </p:childTnLst>
                                </p:cTn>
                              </p:par>
                              <p:par>
                                <p:cTn id="19" presetID="14" presetClass="entr" presetSubtype="10" fill="hold" grpId="0" nodeType="withEffect">
                                  <p:stCondLst>
                                    <p:cond delay="0"/>
                                  </p:stCondLst>
                                  <p:childTnLst>
                                    <p:set>
                                      <p:cBhvr>
                                        <p:cTn id="20" dur="1" fill="hold">
                                          <p:stCondLst>
                                            <p:cond delay="0"/>
                                          </p:stCondLst>
                                        </p:cTn>
                                        <p:tgtEl>
                                          <p:spTgt spid="417"/>
                                        </p:tgtEl>
                                        <p:attrNameLst>
                                          <p:attrName>style.visibility</p:attrName>
                                        </p:attrNameLst>
                                      </p:cBhvr>
                                      <p:to>
                                        <p:strVal val="visible"/>
                                      </p:to>
                                    </p:set>
                                    <p:animEffect transition="in" filter="randombar(horizontal)">
                                      <p:cBhvr>
                                        <p:cTn id="21" dur="500"/>
                                        <p:tgtEl>
                                          <p:spTgt spid="417"/>
                                        </p:tgtEl>
                                      </p:cBhvr>
                                    </p:animEffect>
                                  </p:childTnLst>
                                </p:cTn>
                              </p:par>
                            </p:childTnLst>
                          </p:cTn>
                        </p:par>
                      </p:childTnLst>
                    </p:cTn>
                  </p:par>
                  <p:par>
                    <p:cTn id="22" fill="hold">
                      <p:stCondLst>
                        <p:cond delay="indefinite"/>
                      </p:stCondLst>
                      <p:childTnLst>
                        <p:par>
                          <p:cTn id="23" fill="hold">
                            <p:stCondLst>
                              <p:cond delay="0"/>
                            </p:stCondLst>
                            <p:childTnLst>
                              <p:par>
                                <p:cTn id="24" presetID="14" presetClass="entr" presetSubtype="10" fill="hold" grpId="0" nodeType="clickEffect">
                                  <p:stCondLst>
                                    <p:cond delay="0"/>
                                  </p:stCondLst>
                                  <p:childTnLst>
                                    <p:set>
                                      <p:cBhvr>
                                        <p:cTn id="25" dur="1" fill="hold">
                                          <p:stCondLst>
                                            <p:cond delay="0"/>
                                          </p:stCondLst>
                                        </p:cTn>
                                        <p:tgtEl>
                                          <p:spTgt spid="419"/>
                                        </p:tgtEl>
                                        <p:attrNameLst>
                                          <p:attrName>style.visibility</p:attrName>
                                        </p:attrNameLst>
                                      </p:cBhvr>
                                      <p:to>
                                        <p:strVal val="visible"/>
                                      </p:to>
                                    </p:set>
                                    <p:animEffect transition="in" filter="randombar(horizontal)">
                                      <p:cBhvr>
                                        <p:cTn id="26" dur="500"/>
                                        <p:tgtEl>
                                          <p:spTgt spid="419"/>
                                        </p:tgtEl>
                                      </p:cBhvr>
                                    </p:animEffect>
                                  </p:childTnLst>
                                </p:cTn>
                              </p:par>
                            </p:childTnLst>
                          </p:cTn>
                        </p:par>
                      </p:childTnLst>
                    </p:cTn>
                  </p:par>
                  <p:par>
                    <p:cTn id="27" fill="hold">
                      <p:stCondLst>
                        <p:cond delay="indefinite"/>
                      </p:stCondLst>
                      <p:childTnLst>
                        <p:par>
                          <p:cTn id="28" fill="hold">
                            <p:stCondLst>
                              <p:cond delay="0"/>
                            </p:stCondLst>
                            <p:childTnLst>
                              <p:par>
                                <p:cTn id="29" presetID="14" presetClass="entr" presetSubtype="10" fill="hold" grpId="0" nodeType="clickEffect">
                                  <p:stCondLst>
                                    <p:cond delay="0"/>
                                  </p:stCondLst>
                                  <p:childTnLst>
                                    <p:set>
                                      <p:cBhvr>
                                        <p:cTn id="30" dur="1" fill="hold">
                                          <p:stCondLst>
                                            <p:cond delay="0"/>
                                          </p:stCondLst>
                                        </p:cTn>
                                        <p:tgtEl>
                                          <p:spTgt spid="422"/>
                                        </p:tgtEl>
                                        <p:attrNameLst>
                                          <p:attrName>style.visibility</p:attrName>
                                        </p:attrNameLst>
                                      </p:cBhvr>
                                      <p:to>
                                        <p:strVal val="visible"/>
                                      </p:to>
                                    </p:set>
                                    <p:animEffect transition="in" filter="randombar(horizontal)">
                                      <p:cBhvr>
                                        <p:cTn id="31" dur="500"/>
                                        <p:tgtEl>
                                          <p:spTgt spid="4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5" grpId="0" animBg="1"/>
      <p:bldP spid="400" grpId="0" animBg="1"/>
      <p:bldP spid="410" grpId="0" animBg="1"/>
      <p:bldP spid="414" grpId="0" animBg="1"/>
      <p:bldP spid="417" grpId="0" animBg="1"/>
      <p:bldP spid="419" grpId="0" animBg="1"/>
      <p:bldP spid="42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cstate="print">
            <a:extLst>
              <a:ext uri="{28A0092B-C50C-407E-A947-70E740481C1C}">
                <a14:useLocalDpi xmlns:a14="http://schemas.microsoft.com/office/drawing/2010/main" val="0"/>
              </a:ext>
            </a:extLst>
          </a:blip>
          <a:stretch>
            <a:fillRect/>
          </a:stretch>
        </p:blipFill>
        <p:spPr>
          <a:xfrm>
            <a:off x="245806" y="2515453"/>
            <a:ext cx="4781438" cy="2886503"/>
          </a:xfrm>
          <a:prstGeom prst="rect">
            <a:avLst/>
          </a:prstGeom>
        </p:spPr>
      </p:pic>
      <p:sp>
        <p:nvSpPr>
          <p:cNvPr id="3" name="Flowchart: Connector 2"/>
          <p:cNvSpPr/>
          <p:nvPr/>
        </p:nvSpPr>
        <p:spPr>
          <a:xfrm>
            <a:off x="5554742" y="2515453"/>
            <a:ext cx="469746" cy="469746"/>
          </a:xfrm>
          <a:prstGeom prst="flowChartConnector">
            <a:avLst/>
          </a:prstGeom>
          <a:solidFill>
            <a:srgbClr val="33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350"/>
          </a:p>
        </p:txBody>
      </p:sp>
      <p:sp>
        <p:nvSpPr>
          <p:cNvPr id="4" name="Rectangle 3"/>
          <p:cNvSpPr/>
          <p:nvPr/>
        </p:nvSpPr>
        <p:spPr>
          <a:xfrm>
            <a:off x="6115930" y="2708122"/>
            <a:ext cx="2883876" cy="577081"/>
          </a:xfrm>
          <a:prstGeom prst="rect">
            <a:avLst/>
          </a:prstGeom>
        </p:spPr>
        <p:txBody>
          <a:bodyPr wrap="square">
            <a:spAutoFit/>
          </a:bodyPr>
          <a:lstStyle/>
          <a:p>
            <a:r>
              <a:rPr lang="fr-FR" sz="1050" dirty="0" smtClean="0"/>
              <a:t>La volonté d’entreprendre est deux fois plus importante chez les jeunes originaires de zones urbaines sensibles.</a:t>
            </a:r>
          </a:p>
        </p:txBody>
      </p:sp>
      <p:sp>
        <p:nvSpPr>
          <p:cNvPr id="5" name="Rectangle 4"/>
          <p:cNvSpPr/>
          <p:nvPr/>
        </p:nvSpPr>
        <p:spPr>
          <a:xfrm>
            <a:off x="6115930" y="2515453"/>
            <a:ext cx="1934306" cy="300082"/>
          </a:xfrm>
          <a:prstGeom prst="rect">
            <a:avLst/>
          </a:prstGeom>
        </p:spPr>
        <p:txBody>
          <a:bodyPr wrap="square">
            <a:spAutoFit/>
          </a:bodyPr>
          <a:lstStyle/>
          <a:p>
            <a:r>
              <a:rPr lang="en-IN" sz="1350" dirty="0" smtClean="0">
                <a:latin typeface="+mj-lt"/>
              </a:rPr>
              <a:t>Un </a:t>
            </a:r>
            <a:r>
              <a:rPr lang="en-IN" sz="1350" dirty="0" err="1" smtClean="0">
                <a:latin typeface="+mj-lt"/>
              </a:rPr>
              <a:t>constat</a:t>
            </a:r>
            <a:endParaRPr lang="en-IN" sz="1350" dirty="0">
              <a:latin typeface="+mj-lt"/>
            </a:endParaRPr>
          </a:p>
        </p:txBody>
      </p:sp>
      <p:sp>
        <p:nvSpPr>
          <p:cNvPr id="9" name="Flowchart: Connector 8"/>
          <p:cNvSpPr/>
          <p:nvPr/>
        </p:nvSpPr>
        <p:spPr>
          <a:xfrm>
            <a:off x="5554742" y="3589451"/>
            <a:ext cx="469746" cy="469746"/>
          </a:xfrm>
          <a:prstGeom prst="flowChartConnector">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350"/>
          </a:p>
        </p:txBody>
      </p:sp>
      <p:sp>
        <p:nvSpPr>
          <p:cNvPr id="10" name="Rectangle 9"/>
          <p:cNvSpPr/>
          <p:nvPr/>
        </p:nvSpPr>
        <p:spPr>
          <a:xfrm>
            <a:off x="6115930" y="3782119"/>
            <a:ext cx="2883876" cy="900246"/>
          </a:xfrm>
          <a:prstGeom prst="rect">
            <a:avLst/>
          </a:prstGeom>
        </p:spPr>
        <p:txBody>
          <a:bodyPr wrap="square">
            <a:spAutoFit/>
          </a:bodyPr>
          <a:lstStyle/>
          <a:p>
            <a:r>
              <a:rPr lang="fr-FR" sz="1050" dirty="0" err="1" smtClean="0"/>
              <a:t>Yes</a:t>
            </a:r>
            <a:r>
              <a:rPr lang="fr-FR" sz="1050" dirty="0" smtClean="0"/>
              <a:t> Oui Can est un programme d'initiation à l'entrepreneuriat proposé et financé par l'Ambassade des États-Unis d'Amérique en France et mis en œuvre par le Comptoir de l’Innovation.</a:t>
            </a:r>
            <a:endParaRPr lang="en-IN" sz="1050" dirty="0"/>
          </a:p>
        </p:txBody>
      </p:sp>
      <p:sp>
        <p:nvSpPr>
          <p:cNvPr id="11" name="Rectangle 10"/>
          <p:cNvSpPr/>
          <p:nvPr/>
        </p:nvSpPr>
        <p:spPr>
          <a:xfrm>
            <a:off x="6115930" y="3589451"/>
            <a:ext cx="1934306" cy="300082"/>
          </a:xfrm>
          <a:prstGeom prst="rect">
            <a:avLst/>
          </a:prstGeom>
        </p:spPr>
        <p:txBody>
          <a:bodyPr wrap="square">
            <a:spAutoFit/>
          </a:bodyPr>
          <a:lstStyle/>
          <a:p>
            <a:r>
              <a:rPr lang="en-IN" sz="1350" dirty="0" smtClean="0">
                <a:latin typeface="+mj-lt"/>
              </a:rPr>
              <a:t>Un programme </a:t>
            </a:r>
          </a:p>
        </p:txBody>
      </p:sp>
      <p:pic>
        <p:nvPicPr>
          <p:cNvPr id="12" name="Picture 11"/>
          <p:cNvPicPr>
            <a:picLocks noChangeAspect="1"/>
          </p:cNvPicPr>
          <p:nvPr/>
        </p:nvPicPr>
        <p:blipFill>
          <a:blip cstate="print">
            <a:extLst>
              <a:ext uri="{28A0092B-C50C-407E-A947-70E740481C1C}">
                <a14:useLocalDpi xmlns:a14="http://schemas.microsoft.com/office/drawing/2010/main" val="0"/>
              </a:ext>
            </a:extLst>
          </a:blip>
          <a:stretch>
            <a:fillRect/>
          </a:stretch>
        </p:blipFill>
        <p:spPr>
          <a:xfrm>
            <a:off x="5666965" y="2627676"/>
            <a:ext cx="245300" cy="245300"/>
          </a:xfrm>
          <a:prstGeom prst="rect">
            <a:avLst/>
          </a:prstGeom>
        </p:spPr>
      </p:pic>
      <p:pic>
        <p:nvPicPr>
          <p:cNvPr id="13" name="Picture 12"/>
          <p:cNvPicPr>
            <a:picLocks noChangeAspect="1"/>
          </p:cNvPicPr>
          <p:nvPr/>
        </p:nvPicPr>
        <p:blipFill>
          <a:blip cstate="print">
            <a:extLst>
              <a:ext uri="{28A0092B-C50C-407E-A947-70E740481C1C}">
                <a14:useLocalDpi xmlns:a14="http://schemas.microsoft.com/office/drawing/2010/main" val="0"/>
              </a:ext>
            </a:extLst>
          </a:blip>
          <a:stretch>
            <a:fillRect/>
          </a:stretch>
        </p:blipFill>
        <p:spPr>
          <a:xfrm>
            <a:off x="5652120" y="3717032"/>
            <a:ext cx="245300" cy="245300"/>
          </a:xfrm>
          <a:prstGeom prst="rect">
            <a:avLst/>
          </a:prstGeom>
        </p:spPr>
      </p:pic>
      <p:sp>
        <p:nvSpPr>
          <p:cNvPr id="17" name="Rectangle 16"/>
          <p:cNvSpPr/>
          <p:nvPr/>
        </p:nvSpPr>
        <p:spPr>
          <a:xfrm>
            <a:off x="607366" y="1592370"/>
            <a:ext cx="4947377" cy="646331"/>
          </a:xfrm>
          <a:prstGeom prst="rect">
            <a:avLst/>
          </a:prstGeom>
        </p:spPr>
        <p:txBody>
          <a:bodyPr wrap="square">
            <a:spAutoFit/>
          </a:bodyPr>
          <a:lstStyle/>
          <a:p>
            <a:r>
              <a:rPr lang="fr-FR" dirty="0" smtClean="0"/>
              <a:t>Une voie vers </a:t>
            </a:r>
            <a:r>
              <a:rPr lang="fr-FR" b="1" dirty="0" smtClean="0"/>
              <a:t>l’entrepreneuriat</a:t>
            </a:r>
            <a:r>
              <a:rPr lang="fr-FR" dirty="0" smtClean="0"/>
              <a:t> pour les </a:t>
            </a:r>
            <a:r>
              <a:rPr lang="fr-FR" b="1" dirty="0" smtClean="0">
                <a:solidFill>
                  <a:srgbClr val="009EE0"/>
                </a:solidFill>
              </a:rPr>
              <a:t>jeunes Français </a:t>
            </a:r>
            <a:r>
              <a:rPr lang="fr-FR" dirty="0" smtClean="0"/>
              <a:t>défavorisés</a:t>
            </a:r>
          </a:p>
        </p:txBody>
      </p:sp>
      <p:cxnSp>
        <p:nvCxnSpPr>
          <p:cNvPr id="18" name="Straight Connector 17"/>
          <p:cNvCxnSpPr/>
          <p:nvPr/>
        </p:nvCxnSpPr>
        <p:spPr>
          <a:xfrm>
            <a:off x="683568" y="2204864"/>
            <a:ext cx="985801"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899592" y="2204864"/>
            <a:ext cx="470678" cy="0"/>
          </a:xfrm>
          <a:prstGeom prst="line">
            <a:avLst/>
          </a:prstGeom>
          <a:ln w="28575">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7" name="Trapèze 2"/>
          <p:cNvSpPr/>
          <p:nvPr/>
        </p:nvSpPr>
        <p:spPr>
          <a:xfrm>
            <a:off x="-28575" y="6453188"/>
            <a:ext cx="1584325" cy="287337"/>
          </a:xfrm>
          <a:custGeom>
            <a:avLst/>
            <a:gdLst>
              <a:gd name="connsiteX0" fmla="*/ 0 w 1584176"/>
              <a:gd name="connsiteY0" fmla="*/ 576064 h 576064"/>
              <a:gd name="connsiteX1" fmla="*/ 0 w 1584176"/>
              <a:gd name="connsiteY1" fmla="*/ 0 h 576064"/>
              <a:gd name="connsiteX2" fmla="*/ 1584176 w 1584176"/>
              <a:gd name="connsiteY2" fmla="*/ 0 h 576064"/>
              <a:gd name="connsiteX3" fmla="*/ 1584176 w 1584176"/>
              <a:gd name="connsiteY3" fmla="*/ 576064 h 576064"/>
              <a:gd name="connsiteX4" fmla="*/ 0 w 1584176"/>
              <a:gd name="connsiteY4" fmla="*/ 576064 h 576064"/>
              <a:gd name="connsiteX0" fmla="*/ 0 w 1584176"/>
              <a:gd name="connsiteY0" fmla="*/ 576064 h 576064"/>
              <a:gd name="connsiteX1" fmla="*/ 0 w 1584176"/>
              <a:gd name="connsiteY1" fmla="*/ 0 h 576064"/>
              <a:gd name="connsiteX2" fmla="*/ 1218416 w 1584176"/>
              <a:gd name="connsiteY2" fmla="*/ 0 h 576064"/>
              <a:gd name="connsiteX3" fmla="*/ 1584176 w 1584176"/>
              <a:gd name="connsiteY3" fmla="*/ 576064 h 576064"/>
              <a:gd name="connsiteX4" fmla="*/ 0 w 1584176"/>
              <a:gd name="connsiteY4" fmla="*/ 576064 h 576064"/>
              <a:gd name="connsiteX0" fmla="*/ 0 w 1584176"/>
              <a:gd name="connsiteY0" fmla="*/ 576064 h 576064"/>
              <a:gd name="connsiteX1" fmla="*/ 0 w 1584176"/>
              <a:gd name="connsiteY1" fmla="*/ 0 h 576064"/>
              <a:gd name="connsiteX2" fmla="*/ 1364466 w 1584176"/>
              <a:gd name="connsiteY2" fmla="*/ 0 h 576064"/>
              <a:gd name="connsiteX3" fmla="*/ 1584176 w 1584176"/>
              <a:gd name="connsiteY3" fmla="*/ 576064 h 576064"/>
              <a:gd name="connsiteX4" fmla="*/ 0 w 1584176"/>
              <a:gd name="connsiteY4" fmla="*/ 576064 h 576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84176" h="576064">
                <a:moveTo>
                  <a:pt x="0" y="576064"/>
                </a:moveTo>
                <a:lnTo>
                  <a:pt x="0" y="0"/>
                </a:lnTo>
                <a:lnTo>
                  <a:pt x="1364466" y="0"/>
                </a:lnTo>
                <a:lnTo>
                  <a:pt x="1584176" y="576064"/>
                </a:lnTo>
                <a:lnTo>
                  <a:pt x="0" y="576064"/>
                </a:lnTo>
                <a:close/>
              </a:path>
            </a:pathLst>
          </a:custGeom>
          <a:solidFill>
            <a:schemeClr val="bg1"/>
          </a:solidFill>
          <a:ln w="6350">
            <a:solidFill>
              <a:srgbClr val="00ADEE"/>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fr-FR" sz="1200" b="1" dirty="0" smtClean="0">
                <a:solidFill>
                  <a:sysClr val="windowText" lastClr="000000"/>
                </a:solidFill>
              </a:rPr>
              <a:t>Emergence</a:t>
            </a:r>
            <a:endParaRPr lang="fr-FR" sz="1200" b="1" dirty="0">
              <a:solidFill>
                <a:sysClr val="windowText" lastClr="000000"/>
              </a:solidFill>
            </a:endParaRPr>
          </a:p>
        </p:txBody>
      </p:sp>
      <p:pic>
        <p:nvPicPr>
          <p:cNvPr id="21" name="Image 20" descr="YOC1.png"/>
          <p:cNvPicPr>
            <a:picLocks noChangeAspect="1"/>
          </p:cNvPicPr>
          <p:nvPr/>
        </p:nvPicPr>
        <p:blipFill>
          <a:blip cstate="print"/>
          <a:stretch>
            <a:fillRect/>
          </a:stretch>
        </p:blipFill>
        <p:spPr>
          <a:xfrm>
            <a:off x="1844437" y="3126731"/>
            <a:ext cx="1584176" cy="1584176"/>
          </a:xfrm>
          <a:prstGeom prst="rect">
            <a:avLst/>
          </a:prstGeom>
          <a:ln>
            <a:noFill/>
          </a:ln>
          <a:effectLst/>
        </p:spPr>
      </p:pic>
      <p:pic>
        <p:nvPicPr>
          <p:cNvPr id="20" name="Image 19" descr="usembassy.png"/>
          <p:cNvPicPr>
            <a:picLocks noChangeAspect="1"/>
          </p:cNvPicPr>
          <p:nvPr/>
        </p:nvPicPr>
        <p:blipFill>
          <a:blip cstate="print"/>
          <a:stretch>
            <a:fillRect/>
          </a:stretch>
        </p:blipFill>
        <p:spPr>
          <a:xfrm>
            <a:off x="7524328" y="5301208"/>
            <a:ext cx="1224136" cy="1232352"/>
          </a:xfrm>
          <a:prstGeom prst="rect">
            <a:avLst/>
          </a:prstGeom>
        </p:spPr>
      </p:pic>
      <p:sp>
        <p:nvSpPr>
          <p:cNvPr id="22" name="TextBox 32"/>
          <p:cNvSpPr txBox="1"/>
          <p:nvPr/>
        </p:nvSpPr>
        <p:spPr>
          <a:xfrm>
            <a:off x="0" y="44624"/>
            <a:ext cx="8999806" cy="830997"/>
          </a:xfrm>
          <a:prstGeom prst="rect">
            <a:avLst/>
          </a:prstGeom>
          <a:noFill/>
        </p:spPr>
        <p:txBody>
          <a:bodyPr wrap="square" rtlCol="0">
            <a:spAutoFit/>
          </a:bodyPr>
          <a:lstStyle/>
          <a:p>
            <a:r>
              <a:rPr lang="fr-FR" sz="2400" dirty="0" smtClean="0">
                <a:latin typeface="+mj-lt"/>
              </a:rPr>
              <a:t>Un programme d’accompagnement des jeunes vers l’entrepreneuriat :     YES OUI CAN</a:t>
            </a:r>
            <a:endParaRPr lang="fr-FR" sz="2400" dirty="0">
              <a:latin typeface="+mj-lt"/>
            </a:endParaRPr>
          </a:p>
        </p:txBody>
      </p:sp>
    </p:spTree>
    <p:extLst>
      <p:ext uri="{BB962C8B-B14F-4D97-AF65-F5344CB8AC3E}">
        <p14:creationId xmlns:p14="http://schemas.microsoft.com/office/powerpoint/2010/main" val="27348721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arn(inVertical)">
                                      <p:cBhvr>
                                        <p:cTn id="7" dur="500"/>
                                        <p:tgtEl>
                                          <p:spTgt spid="17"/>
                                        </p:tgtEl>
                                      </p:cBhvr>
                                    </p:animEffect>
                                  </p:childTnLst>
                                </p:cTn>
                              </p:par>
                              <p:par>
                                <p:cTn id="8" presetID="16" presetClass="entr" presetSubtype="2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2"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 calcmode="lin" valueType="num">
                                      <p:cBhvr additive="base">
                                        <p:cTn id="15" dur="500" fill="hold"/>
                                        <p:tgtEl>
                                          <p:spTgt spid="3"/>
                                        </p:tgtEl>
                                        <p:attrNameLst>
                                          <p:attrName>ppt_x</p:attrName>
                                        </p:attrNameLst>
                                      </p:cBhvr>
                                      <p:tavLst>
                                        <p:tav tm="0">
                                          <p:val>
                                            <p:strVal val="1+#ppt_w/2"/>
                                          </p:val>
                                        </p:tav>
                                        <p:tav tm="100000">
                                          <p:val>
                                            <p:strVal val="#ppt_x"/>
                                          </p:val>
                                        </p:tav>
                                      </p:tavLst>
                                    </p:anim>
                                    <p:anim calcmode="lin" valueType="num">
                                      <p:cBhvr additive="base">
                                        <p:cTn id="16" dur="500" fill="hold"/>
                                        <p:tgtEl>
                                          <p:spTgt spid="3"/>
                                        </p:tgtEl>
                                        <p:attrNameLst>
                                          <p:attrName>ppt_y</p:attrName>
                                        </p:attrNameLst>
                                      </p:cBhvr>
                                      <p:tavLst>
                                        <p:tav tm="0">
                                          <p:val>
                                            <p:strVal val="#ppt_y"/>
                                          </p:val>
                                        </p:tav>
                                        <p:tav tm="100000">
                                          <p:val>
                                            <p:strVal val="#ppt_y"/>
                                          </p:val>
                                        </p:tav>
                                      </p:tavLst>
                                    </p:anim>
                                  </p:childTnLst>
                                </p:cTn>
                              </p:par>
                              <p:par>
                                <p:cTn id="17" presetID="2" presetClass="entr" presetSubtype="2" fill="hold" grpId="0" nodeType="with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1+#ppt_w/2"/>
                                          </p:val>
                                        </p:tav>
                                        <p:tav tm="100000">
                                          <p:val>
                                            <p:strVal val="#ppt_x"/>
                                          </p:val>
                                        </p:tav>
                                      </p:tavLst>
                                    </p:anim>
                                    <p:anim calcmode="lin" valueType="num">
                                      <p:cBhvr additive="base">
                                        <p:cTn id="20" dur="500" fill="hold"/>
                                        <p:tgtEl>
                                          <p:spTgt spid="4"/>
                                        </p:tgtEl>
                                        <p:attrNameLst>
                                          <p:attrName>ppt_y</p:attrName>
                                        </p:attrNameLst>
                                      </p:cBhvr>
                                      <p:tavLst>
                                        <p:tav tm="0">
                                          <p:val>
                                            <p:strVal val="#ppt_y"/>
                                          </p:val>
                                        </p:tav>
                                        <p:tav tm="100000">
                                          <p:val>
                                            <p:strVal val="#ppt_y"/>
                                          </p:val>
                                        </p:tav>
                                      </p:tavLst>
                                    </p:anim>
                                  </p:childTnLst>
                                </p:cTn>
                              </p:par>
                              <p:par>
                                <p:cTn id="21" presetID="2" presetClass="entr" presetSubtype="2"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1+#ppt_w/2"/>
                                          </p:val>
                                        </p:tav>
                                        <p:tav tm="100000">
                                          <p:val>
                                            <p:strVal val="#ppt_x"/>
                                          </p:val>
                                        </p:tav>
                                      </p:tavLst>
                                    </p:anim>
                                    <p:anim calcmode="lin" valueType="num">
                                      <p:cBhvr additive="base">
                                        <p:cTn id="24" dur="500" fill="hold"/>
                                        <p:tgtEl>
                                          <p:spTgt spid="5"/>
                                        </p:tgtEl>
                                        <p:attrNameLst>
                                          <p:attrName>ppt_y</p:attrName>
                                        </p:attrNameLst>
                                      </p:cBhvr>
                                      <p:tavLst>
                                        <p:tav tm="0">
                                          <p:val>
                                            <p:strVal val="#ppt_y"/>
                                          </p:val>
                                        </p:tav>
                                        <p:tav tm="100000">
                                          <p:val>
                                            <p:strVal val="#ppt_y"/>
                                          </p:val>
                                        </p:tav>
                                      </p:tavLst>
                                    </p:anim>
                                  </p:childTnLst>
                                </p:cTn>
                              </p:par>
                              <p:par>
                                <p:cTn id="25" presetID="2" presetClass="entr" presetSubtype="2" fill="hold" nodeType="withEffect">
                                  <p:stCondLst>
                                    <p:cond delay="0"/>
                                  </p:stCondLst>
                                  <p:childTnLst>
                                    <p:set>
                                      <p:cBhvr>
                                        <p:cTn id="26" dur="1" fill="hold">
                                          <p:stCondLst>
                                            <p:cond delay="0"/>
                                          </p:stCondLst>
                                        </p:cTn>
                                        <p:tgtEl>
                                          <p:spTgt spid="12"/>
                                        </p:tgtEl>
                                        <p:attrNameLst>
                                          <p:attrName>style.visibility</p:attrName>
                                        </p:attrNameLst>
                                      </p:cBhvr>
                                      <p:to>
                                        <p:strVal val="visible"/>
                                      </p:to>
                                    </p:set>
                                    <p:anim calcmode="lin" valueType="num">
                                      <p:cBhvr additive="base">
                                        <p:cTn id="27" dur="500" fill="hold"/>
                                        <p:tgtEl>
                                          <p:spTgt spid="12"/>
                                        </p:tgtEl>
                                        <p:attrNameLst>
                                          <p:attrName>ppt_x</p:attrName>
                                        </p:attrNameLst>
                                      </p:cBhvr>
                                      <p:tavLst>
                                        <p:tav tm="0">
                                          <p:val>
                                            <p:strVal val="1+#ppt_w/2"/>
                                          </p:val>
                                        </p:tav>
                                        <p:tav tm="100000">
                                          <p:val>
                                            <p:strVal val="#ppt_x"/>
                                          </p:val>
                                        </p:tav>
                                      </p:tavLst>
                                    </p:anim>
                                    <p:anim calcmode="lin" valueType="num">
                                      <p:cBhvr additive="base">
                                        <p:cTn id="28"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2"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anim calcmode="lin" valueType="num">
                                      <p:cBhvr additive="base">
                                        <p:cTn id="33" dur="500" fill="hold"/>
                                        <p:tgtEl>
                                          <p:spTgt spid="9"/>
                                        </p:tgtEl>
                                        <p:attrNameLst>
                                          <p:attrName>ppt_x</p:attrName>
                                        </p:attrNameLst>
                                      </p:cBhvr>
                                      <p:tavLst>
                                        <p:tav tm="0">
                                          <p:val>
                                            <p:strVal val="1+#ppt_w/2"/>
                                          </p:val>
                                        </p:tav>
                                        <p:tav tm="100000">
                                          <p:val>
                                            <p:strVal val="#ppt_x"/>
                                          </p:val>
                                        </p:tav>
                                      </p:tavLst>
                                    </p:anim>
                                    <p:anim calcmode="lin" valueType="num">
                                      <p:cBhvr additive="base">
                                        <p:cTn id="34" dur="500" fill="hold"/>
                                        <p:tgtEl>
                                          <p:spTgt spid="9"/>
                                        </p:tgtEl>
                                        <p:attrNameLst>
                                          <p:attrName>ppt_y</p:attrName>
                                        </p:attrNameLst>
                                      </p:cBhvr>
                                      <p:tavLst>
                                        <p:tav tm="0">
                                          <p:val>
                                            <p:strVal val="#ppt_y"/>
                                          </p:val>
                                        </p:tav>
                                        <p:tav tm="100000">
                                          <p:val>
                                            <p:strVal val="#ppt_y"/>
                                          </p:val>
                                        </p:tav>
                                      </p:tavLst>
                                    </p:anim>
                                  </p:childTnLst>
                                </p:cTn>
                              </p:par>
                              <p:par>
                                <p:cTn id="35" presetID="2" presetClass="entr" presetSubtype="2" fill="hold" grpId="0" nodeType="with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 fill="hold"/>
                                        <p:tgtEl>
                                          <p:spTgt spid="10"/>
                                        </p:tgtEl>
                                        <p:attrNameLst>
                                          <p:attrName>ppt_x</p:attrName>
                                        </p:attrNameLst>
                                      </p:cBhvr>
                                      <p:tavLst>
                                        <p:tav tm="0">
                                          <p:val>
                                            <p:strVal val="1+#ppt_w/2"/>
                                          </p:val>
                                        </p:tav>
                                        <p:tav tm="100000">
                                          <p:val>
                                            <p:strVal val="#ppt_x"/>
                                          </p:val>
                                        </p:tav>
                                      </p:tavLst>
                                    </p:anim>
                                    <p:anim calcmode="lin" valueType="num">
                                      <p:cBhvr additive="base">
                                        <p:cTn id="38" dur="500" fill="hold"/>
                                        <p:tgtEl>
                                          <p:spTgt spid="10"/>
                                        </p:tgtEl>
                                        <p:attrNameLst>
                                          <p:attrName>ppt_y</p:attrName>
                                        </p:attrNameLst>
                                      </p:cBhvr>
                                      <p:tavLst>
                                        <p:tav tm="0">
                                          <p:val>
                                            <p:strVal val="#ppt_y"/>
                                          </p:val>
                                        </p:tav>
                                        <p:tav tm="100000">
                                          <p:val>
                                            <p:strVal val="#ppt_y"/>
                                          </p:val>
                                        </p:tav>
                                      </p:tavLst>
                                    </p:anim>
                                  </p:childTnLst>
                                </p:cTn>
                              </p:par>
                              <p:par>
                                <p:cTn id="39" presetID="2" presetClass="entr" presetSubtype="2" fill="hold" grpId="0" nodeType="withEffect">
                                  <p:stCondLst>
                                    <p:cond delay="0"/>
                                  </p:stCondLst>
                                  <p:childTnLst>
                                    <p:set>
                                      <p:cBhvr>
                                        <p:cTn id="40" dur="1" fill="hold">
                                          <p:stCondLst>
                                            <p:cond delay="0"/>
                                          </p:stCondLst>
                                        </p:cTn>
                                        <p:tgtEl>
                                          <p:spTgt spid="11"/>
                                        </p:tgtEl>
                                        <p:attrNameLst>
                                          <p:attrName>style.visibility</p:attrName>
                                        </p:attrNameLst>
                                      </p:cBhvr>
                                      <p:to>
                                        <p:strVal val="visible"/>
                                      </p:to>
                                    </p:set>
                                    <p:anim calcmode="lin" valueType="num">
                                      <p:cBhvr additive="base">
                                        <p:cTn id="41" dur="500" fill="hold"/>
                                        <p:tgtEl>
                                          <p:spTgt spid="11"/>
                                        </p:tgtEl>
                                        <p:attrNameLst>
                                          <p:attrName>ppt_x</p:attrName>
                                        </p:attrNameLst>
                                      </p:cBhvr>
                                      <p:tavLst>
                                        <p:tav tm="0">
                                          <p:val>
                                            <p:strVal val="1+#ppt_w/2"/>
                                          </p:val>
                                        </p:tav>
                                        <p:tav tm="100000">
                                          <p:val>
                                            <p:strVal val="#ppt_x"/>
                                          </p:val>
                                        </p:tav>
                                      </p:tavLst>
                                    </p:anim>
                                    <p:anim calcmode="lin" valueType="num">
                                      <p:cBhvr additive="base">
                                        <p:cTn id="42" dur="500" fill="hold"/>
                                        <p:tgtEl>
                                          <p:spTgt spid="11"/>
                                        </p:tgtEl>
                                        <p:attrNameLst>
                                          <p:attrName>ppt_y</p:attrName>
                                        </p:attrNameLst>
                                      </p:cBhvr>
                                      <p:tavLst>
                                        <p:tav tm="0">
                                          <p:val>
                                            <p:strVal val="#ppt_y"/>
                                          </p:val>
                                        </p:tav>
                                        <p:tav tm="100000">
                                          <p:val>
                                            <p:strVal val="#ppt_y"/>
                                          </p:val>
                                        </p:tav>
                                      </p:tavLst>
                                    </p:anim>
                                  </p:childTnLst>
                                </p:cTn>
                              </p:par>
                              <p:par>
                                <p:cTn id="43" presetID="2" presetClass="entr" presetSubtype="2" fill="hold" nodeType="withEffect">
                                  <p:stCondLst>
                                    <p:cond delay="0"/>
                                  </p:stCondLst>
                                  <p:childTnLst>
                                    <p:set>
                                      <p:cBhvr>
                                        <p:cTn id="44" dur="1" fill="hold">
                                          <p:stCondLst>
                                            <p:cond delay="0"/>
                                          </p:stCondLst>
                                        </p:cTn>
                                        <p:tgtEl>
                                          <p:spTgt spid="13"/>
                                        </p:tgtEl>
                                        <p:attrNameLst>
                                          <p:attrName>style.visibility</p:attrName>
                                        </p:attrNameLst>
                                      </p:cBhvr>
                                      <p:to>
                                        <p:strVal val="visible"/>
                                      </p:to>
                                    </p:set>
                                    <p:anim calcmode="lin" valueType="num">
                                      <p:cBhvr additive="base">
                                        <p:cTn id="45" dur="500" fill="hold"/>
                                        <p:tgtEl>
                                          <p:spTgt spid="13"/>
                                        </p:tgtEl>
                                        <p:attrNameLst>
                                          <p:attrName>ppt_x</p:attrName>
                                        </p:attrNameLst>
                                      </p:cBhvr>
                                      <p:tavLst>
                                        <p:tav tm="0">
                                          <p:val>
                                            <p:strVal val="1+#ppt_w/2"/>
                                          </p:val>
                                        </p:tav>
                                        <p:tav tm="100000">
                                          <p:val>
                                            <p:strVal val="#ppt_x"/>
                                          </p:val>
                                        </p:tav>
                                      </p:tavLst>
                                    </p:anim>
                                    <p:anim calcmode="lin" valueType="num">
                                      <p:cBhvr additive="base">
                                        <p:cTn id="46" dur="500" fill="hold"/>
                                        <p:tgtEl>
                                          <p:spTgt spid="1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P spid="5" grpId="0"/>
      <p:bldP spid="9" grpId="0" animBg="1"/>
      <p:bldP spid="10" grpId="0"/>
      <p:bldP spid="11" grpId="0"/>
      <p:bldP spid="1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xagon 1"/>
          <p:cNvSpPr/>
          <p:nvPr/>
        </p:nvSpPr>
        <p:spPr>
          <a:xfrm rot="10800000">
            <a:off x="4338122" y="3465919"/>
            <a:ext cx="1274912" cy="1121039"/>
          </a:xfrm>
          <a:prstGeom prst="hexagon">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350">
              <a:solidFill>
                <a:schemeClr val="tx2"/>
              </a:solidFill>
            </a:endParaRPr>
          </a:p>
        </p:txBody>
      </p:sp>
      <p:sp>
        <p:nvSpPr>
          <p:cNvPr id="4" name="Hexagon 3"/>
          <p:cNvSpPr/>
          <p:nvPr/>
        </p:nvSpPr>
        <p:spPr>
          <a:xfrm rot="10800000">
            <a:off x="2999748" y="2759028"/>
            <a:ext cx="1436874" cy="1263453"/>
          </a:xfrm>
          <a:prstGeom prst="hexagon">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350">
              <a:solidFill>
                <a:schemeClr val="tx2"/>
              </a:solidFill>
            </a:endParaRPr>
          </a:p>
        </p:txBody>
      </p:sp>
      <p:sp>
        <p:nvSpPr>
          <p:cNvPr id="5" name="Hexagon 4"/>
          <p:cNvSpPr/>
          <p:nvPr/>
        </p:nvSpPr>
        <p:spPr>
          <a:xfrm rot="10800000">
            <a:off x="5525086" y="2943263"/>
            <a:ext cx="1109618" cy="975695"/>
          </a:xfrm>
          <a:prstGeom prst="hexagon">
            <a:avLst/>
          </a:prstGeom>
          <a:solidFill>
            <a:srgbClr val="00A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350">
              <a:solidFill>
                <a:schemeClr val="tx2"/>
              </a:solidFill>
            </a:endParaRPr>
          </a:p>
        </p:txBody>
      </p:sp>
      <p:cxnSp>
        <p:nvCxnSpPr>
          <p:cNvPr id="9" name="Straight Connector 8"/>
          <p:cNvCxnSpPr/>
          <p:nvPr/>
        </p:nvCxnSpPr>
        <p:spPr>
          <a:xfrm>
            <a:off x="3737165" y="4106886"/>
            <a:ext cx="0" cy="604416"/>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H="1">
            <a:off x="3099301" y="4711302"/>
            <a:ext cx="1237767"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4956597" y="2766949"/>
            <a:ext cx="0" cy="589517"/>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4356694" y="2766947"/>
            <a:ext cx="1237767"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6085829" y="4022482"/>
            <a:ext cx="0" cy="68882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5525085" y="4711302"/>
            <a:ext cx="1237767"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3131840" y="2119312"/>
            <a:ext cx="3456384" cy="577081"/>
          </a:xfrm>
          <a:prstGeom prst="rect">
            <a:avLst/>
          </a:prstGeom>
        </p:spPr>
        <p:txBody>
          <a:bodyPr wrap="square">
            <a:spAutoFit/>
          </a:bodyPr>
          <a:lstStyle/>
          <a:p>
            <a:pPr algn="ctr"/>
            <a:r>
              <a:rPr lang="fr-FR" sz="1050" dirty="0" smtClean="0"/>
              <a:t>-4 jours dans un camp de voile</a:t>
            </a:r>
          </a:p>
          <a:p>
            <a:pPr algn="ctr"/>
            <a:r>
              <a:rPr lang="fr-FR" sz="1050" dirty="0" smtClean="0"/>
              <a:t>- Valorisation des projets et des capacités</a:t>
            </a:r>
          </a:p>
          <a:p>
            <a:pPr algn="ctr"/>
            <a:r>
              <a:rPr lang="fr-FR" sz="1050" dirty="0" smtClean="0">
                <a:solidFill>
                  <a:schemeClr val="bg1">
                    <a:lumMod val="50000"/>
                  </a:schemeClr>
                </a:solidFill>
              </a:rPr>
              <a:t> </a:t>
            </a:r>
            <a:endParaRPr lang="fr-FR" sz="1050" dirty="0">
              <a:solidFill>
                <a:schemeClr val="bg1">
                  <a:lumMod val="50000"/>
                </a:schemeClr>
              </a:solidFill>
            </a:endParaRPr>
          </a:p>
        </p:txBody>
      </p:sp>
      <p:sp>
        <p:nvSpPr>
          <p:cNvPr id="20" name="Rectangle 19"/>
          <p:cNvSpPr/>
          <p:nvPr/>
        </p:nvSpPr>
        <p:spPr>
          <a:xfrm>
            <a:off x="3995936" y="1863415"/>
            <a:ext cx="1872208" cy="300082"/>
          </a:xfrm>
          <a:prstGeom prst="rect">
            <a:avLst/>
          </a:prstGeom>
        </p:spPr>
        <p:txBody>
          <a:bodyPr wrap="square">
            <a:spAutoFit/>
          </a:bodyPr>
          <a:lstStyle/>
          <a:p>
            <a:pPr algn="ctr"/>
            <a:r>
              <a:rPr lang="en-IN" sz="1350" b="1" dirty="0" err="1" smtClean="0"/>
              <a:t>Structuration</a:t>
            </a:r>
            <a:r>
              <a:rPr lang="en-IN" sz="1350" b="1" dirty="0" smtClean="0"/>
              <a:t> de projet </a:t>
            </a:r>
            <a:endParaRPr lang="en-IN" sz="1350" b="1" dirty="0"/>
          </a:p>
        </p:txBody>
      </p:sp>
      <p:sp>
        <p:nvSpPr>
          <p:cNvPr id="23" name="Rectangle 22"/>
          <p:cNvSpPr/>
          <p:nvPr/>
        </p:nvSpPr>
        <p:spPr>
          <a:xfrm>
            <a:off x="5145428" y="5060832"/>
            <a:ext cx="1982632" cy="738664"/>
          </a:xfrm>
          <a:prstGeom prst="rect">
            <a:avLst/>
          </a:prstGeom>
        </p:spPr>
        <p:txBody>
          <a:bodyPr wrap="square">
            <a:spAutoFit/>
          </a:bodyPr>
          <a:lstStyle/>
          <a:p>
            <a:pPr algn="ctr"/>
            <a:r>
              <a:rPr lang="fr-FR" sz="1050" dirty="0" smtClean="0"/>
              <a:t>-4 jours à Paris </a:t>
            </a:r>
          </a:p>
          <a:p>
            <a:pPr algn="ctr">
              <a:buFontTx/>
              <a:buChar char="-"/>
            </a:pPr>
            <a:r>
              <a:rPr lang="fr-FR" sz="1050" dirty="0" smtClean="0"/>
              <a:t>Visite d’incubateurs</a:t>
            </a:r>
          </a:p>
          <a:p>
            <a:pPr algn="ctr">
              <a:buFontTx/>
              <a:buChar char="-"/>
            </a:pPr>
            <a:r>
              <a:rPr lang="fr-FR" sz="1050" dirty="0" smtClean="0"/>
              <a:t>- Rencontre avec des start-ups à succès</a:t>
            </a:r>
          </a:p>
        </p:txBody>
      </p:sp>
      <p:sp>
        <p:nvSpPr>
          <p:cNvPr id="24" name="Rectangle 23"/>
          <p:cNvSpPr/>
          <p:nvPr/>
        </p:nvSpPr>
        <p:spPr>
          <a:xfrm>
            <a:off x="5076056" y="4804934"/>
            <a:ext cx="2088232" cy="300082"/>
          </a:xfrm>
          <a:prstGeom prst="rect">
            <a:avLst/>
          </a:prstGeom>
        </p:spPr>
        <p:txBody>
          <a:bodyPr wrap="square">
            <a:spAutoFit/>
          </a:bodyPr>
          <a:lstStyle/>
          <a:p>
            <a:pPr algn="ctr"/>
            <a:r>
              <a:rPr lang="fr-FR" sz="1350" b="1" dirty="0" smtClean="0"/>
              <a:t>Confrontation à la réalité </a:t>
            </a:r>
            <a:endParaRPr lang="fr-FR" sz="1350" b="1" dirty="0">
              <a:latin typeface="+mj-lt"/>
            </a:endParaRPr>
          </a:p>
        </p:txBody>
      </p:sp>
      <p:sp>
        <p:nvSpPr>
          <p:cNvPr id="25" name="Rectangle 24"/>
          <p:cNvSpPr/>
          <p:nvPr/>
        </p:nvSpPr>
        <p:spPr>
          <a:xfrm>
            <a:off x="2772459" y="5060832"/>
            <a:ext cx="1982632" cy="900246"/>
          </a:xfrm>
          <a:prstGeom prst="rect">
            <a:avLst/>
          </a:prstGeom>
        </p:spPr>
        <p:txBody>
          <a:bodyPr wrap="square">
            <a:spAutoFit/>
          </a:bodyPr>
          <a:lstStyle/>
          <a:p>
            <a:pPr algn="ctr">
              <a:buFontTx/>
              <a:buChar char="-"/>
            </a:pPr>
            <a:r>
              <a:rPr lang="fr-FR" sz="1050" dirty="0" smtClean="0"/>
              <a:t>4 jours dans un camp de voile</a:t>
            </a:r>
          </a:p>
          <a:p>
            <a:pPr algn="ctr">
              <a:buFontTx/>
              <a:buChar char="-"/>
            </a:pPr>
            <a:r>
              <a:rPr lang="fr-FR" sz="1050" dirty="0" smtClean="0"/>
              <a:t> </a:t>
            </a:r>
            <a:r>
              <a:rPr lang="fr-FR" sz="1050" dirty="0" err="1" smtClean="0"/>
              <a:t>Activiés</a:t>
            </a:r>
            <a:r>
              <a:rPr lang="fr-FR" sz="1050" dirty="0" smtClean="0"/>
              <a:t> de </a:t>
            </a:r>
            <a:r>
              <a:rPr lang="fr-FR" sz="1050" dirty="0" err="1" smtClean="0"/>
              <a:t>cohesion</a:t>
            </a:r>
            <a:endParaRPr lang="fr-FR" sz="1050" dirty="0" smtClean="0"/>
          </a:p>
          <a:p>
            <a:pPr algn="ctr">
              <a:buFontTx/>
              <a:buChar char="-"/>
            </a:pPr>
            <a:r>
              <a:rPr lang="fr-FR" sz="1050" dirty="0" smtClean="0"/>
              <a:t> Sensibilisation aux problématiques</a:t>
            </a:r>
          </a:p>
          <a:p>
            <a:pPr lvl="1" algn="ctr"/>
            <a:endParaRPr lang="fr-FR" sz="1050" b="1" dirty="0">
              <a:solidFill>
                <a:schemeClr val="bg1">
                  <a:lumMod val="50000"/>
                </a:schemeClr>
              </a:solidFill>
            </a:endParaRPr>
          </a:p>
        </p:txBody>
      </p:sp>
      <p:sp>
        <p:nvSpPr>
          <p:cNvPr id="26" name="Rectangle 25"/>
          <p:cNvSpPr/>
          <p:nvPr/>
        </p:nvSpPr>
        <p:spPr>
          <a:xfrm>
            <a:off x="3265814" y="4804934"/>
            <a:ext cx="1018154" cy="507831"/>
          </a:xfrm>
          <a:prstGeom prst="rect">
            <a:avLst/>
          </a:prstGeom>
        </p:spPr>
        <p:txBody>
          <a:bodyPr wrap="square">
            <a:spAutoFit/>
          </a:bodyPr>
          <a:lstStyle/>
          <a:p>
            <a:pPr algn="ctr"/>
            <a:r>
              <a:rPr lang="fr-FR" sz="1350" b="1" dirty="0" smtClean="0"/>
              <a:t>Initiation</a:t>
            </a:r>
          </a:p>
          <a:p>
            <a:pPr algn="ctr"/>
            <a:endParaRPr lang="en-IN" sz="1350" dirty="0">
              <a:solidFill>
                <a:schemeClr val="tx2"/>
              </a:solidFill>
              <a:latin typeface="+mj-lt"/>
            </a:endParaRPr>
          </a:p>
        </p:txBody>
      </p:sp>
      <p:pic>
        <p:nvPicPr>
          <p:cNvPr id="28" name="Picture 27"/>
          <p:cNvPicPr>
            <a:picLocks noChangeAspect="1"/>
          </p:cNvPicPr>
          <p:nvPr/>
        </p:nvPicPr>
        <p:blipFill>
          <a:blip cstate="print">
            <a:extLst>
              <a:ext uri="{28A0092B-C50C-407E-A947-70E740481C1C}">
                <a14:useLocalDpi xmlns:a14="http://schemas.microsoft.com/office/drawing/2010/main" val="0"/>
              </a:ext>
            </a:extLst>
          </a:blip>
          <a:stretch>
            <a:fillRect/>
          </a:stretch>
        </p:blipFill>
        <p:spPr>
          <a:xfrm>
            <a:off x="2051720" y="3645024"/>
            <a:ext cx="611786" cy="611786"/>
          </a:xfrm>
          <a:prstGeom prst="rect">
            <a:avLst/>
          </a:prstGeom>
        </p:spPr>
      </p:pic>
      <p:pic>
        <p:nvPicPr>
          <p:cNvPr id="29" name="Picture 28"/>
          <p:cNvPicPr>
            <a:picLocks noChangeAspect="1"/>
          </p:cNvPicPr>
          <p:nvPr/>
        </p:nvPicPr>
        <p:blipFill>
          <a:blip cstate="print">
            <a:extLst>
              <a:ext uri="{28A0092B-C50C-407E-A947-70E740481C1C}">
                <a14:useLocalDpi xmlns:a14="http://schemas.microsoft.com/office/drawing/2010/main" val="0"/>
              </a:ext>
            </a:extLst>
          </a:blip>
          <a:stretch>
            <a:fillRect/>
          </a:stretch>
        </p:blipFill>
        <p:spPr>
          <a:xfrm>
            <a:off x="6796225" y="3793581"/>
            <a:ext cx="426198" cy="426198"/>
          </a:xfrm>
          <a:prstGeom prst="rect">
            <a:avLst/>
          </a:prstGeom>
        </p:spPr>
      </p:pic>
      <p:pic>
        <p:nvPicPr>
          <p:cNvPr id="31" name="Picture 30"/>
          <p:cNvPicPr>
            <a:picLocks noChangeAspect="1"/>
          </p:cNvPicPr>
          <p:nvPr/>
        </p:nvPicPr>
        <p:blipFill>
          <a:blip cstate="print">
            <a:extLst>
              <a:ext uri="{28A0092B-C50C-407E-A947-70E740481C1C}">
                <a14:useLocalDpi xmlns:a14="http://schemas.microsoft.com/office/drawing/2010/main" val="0"/>
              </a:ext>
            </a:extLst>
          </a:blip>
          <a:stretch>
            <a:fillRect/>
          </a:stretch>
        </p:blipFill>
        <p:spPr>
          <a:xfrm>
            <a:off x="1187624" y="4725144"/>
            <a:ext cx="720423" cy="720423"/>
          </a:xfrm>
          <a:prstGeom prst="rect">
            <a:avLst/>
          </a:prstGeom>
        </p:spPr>
      </p:pic>
      <p:sp>
        <p:nvSpPr>
          <p:cNvPr id="33" name="Trapèze 2"/>
          <p:cNvSpPr/>
          <p:nvPr/>
        </p:nvSpPr>
        <p:spPr>
          <a:xfrm>
            <a:off x="-28575" y="6453188"/>
            <a:ext cx="1584325" cy="287337"/>
          </a:xfrm>
          <a:custGeom>
            <a:avLst/>
            <a:gdLst>
              <a:gd name="connsiteX0" fmla="*/ 0 w 1584176"/>
              <a:gd name="connsiteY0" fmla="*/ 576064 h 576064"/>
              <a:gd name="connsiteX1" fmla="*/ 0 w 1584176"/>
              <a:gd name="connsiteY1" fmla="*/ 0 h 576064"/>
              <a:gd name="connsiteX2" fmla="*/ 1584176 w 1584176"/>
              <a:gd name="connsiteY2" fmla="*/ 0 h 576064"/>
              <a:gd name="connsiteX3" fmla="*/ 1584176 w 1584176"/>
              <a:gd name="connsiteY3" fmla="*/ 576064 h 576064"/>
              <a:gd name="connsiteX4" fmla="*/ 0 w 1584176"/>
              <a:gd name="connsiteY4" fmla="*/ 576064 h 576064"/>
              <a:gd name="connsiteX0" fmla="*/ 0 w 1584176"/>
              <a:gd name="connsiteY0" fmla="*/ 576064 h 576064"/>
              <a:gd name="connsiteX1" fmla="*/ 0 w 1584176"/>
              <a:gd name="connsiteY1" fmla="*/ 0 h 576064"/>
              <a:gd name="connsiteX2" fmla="*/ 1218416 w 1584176"/>
              <a:gd name="connsiteY2" fmla="*/ 0 h 576064"/>
              <a:gd name="connsiteX3" fmla="*/ 1584176 w 1584176"/>
              <a:gd name="connsiteY3" fmla="*/ 576064 h 576064"/>
              <a:gd name="connsiteX4" fmla="*/ 0 w 1584176"/>
              <a:gd name="connsiteY4" fmla="*/ 576064 h 576064"/>
              <a:gd name="connsiteX0" fmla="*/ 0 w 1584176"/>
              <a:gd name="connsiteY0" fmla="*/ 576064 h 576064"/>
              <a:gd name="connsiteX1" fmla="*/ 0 w 1584176"/>
              <a:gd name="connsiteY1" fmla="*/ 0 h 576064"/>
              <a:gd name="connsiteX2" fmla="*/ 1364466 w 1584176"/>
              <a:gd name="connsiteY2" fmla="*/ 0 h 576064"/>
              <a:gd name="connsiteX3" fmla="*/ 1584176 w 1584176"/>
              <a:gd name="connsiteY3" fmla="*/ 576064 h 576064"/>
              <a:gd name="connsiteX4" fmla="*/ 0 w 1584176"/>
              <a:gd name="connsiteY4" fmla="*/ 576064 h 576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84176" h="576064">
                <a:moveTo>
                  <a:pt x="0" y="576064"/>
                </a:moveTo>
                <a:lnTo>
                  <a:pt x="0" y="0"/>
                </a:lnTo>
                <a:lnTo>
                  <a:pt x="1364466" y="0"/>
                </a:lnTo>
                <a:lnTo>
                  <a:pt x="1584176" y="576064"/>
                </a:lnTo>
                <a:lnTo>
                  <a:pt x="0" y="576064"/>
                </a:lnTo>
                <a:close/>
              </a:path>
            </a:pathLst>
          </a:custGeom>
          <a:solidFill>
            <a:schemeClr val="bg1"/>
          </a:solidFill>
          <a:ln w="6350">
            <a:solidFill>
              <a:srgbClr val="00ADEE"/>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fr-FR" sz="1200" b="1" dirty="0" smtClean="0">
                <a:solidFill>
                  <a:sysClr val="windowText" lastClr="000000"/>
                </a:solidFill>
              </a:rPr>
              <a:t>Emergence</a:t>
            </a:r>
            <a:endParaRPr lang="fr-FR" sz="1200" b="1" dirty="0">
              <a:solidFill>
                <a:sysClr val="windowText" lastClr="000000"/>
              </a:solidFill>
            </a:endParaRPr>
          </a:p>
        </p:txBody>
      </p:sp>
      <p:sp>
        <p:nvSpPr>
          <p:cNvPr id="35" name="Hexagon 2"/>
          <p:cNvSpPr/>
          <p:nvPr/>
        </p:nvSpPr>
        <p:spPr>
          <a:xfrm rot="10800000">
            <a:off x="1547664" y="3356992"/>
            <a:ext cx="1523867" cy="1339947"/>
          </a:xfrm>
          <a:prstGeom prst="hexagon">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350">
              <a:solidFill>
                <a:schemeClr val="tx2"/>
              </a:solidFill>
            </a:endParaRPr>
          </a:p>
        </p:txBody>
      </p:sp>
      <p:cxnSp>
        <p:nvCxnSpPr>
          <p:cNvPr id="36" name="Straight Connector 6"/>
          <p:cNvCxnSpPr/>
          <p:nvPr/>
        </p:nvCxnSpPr>
        <p:spPr>
          <a:xfrm flipV="1">
            <a:off x="2329598" y="2766949"/>
            <a:ext cx="0" cy="485327"/>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7"/>
          <p:cNvCxnSpPr/>
          <p:nvPr/>
        </p:nvCxnSpPr>
        <p:spPr>
          <a:xfrm>
            <a:off x="1700164" y="2766947"/>
            <a:ext cx="1237767"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39" name="Rectangle 38"/>
          <p:cNvSpPr/>
          <p:nvPr/>
        </p:nvSpPr>
        <p:spPr>
          <a:xfrm>
            <a:off x="1043608" y="2119312"/>
            <a:ext cx="2520280" cy="577081"/>
          </a:xfrm>
          <a:prstGeom prst="rect">
            <a:avLst/>
          </a:prstGeom>
        </p:spPr>
        <p:txBody>
          <a:bodyPr wrap="square">
            <a:spAutoFit/>
          </a:bodyPr>
          <a:lstStyle/>
          <a:p>
            <a:pPr algn="ctr"/>
            <a:r>
              <a:rPr lang="fr-FR" sz="1050" dirty="0" err="1" smtClean="0"/>
              <a:t>Selection</a:t>
            </a:r>
            <a:r>
              <a:rPr lang="fr-FR" sz="1050" dirty="0" smtClean="0"/>
              <a:t> de 20 candidats </a:t>
            </a:r>
            <a:r>
              <a:rPr lang="fr-FR" sz="1050" dirty="0" err="1" smtClean="0"/>
              <a:t>agés</a:t>
            </a:r>
            <a:r>
              <a:rPr lang="fr-FR" sz="1050" dirty="0" smtClean="0"/>
              <a:t> de 18 à 25 ans non </a:t>
            </a:r>
            <a:r>
              <a:rPr lang="fr-FR" sz="1050" dirty="0" err="1" smtClean="0"/>
              <a:t>diplomé</a:t>
            </a:r>
            <a:r>
              <a:rPr lang="fr-FR" sz="1050" dirty="0" smtClean="0"/>
              <a:t> de l’enseignement supérieur et issus de quartiers défavorisés </a:t>
            </a:r>
            <a:endParaRPr lang="fr-FR" sz="1050" dirty="0"/>
          </a:p>
        </p:txBody>
      </p:sp>
      <p:sp>
        <p:nvSpPr>
          <p:cNvPr id="40" name="Rectangle 39"/>
          <p:cNvSpPr/>
          <p:nvPr/>
        </p:nvSpPr>
        <p:spPr>
          <a:xfrm>
            <a:off x="1831636" y="1863415"/>
            <a:ext cx="995921" cy="300082"/>
          </a:xfrm>
          <a:prstGeom prst="rect">
            <a:avLst/>
          </a:prstGeom>
        </p:spPr>
        <p:txBody>
          <a:bodyPr wrap="square">
            <a:spAutoFit/>
          </a:bodyPr>
          <a:lstStyle/>
          <a:p>
            <a:pPr algn="ctr"/>
            <a:r>
              <a:rPr lang="en-IN" sz="1350" b="1" dirty="0" smtClean="0">
                <a:latin typeface="+mj-lt"/>
              </a:rPr>
              <a:t>Selection </a:t>
            </a:r>
            <a:endParaRPr lang="en-IN" sz="1350" b="1" dirty="0">
              <a:latin typeface="+mj-lt"/>
            </a:endParaRPr>
          </a:p>
        </p:txBody>
      </p:sp>
      <p:pic>
        <p:nvPicPr>
          <p:cNvPr id="41" name="Picture 27"/>
          <p:cNvPicPr>
            <a:picLocks noChangeAspect="1"/>
          </p:cNvPicPr>
          <p:nvPr/>
        </p:nvPicPr>
        <p:blipFill>
          <a:blip cstate="print">
            <a:clrChange>
              <a:clrFrom>
                <a:srgbClr val="000000">
                  <a:alpha val="0"/>
                </a:srgbClr>
              </a:clrFrom>
              <a:clrTo>
                <a:srgbClr val="000000">
                  <a:alpha val="0"/>
                </a:srgbClr>
              </a:clrTo>
            </a:clrChange>
            <a:lum bright="-100000" contrast="-100000"/>
            <a:extLst>
              <a:ext uri="{28A0092B-C50C-407E-A947-70E740481C1C}">
                <a14:useLocalDpi xmlns:a14="http://schemas.microsoft.com/office/drawing/2010/main" val="0"/>
              </a:ext>
            </a:extLst>
          </a:blip>
          <a:stretch>
            <a:fillRect/>
          </a:stretch>
        </p:blipFill>
        <p:spPr>
          <a:xfrm>
            <a:off x="1979712" y="3645024"/>
            <a:ext cx="611786" cy="611786"/>
          </a:xfrm>
          <a:prstGeom prst="rect">
            <a:avLst/>
          </a:prstGeom>
          <a:noFill/>
          <a:ln>
            <a:noFill/>
          </a:ln>
        </p:spPr>
      </p:pic>
      <p:pic>
        <p:nvPicPr>
          <p:cNvPr id="42" name="Image 41" descr="magnifier12.png"/>
          <p:cNvPicPr>
            <a:picLocks noChangeAspect="1"/>
          </p:cNvPicPr>
          <p:nvPr/>
        </p:nvPicPr>
        <p:blipFill>
          <a:blip cstate="print"/>
          <a:stretch>
            <a:fillRect/>
          </a:stretch>
        </p:blipFill>
        <p:spPr>
          <a:xfrm>
            <a:off x="5796136" y="3068960"/>
            <a:ext cx="584228" cy="584228"/>
          </a:xfrm>
          <a:prstGeom prst="rect">
            <a:avLst/>
          </a:prstGeom>
        </p:spPr>
      </p:pic>
      <p:pic>
        <p:nvPicPr>
          <p:cNvPr id="43" name="Image 42" descr="settings48.png"/>
          <p:cNvPicPr>
            <a:picLocks noChangeAspect="1"/>
          </p:cNvPicPr>
          <p:nvPr/>
        </p:nvPicPr>
        <p:blipFill>
          <a:blip cstate="print"/>
          <a:stretch>
            <a:fillRect/>
          </a:stretch>
        </p:blipFill>
        <p:spPr>
          <a:xfrm>
            <a:off x="4644008" y="3645024"/>
            <a:ext cx="764704" cy="764704"/>
          </a:xfrm>
          <a:prstGeom prst="rect">
            <a:avLst/>
          </a:prstGeom>
        </p:spPr>
      </p:pic>
      <p:pic>
        <p:nvPicPr>
          <p:cNvPr id="34" name="Image 33" descr="YOC1.png"/>
          <p:cNvPicPr>
            <a:picLocks noChangeAspect="1"/>
          </p:cNvPicPr>
          <p:nvPr/>
        </p:nvPicPr>
        <p:blipFill>
          <a:blip cstate="print"/>
          <a:stretch>
            <a:fillRect/>
          </a:stretch>
        </p:blipFill>
        <p:spPr>
          <a:xfrm>
            <a:off x="7524329" y="1340768"/>
            <a:ext cx="1036252" cy="1036252"/>
          </a:xfrm>
          <a:prstGeom prst="rect">
            <a:avLst/>
          </a:prstGeom>
        </p:spPr>
      </p:pic>
      <p:pic>
        <p:nvPicPr>
          <p:cNvPr id="38" name="Image 37" descr="usembassy.png"/>
          <p:cNvPicPr>
            <a:picLocks noChangeAspect="1"/>
          </p:cNvPicPr>
          <p:nvPr/>
        </p:nvPicPr>
        <p:blipFill>
          <a:blip cstate="print"/>
          <a:stretch>
            <a:fillRect/>
          </a:stretch>
        </p:blipFill>
        <p:spPr>
          <a:xfrm>
            <a:off x="7524328" y="5301208"/>
            <a:ext cx="1224136" cy="1232352"/>
          </a:xfrm>
          <a:prstGeom prst="rect">
            <a:avLst/>
          </a:prstGeom>
        </p:spPr>
      </p:pic>
      <p:pic>
        <p:nvPicPr>
          <p:cNvPr id="47" name="Image 46" descr="light28.png"/>
          <p:cNvPicPr>
            <a:picLocks noChangeAspect="1"/>
          </p:cNvPicPr>
          <p:nvPr/>
        </p:nvPicPr>
        <p:blipFill>
          <a:blip cstate="print"/>
          <a:stretch>
            <a:fillRect/>
          </a:stretch>
        </p:blipFill>
        <p:spPr>
          <a:xfrm>
            <a:off x="7668344" y="2348880"/>
            <a:ext cx="975360" cy="975360"/>
          </a:xfrm>
          <a:prstGeom prst="rect">
            <a:avLst/>
          </a:prstGeom>
        </p:spPr>
      </p:pic>
      <p:pic>
        <p:nvPicPr>
          <p:cNvPr id="48" name="Image 47" descr="sailingboat.png"/>
          <p:cNvPicPr>
            <a:picLocks noChangeAspect="1"/>
          </p:cNvPicPr>
          <p:nvPr/>
        </p:nvPicPr>
        <p:blipFill>
          <a:blip cstate="print"/>
          <a:stretch>
            <a:fillRect/>
          </a:stretch>
        </p:blipFill>
        <p:spPr>
          <a:xfrm>
            <a:off x="3275856" y="2852936"/>
            <a:ext cx="936104" cy="936104"/>
          </a:xfrm>
          <a:prstGeom prst="rect">
            <a:avLst/>
          </a:prstGeom>
        </p:spPr>
      </p:pic>
      <p:pic>
        <p:nvPicPr>
          <p:cNvPr id="49" name="Image 48" descr="sailingboat.png"/>
          <p:cNvPicPr>
            <a:picLocks noChangeAspect="1"/>
          </p:cNvPicPr>
          <p:nvPr/>
        </p:nvPicPr>
        <p:blipFill>
          <a:blip cstate="print"/>
          <a:stretch>
            <a:fillRect/>
          </a:stretch>
        </p:blipFill>
        <p:spPr>
          <a:xfrm>
            <a:off x="7668344" y="3356992"/>
            <a:ext cx="936104" cy="936104"/>
          </a:xfrm>
          <a:prstGeom prst="rect">
            <a:avLst/>
          </a:prstGeom>
        </p:spPr>
      </p:pic>
      <p:cxnSp>
        <p:nvCxnSpPr>
          <p:cNvPr id="51" name="Connecteur droit 50"/>
          <p:cNvCxnSpPr>
            <a:stCxn id="5" idx="3"/>
          </p:cNvCxnSpPr>
          <p:nvPr/>
        </p:nvCxnSpPr>
        <p:spPr>
          <a:xfrm flipV="1">
            <a:off x="6634704" y="3429000"/>
            <a:ext cx="961632" cy="211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Forme 52"/>
          <p:cNvCxnSpPr>
            <a:stCxn id="47" idx="1"/>
          </p:cNvCxnSpPr>
          <p:nvPr/>
        </p:nvCxnSpPr>
        <p:spPr>
          <a:xfrm rot="10800000" flipV="1">
            <a:off x="7596336" y="2836560"/>
            <a:ext cx="72008" cy="1168504"/>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62" name="Connecteur droit 61"/>
          <p:cNvCxnSpPr/>
          <p:nvPr/>
        </p:nvCxnSpPr>
        <p:spPr>
          <a:xfrm>
            <a:off x="7596336" y="4005064"/>
            <a:ext cx="72008" cy="0"/>
          </a:xfrm>
          <a:prstGeom prst="line">
            <a:avLst/>
          </a:prstGeom>
        </p:spPr>
        <p:style>
          <a:lnRef idx="1">
            <a:schemeClr val="accent1"/>
          </a:lnRef>
          <a:fillRef idx="0">
            <a:schemeClr val="accent1"/>
          </a:fillRef>
          <a:effectRef idx="0">
            <a:schemeClr val="accent1"/>
          </a:effectRef>
          <a:fontRef idx="minor">
            <a:schemeClr val="tx1"/>
          </a:fontRef>
        </p:style>
      </p:cxnSp>
      <p:sp>
        <p:nvSpPr>
          <p:cNvPr id="45" name="TextBox 32"/>
          <p:cNvSpPr txBox="1"/>
          <p:nvPr/>
        </p:nvSpPr>
        <p:spPr>
          <a:xfrm>
            <a:off x="0" y="332656"/>
            <a:ext cx="5364088" cy="507831"/>
          </a:xfrm>
          <a:prstGeom prst="rect">
            <a:avLst/>
          </a:prstGeom>
          <a:noFill/>
        </p:spPr>
        <p:txBody>
          <a:bodyPr wrap="square" rtlCol="0">
            <a:spAutoFit/>
          </a:bodyPr>
          <a:lstStyle/>
          <a:p>
            <a:r>
              <a:rPr lang="fr-FR" sz="2700" dirty="0" smtClean="0">
                <a:latin typeface="+mj-lt"/>
              </a:rPr>
              <a:t>YES OUI CAN</a:t>
            </a:r>
            <a:endParaRPr lang="fr-FR" sz="2700" dirty="0">
              <a:latin typeface="+mj-lt"/>
            </a:endParaRPr>
          </a:p>
        </p:txBody>
      </p:sp>
    </p:spTree>
    <p:extLst>
      <p:ext uri="{BB962C8B-B14F-4D97-AF65-F5344CB8AC3E}">
        <p14:creationId xmlns:p14="http://schemas.microsoft.com/office/powerpoint/2010/main" val="2295275075"/>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1"/>
                                        </p:tgtEl>
                                        <p:attrNameLst>
                                          <p:attrName>style.visibility</p:attrName>
                                        </p:attrNameLst>
                                      </p:cBhvr>
                                      <p:to>
                                        <p:strVal val="visible"/>
                                      </p:to>
                                    </p:set>
                                    <p:anim calcmode="lin" valueType="num">
                                      <p:cBhvr additive="base">
                                        <p:cTn id="7" dur="500" fill="hold"/>
                                        <p:tgtEl>
                                          <p:spTgt spid="31"/>
                                        </p:tgtEl>
                                        <p:attrNameLst>
                                          <p:attrName>ppt_x</p:attrName>
                                        </p:attrNameLst>
                                      </p:cBhvr>
                                      <p:tavLst>
                                        <p:tav tm="0">
                                          <p:val>
                                            <p:strVal val="#ppt_x"/>
                                          </p:val>
                                        </p:tav>
                                        <p:tav tm="100000">
                                          <p:val>
                                            <p:strVal val="#ppt_x"/>
                                          </p:val>
                                        </p:tav>
                                      </p:tavLst>
                                    </p:anim>
                                    <p:anim calcmode="lin" valueType="num">
                                      <p:cBhvr additive="base">
                                        <p:cTn id="8" dur="500" fill="hold"/>
                                        <p:tgtEl>
                                          <p:spTgt spid="31"/>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9"/>
                                        </p:tgtEl>
                                        <p:attrNameLst>
                                          <p:attrName>style.visibility</p:attrName>
                                        </p:attrNameLst>
                                      </p:cBhvr>
                                      <p:to>
                                        <p:strVal val="visible"/>
                                      </p:to>
                                    </p:set>
                                    <p:anim calcmode="lin" valueType="num">
                                      <p:cBhvr additive="base">
                                        <p:cTn id="15" dur="500" fill="hold"/>
                                        <p:tgtEl>
                                          <p:spTgt spid="29"/>
                                        </p:tgtEl>
                                        <p:attrNameLst>
                                          <p:attrName>ppt_x</p:attrName>
                                        </p:attrNameLst>
                                      </p:cBhvr>
                                      <p:tavLst>
                                        <p:tav tm="0">
                                          <p:val>
                                            <p:strVal val="#ppt_x"/>
                                          </p:val>
                                        </p:tav>
                                        <p:tav tm="100000">
                                          <p:val>
                                            <p:strVal val="#ppt_x"/>
                                          </p:val>
                                        </p:tav>
                                      </p:tavLst>
                                    </p:anim>
                                    <p:anim calcmode="lin" valueType="num">
                                      <p:cBhvr additive="base">
                                        <p:cTn id="16" dur="500" fill="hold"/>
                                        <p:tgtEl>
                                          <p:spTgt spid="29"/>
                                        </p:tgtEl>
                                        <p:attrNameLst>
                                          <p:attrName>ppt_y</p:attrName>
                                        </p:attrNameLst>
                                      </p:cBhvr>
                                      <p:tavLst>
                                        <p:tav tm="0">
                                          <p:val>
                                            <p:strVal val="1+#ppt_h/2"/>
                                          </p:val>
                                        </p:tav>
                                        <p:tav tm="100000">
                                          <p:val>
                                            <p:strVal val="#ppt_y"/>
                                          </p:val>
                                        </p:tav>
                                      </p:tavLst>
                                    </p:anim>
                                  </p:childTnLst>
                                </p:cTn>
                              </p:par>
                              <p:par>
                                <p:cTn id="17" presetID="2" presetClass="entr" presetSubtype="1" fill="hold"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0-#ppt_h/2"/>
                                          </p:val>
                                        </p:tav>
                                        <p:tav tm="100000">
                                          <p:val>
                                            <p:strVal val="#ppt_y"/>
                                          </p:val>
                                        </p:tav>
                                      </p:tavLst>
                                    </p:anim>
                                  </p:childTnLst>
                                </p:cTn>
                              </p:par>
                              <p:par>
                                <p:cTn id="21" presetID="2" presetClass="entr" presetSubtype="1"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anim calcmode="lin" valueType="num">
                                      <p:cBhvr additive="base">
                                        <p:cTn id="23" dur="500" fill="hold"/>
                                        <p:tgtEl>
                                          <p:spTgt spid="12"/>
                                        </p:tgtEl>
                                        <p:attrNameLst>
                                          <p:attrName>ppt_x</p:attrName>
                                        </p:attrNameLst>
                                      </p:cBhvr>
                                      <p:tavLst>
                                        <p:tav tm="0">
                                          <p:val>
                                            <p:strVal val="#ppt_x"/>
                                          </p:val>
                                        </p:tav>
                                        <p:tav tm="100000">
                                          <p:val>
                                            <p:strVal val="#ppt_x"/>
                                          </p:val>
                                        </p:tav>
                                      </p:tavLst>
                                    </p:anim>
                                    <p:anim calcmode="lin" valueType="num">
                                      <p:cBhvr additive="base">
                                        <p:cTn id="24" dur="500" fill="hold"/>
                                        <p:tgtEl>
                                          <p:spTgt spid="12"/>
                                        </p:tgtEl>
                                        <p:attrNameLst>
                                          <p:attrName>ppt_y</p:attrName>
                                        </p:attrNameLst>
                                      </p:cBhvr>
                                      <p:tavLst>
                                        <p:tav tm="0">
                                          <p:val>
                                            <p:strVal val="0-#ppt_h/2"/>
                                          </p:val>
                                        </p:tav>
                                        <p:tav tm="100000">
                                          <p:val>
                                            <p:strVal val="#ppt_y"/>
                                          </p:val>
                                        </p:tav>
                                      </p:tavLst>
                                    </p:anim>
                                  </p:childTnLst>
                                </p:cTn>
                              </p:par>
                              <p:par>
                                <p:cTn id="25" presetID="2" presetClass="entr" presetSubtype="1" fill="hold" grpId="0" nodeType="withEffect">
                                  <p:stCondLst>
                                    <p:cond delay="0"/>
                                  </p:stCondLst>
                                  <p:childTnLst>
                                    <p:set>
                                      <p:cBhvr>
                                        <p:cTn id="26" dur="1" fill="hold">
                                          <p:stCondLst>
                                            <p:cond delay="0"/>
                                          </p:stCondLst>
                                        </p:cTn>
                                        <p:tgtEl>
                                          <p:spTgt spid="19"/>
                                        </p:tgtEl>
                                        <p:attrNameLst>
                                          <p:attrName>style.visibility</p:attrName>
                                        </p:attrNameLst>
                                      </p:cBhvr>
                                      <p:to>
                                        <p:strVal val="visible"/>
                                      </p:to>
                                    </p:set>
                                    <p:anim calcmode="lin" valueType="num">
                                      <p:cBhvr additive="base">
                                        <p:cTn id="27" dur="500" fill="hold"/>
                                        <p:tgtEl>
                                          <p:spTgt spid="19"/>
                                        </p:tgtEl>
                                        <p:attrNameLst>
                                          <p:attrName>ppt_x</p:attrName>
                                        </p:attrNameLst>
                                      </p:cBhvr>
                                      <p:tavLst>
                                        <p:tav tm="0">
                                          <p:val>
                                            <p:strVal val="#ppt_x"/>
                                          </p:val>
                                        </p:tav>
                                        <p:tav tm="100000">
                                          <p:val>
                                            <p:strVal val="#ppt_x"/>
                                          </p:val>
                                        </p:tav>
                                      </p:tavLst>
                                    </p:anim>
                                    <p:anim calcmode="lin" valueType="num">
                                      <p:cBhvr additive="base">
                                        <p:cTn id="28" dur="500" fill="hold"/>
                                        <p:tgtEl>
                                          <p:spTgt spid="19"/>
                                        </p:tgtEl>
                                        <p:attrNameLst>
                                          <p:attrName>ppt_y</p:attrName>
                                        </p:attrNameLst>
                                      </p:cBhvr>
                                      <p:tavLst>
                                        <p:tav tm="0">
                                          <p:val>
                                            <p:strVal val="0-#ppt_h/2"/>
                                          </p:val>
                                        </p:tav>
                                        <p:tav tm="100000">
                                          <p:val>
                                            <p:strVal val="#ppt_y"/>
                                          </p:val>
                                        </p:tav>
                                      </p:tavLst>
                                    </p:anim>
                                  </p:childTnLst>
                                </p:cTn>
                              </p:par>
                              <p:par>
                                <p:cTn id="29" presetID="2" presetClass="entr" presetSubtype="1"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ppt_x"/>
                                          </p:val>
                                        </p:tav>
                                        <p:tav tm="100000">
                                          <p:val>
                                            <p:strVal val="#ppt_x"/>
                                          </p:val>
                                        </p:tav>
                                      </p:tavLst>
                                    </p:anim>
                                    <p:anim calcmode="lin" valueType="num">
                                      <p:cBhvr additive="base">
                                        <p:cTn id="32" dur="500" fill="hold"/>
                                        <p:tgtEl>
                                          <p:spTgt spid="20"/>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1" fill="hold" grpId="0" nodeType="clickEffect">
                                  <p:stCondLst>
                                    <p:cond delay="0"/>
                                  </p:stCondLst>
                                  <p:childTnLst>
                                    <p:set>
                                      <p:cBhvr>
                                        <p:cTn id="36" dur="1" fill="hold">
                                          <p:stCondLst>
                                            <p:cond delay="0"/>
                                          </p:stCondLst>
                                        </p:cTn>
                                        <p:tgtEl>
                                          <p:spTgt spid="5"/>
                                        </p:tgtEl>
                                        <p:attrNameLst>
                                          <p:attrName>style.visibility</p:attrName>
                                        </p:attrNameLst>
                                      </p:cBhvr>
                                      <p:to>
                                        <p:strVal val="visible"/>
                                      </p:to>
                                    </p:set>
                                    <p:anim calcmode="lin" valueType="num">
                                      <p:cBhvr additive="base">
                                        <p:cTn id="37" dur="500" fill="hold"/>
                                        <p:tgtEl>
                                          <p:spTgt spid="5"/>
                                        </p:tgtEl>
                                        <p:attrNameLst>
                                          <p:attrName>ppt_x</p:attrName>
                                        </p:attrNameLst>
                                      </p:cBhvr>
                                      <p:tavLst>
                                        <p:tav tm="0">
                                          <p:val>
                                            <p:strVal val="#ppt_x"/>
                                          </p:val>
                                        </p:tav>
                                        <p:tav tm="100000">
                                          <p:val>
                                            <p:strVal val="#ppt_x"/>
                                          </p:val>
                                        </p:tav>
                                      </p:tavLst>
                                    </p:anim>
                                    <p:anim calcmode="lin" valueType="num">
                                      <p:cBhvr additive="base">
                                        <p:cTn id="38" dur="500" fill="hold"/>
                                        <p:tgtEl>
                                          <p:spTgt spid="5"/>
                                        </p:tgtEl>
                                        <p:attrNameLst>
                                          <p:attrName>ppt_y</p:attrName>
                                        </p:attrNameLst>
                                      </p:cBhvr>
                                      <p:tavLst>
                                        <p:tav tm="0">
                                          <p:val>
                                            <p:strVal val="0-#ppt_h/2"/>
                                          </p:val>
                                        </p:tav>
                                        <p:tav tm="100000">
                                          <p:val>
                                            <p:strVal val="#ppt_y"/>
                                          </p:val>
                                        </p:tav>
                                      </p:tavLst>
                                    </p:anim>
                                  </p:childTnLst>
                                </p:cTn>
                              </p:par>
                              <p:par>
                                <p:cTn id="39" presetID="2" presetClass="entr" presetSubtype="1" fill="hold" nodeType="withEffect">
                                  <p:stCondLst>
                                    <p:cond delay="0"/>
                                  </p:stCondLst>
                                  <p:childTnLst>
                                    <p:set>
                                      <p:cBhvr>
                                        <p:cTn id="40" dur="1" fill="hold">
                                          <p:stCondLst>
                                            <p:cond delay="0"/>
                                          </p:stCondLst>
                                        </p:cTn>
                                        <p:tgtEl>
                                          <p:spTgt spid="28"/>
                                        </p:tgtEl>
                                        <p:attrNameLst>
                                          <p:attrName>style.visibility</p:attrName>
                                        </p:attrNameLst>
                                      </p:cBhvr>
                                      <p:to>
                                        <p:strVal val="visible"/>
                                      </p:to>
                                    </p:set>
                                    <p:anim calcmode="lin" valueType="num">
                                      <p:cBhvr additive="base">
                                        <p:cTn id="41" dur="500" fill="hold"/>
                                        <p:tgtEl>
                                          <p:spTgt spid="28"/>
                                        </p:tgtEl>
                                        <p:attrNameLst>
                                          <p:attrName>ppt_x</p:attrName>
                                        </p:attrNameLst>
                                      </p:cBhvr>
                                      <p:tavLst>
                                        <p:tav tm="0">
                                          <p:val>
                                            <p:strVal val="#ppt_x"/>
                                          </p:val>
                                        </p:tav>
                                        <p:tav tm="100000">
                                          <p:val>
                                            <p:strVal val="#ppt_x"/>
                                          </p:val>
                                        </p:tav>
                                      </p:tavLst>
                                    </p:anim>
                                    <p:anim calcmode="lin" valueType="num">
                                      <p:cBhvr additive="base">
                                        <p:cTn id="42" dur="500" fill="hold"/>
                                        <p:tgtEl>
                                          <p:spTgt spid="28"/>
                                        </p:tgtEl>
                                        <p:attrNameLst>
                                          <p:attrName>ppt_y</p:attrName>
                                        </p:attrNameLst>
                                      </p:cBhvr>
                                      <p:tavLst>
                                        <p:tav tm="0">
                                          <p:val>
                                            <p:strVal val="0-#ppt_h/2"/>
                                          </p:val>
                                        </p:tav>
                                        <p:tav tm="100000">
                                          <p:val>
                                            <p:strVal val="#ppt_y"/>
                                          </p:val>
                                        </p:tav>
                                      </p:tavLst>
                                    </p:anim>
                                  </p:childTnLst>
                                </p:cTn>
                              </p:par>
                              <p:par>
                                <p:cTn id="43" presetID="2" presetClass="entr" presetSubtype="1" fill="hold" grpId="0" nodeType="withEffect">
                                  <p:stCondLst>
                                    <p:cond delay="0"/>
                                  </p:stCondLst>
                                  <p:childTnLst>
                                    <p:set>
                                      <p:cBhvr>
                                        <p:cTn id="44" dur="1" fill="hold">
                                          <p:stCondLst>
                                            <p:cond delay="0"/>
                                          </p:stCondLst>
                                        </p:cTn>
                                        <p:tgtEl>
                                          <p:spTgt spid="4"/>
                                        </p:tgtEl>
                                        <p:attrNameLst>
                                          <p:attrName>style.visibility</p:attrName>
                                        </p:attrNameLst>
                                      </p:cBhvr>
                                      <p:to>
                                        <p:strVal val="visible"/>
                                      </p:to>
                                    </p:set>
                                    <p:anim calcmode="lin" valueType="num">
                                      <p:cBhvr additive="base">
                                        <p:cTn id="45" dur="500" fill="hold"/>
                                        <p:tgtEl>
                                          <p:spTgt spid="4"/>
                                        </p:tgtEl>
                                        <p:attrNameLst>
                                          <p:attrName>ppt_x</p:attrName>
                                        </p:attrNameLst>
                                      </p:cBhvr>
                                      <p:tavLst>
                                        <p:tav tm="0">
                                          <p:val>
                                            <p:strVal val="#ppt_x"/>
                                          </p:val>
                                        </p:tav>
                                        <p:tav tm="100000">
                                          <p:val>
                                            <p:strVal val="#ppt_x"/>
                                          </p:val>
                                        </p:tav>
                                      </p:tavLst>
                                    </p:anim>
                                    <p:anim calcmode="lin" valueType="num">
                                      <p:cBhvr additive="base">
                                        <p:cTn id="46"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9"/>
                                        </p:tgtEl>
                                        <p:attrNameLst>
                                          <p:attrName>style.visibility</p:attrName>
                                        </p:attrNameLst>
                                      </p:cBhvr>
                                      <p:to>
                                        <p:strVal val="visible"/>
                                      </p:to>
                                    </p:set>
                                    <p:anim calcmode="lin" valueType="num">
                                      <p:cBhvr additive="base">
                                        <p:cTn id="51" dur="500" fill="hold"/>
                                        <p:tgtEl>
                                          <p:spTgt spid="9"/>
                                        </p:tgtEl>
                                        <p:attrNameLst>
                                          <p:attrName>ppt_x</p:attrName>
                                        </p:attrNameLst>
                                      </p:cBhvr>
                                      <p:tavLst>
                                        <p:tav tm="0">
                                          <p:val>
                                            <p:strVal val="#ppt_x"/>
                                          </p:val>
                                        </p:tav>
                                        <p:tav tm="100000">
                                          <p:val>
                                            <p:strVal val="#ppt_x"/>
                                          </p:val>
                                        </p:tav>
                                      </p:tavLst>
                                    </p:anim>
                                    <p:anim calcmode="lin" valueType="num">
                                      <p:cBhvr additive="base">
                                        <p:cTn id="52" dur="500" fill="hold"/>
                                        <p:tgtEl>
                                          <p:spTgt spid="9"/>
                                        </p:tgtEl>
                                        <p:attrNameLst>
                                          <p:attrName>ppt_y</p:attrName>
                                        </p:attrNameLst>
                                      </p:cBhvr>
                                      <p:tavLst>
                                        <p:tav tm="0">
                                          <p:val>
                                            <p:strVal val="1+#ppt_h/2"/>
                                          </p:val>
                                        </p:tav>
                                        <p:tav tm="100000">
                                          <p:val>
                                            <p:strVal val="#ppt_y"/>
                                          </p:val>
                                        </p:tav>
                                      </p:tavLst>
                                    </p:anim>
                                  </p:childTnLst>
                                </p:cTn>
                              </p:par>
                              <p:par>
                                <p:cTn id="53" presetID="2" presetClass="entr" presetSubtype="4" fill="hold" nodeType="withEffect">
                                  <p:stCondLst>
                                    <p:cond delay="0"/>
                                  </p:stCondLst>
                                  <p:childTnLst>
                                    <p:set>
                                      <p:cBhvr>
                                        <p:cTn id="54" dur="1" fill="hold">
                                          <p:stCondLst>
                                            <p:cond delay="0"/>
                                          </p:stCondLst>
                                        </p:cTn>
                                        <p:tgtEl>
                                          <p:spTgt spid="10"/>
                                        </p:tgtEl>
                                        <p:attrNameLst>
                                          <p:attrName>style.visibility</p:attrName>
                                        </p:attrNameLst>
                                      </p:cBhvr>
                                      <p:to>
                                        <p:strVal val="visible"/>
                                      </p:to>
                                    </p:set>
                                    <p:anim calcmode="lin" valueType="num">
                                      <p:cBhvr additive="base">
                                        <p:cTn id="55" dur="500" fill="hold"/>
                                        <p:tgtEl>
                                          <p:spTgt spid="10"/>
                                        </p:tgtEl>
                                        <p:attrNameLst>
                                          <p:attrName>ppt_x</p:attrName>
                                        </p:attrNameLst>
                                      </p:cBhvr>
                                      <p:tavLst>
                                        <p:tav tm="0">
                                          <p:val>
                                            <p:strVal val="#ppt_x"/>
                                          </p:val>
                                        </p:tav>
                                        <p:tav tm="100000">
                                          <p:val>
                                            <p:strVal val="#ppt_x"/>
                                          </p:val>
                                        </p:tav>
                                      </p:tavLst>
                                    </p:anim>
                                    <p:anim calcmode="lin" valueType="num">
                                      <p:cBhvr additive="base">
                                        <p:cTn id="56" dur="500" fill="hold"/>
                                        <p:tgtEl>
                                          <p:spTgt spid="10"/>
                                        </p:tgtEl>
                                        <p:attrNameLst>
                                          <p:attrName>ppt_y</p:attrName>
                                        </p:attrNameLst>
                                      </p:cBhvr>
                                      <p:tavLst>
                                        <p:tav tm="0">
                                          <p:val>
                                            <p:strVal val="1+#ppt_h/2"/>
                                          </p:val>
                                        </p:tav>
                                        <p:tav tm="100000">
                                          <p:val>
                                            <p:strVal val="#ppt_y"/>
                                          </p:val>
                                        </p:tav>
                                      </p:tavLst>
                                    </p:anim>
                                  </p:childTnLst>
                                </p:cTn>
                              </p:par>
                              <p:par>
                                <p:cTn id="57" presetID="2" presetClass="entr" presetSubtype="4" fill="hold" nodeType="withEffect">
                                  <p:stCondLst>
                                    <p:cond delay="0"/>
                                  </p:stCondLst>
                                  <p:childTnLst>
                                    <p:set>
                                      <p:cBhvr>
                                        <p:cTn id="58" dur="1" fill="hold">
                                          <p:stCondLst>
                                            <p:cond delay="0"/>
                                          </p:stCondLst>
                                        </p:cTn>
                                        <p:tgtEl>
                                          <p:spTgt spid="13"/>
                                        </p:tgtEl>
                                        <p:attrNameLst>
                                          <p:attrName>style.visibility</p:attrName>
                                        </p:attrNameLst>
                                      </p:cBhvr>
                                      <p:to>
                                        <p:strVal val="visible"/>
                                      </p:to>
                                    </p:set>
                                    <p:anim calcmode="lin" valueType="num">
                                      <p:cBhvr additive="base">
                                        <p:cTn id="59" dur="500" fill="hold"/>
                                        <p:tgtEl>
                                          <p:spTgt spid="13"/>
                                        </p:tgtEl>
                                        <p:attrNameLst>
                                          <p:attrName>ppt_x</p:attrName>
                                        </p:attrNameLst>
                                      </p:cBhvr>
                                      <p:tavLst>
                                        <p:tav tm="0">
                                          <p:val>
                                            <p:strVal val="#ppt_x"/>
                                          </p:val>
                                        </p:tav>
                                        <p:tav tm="100000">
                                          <p:val>
                                            <p:strVal val="#ppt_x"/>
                                          </p:val>
                                        </p:tav>
                                      </p:tavLst>
                                    </p:anim>
                                    <p:anim calcmode="lin" valueType="num">
                                      <p:cBhvr additive="base">
                                        <p:cTn id="60" dur="500" fill="hold"/>
                                        <p:tgtEl>
                                          <p:spTgt spid="13"/>
                                        </p:tgtEl>
                                        <p:attrNameLst>
                                          <p:attrName>ppt_y</p:attrName>
                                        </p:attrNameLst>
                                      </p:cBhvr>
                                      <p:tavLst>
                                        <p:tav tm="0">
                                          <p:val>
                                            <p:strVal val="1+#ppt_h/2"/>
                                          </p:val>
                                        </p:tav>
                                        <p:tav tm="100000">
                                          <p:val>
                                            <p:strVal val="#ppt_y"/>
                                          </p:val>
                                        </p:tav>
                                      </p:tavLst>
                                    </p:anim>
                                  </p:childTnLst>
                                </p:cTn>
                              </p:par>
                              <p:par>
                                <p:cTn id="61" presetID="2" presetClass="entr" presetSubtype="4" fill="hold" nodeType="withEffect">
                                  <p:stCondLst>
                                    <p:cond delay="0"/>
                                  </p:stCondLst>
                                  <p:childTnLst>
                                    <p:set>
                                      <p:cBhvr>
                                        <p:cTn id="62" dur="1" fill="hold">
                                          <p:stCondLst>
                                            <p:cond delay="0"/>
                                          </p:stCondLst>
                                        </p:cTn>
                                        <p:tgtEl>
                                          <p:spTgt spid="14"/>
                                        </p:tgtEl>
                                        <p:attrNameLst>
                                          <p:attrName>style.visibility</p:attrName>
                                        </p:attrNameLst>
                                      </p:cBhvr>
                                      <p:to>
                                        <p:strVal val="visible"/>
                                      </p:to>
                                    </p:set>
                                    <p:anim calcmode="lin" valueType="num">
                                      <p:cBhvr additive="base">
                                        <p:cTn id="63" dur="500" fill="hold"/>
                                        <p:tgtEl>
                                          <p:spTgt spid="14"/>
                                        </p:tgtEl>
                                        <p:attrNameLst>
                                          <p:attrName>ppt_x</p:attrName>
                                        </p:attrNameLst>
                                      </p:cBhvr>
                                      <p:tavLst>
                                        <p:tav tm="0">
                                          <p:val>
                                            <p:strVal val="#ppt_x"/>
                                          </p:val>
                                        </p:tav>
                                        <p:tav tm="100000">
                                          <p:val>
                                            <p:strVal val="#ppt_x"/>
                                          </p:val>
                                        </p:tav>
                                      </p:tavLst>
                                    </p:anim>
                                    <p:anim calcmode="lin" valueType="num">
                                      <p:cBhvr additive="base">
                                        <p:cTn id="64" dur="500" fill="hold"/>
                                        <p:tgtEl>
                                          <p:spTgt spid="14"/>
                                        </p:tgtEl>
                                        <p:attrNameLst>
                                          <p:attrName>ppt_y</p:attrName>
                                        </p:attrNameLst>
                                      </p:cBhvr>
                                      <p:tavLst>
                                        <p:tav tm="0">
                                          <p:val>
                                            <p:strVal val="1+#ppt_h/2"/>
                                          </p:val>
                                        </p:tav>
                                        <p:tav tm="100000">
                                          <p:val>
                                            <p:strVal val="#ppt_y"/>
                                          </p:val>
                                        </p:tav>
                                      </p:tavLst>
                                    </p:anim>
                                  </p:childTnLst>
                                </p:cTn>
                              </p:par>
                              <p:par>
                                <p:cTn id="65" presetID="2" presetClass="entr" presetSubtype="4" fill="hold" grpId="0" nodeType="withEffect">
                                  <p:stCondLst>
                                    <p:cond delay="0"/>
                                  </p:stCondLst>
                                  <p:childTnLst>
                                    <p:set>
                                      <p:cBhvr>
                                        <p:cTn id="66" dur="1" fill="hold">
                                          <p:stCondLst>
                                            <p:cond delay="0"/>
                                          </p:stCondLst>
                                        </p:cTn>
                                        <p:tgtEl>
                                          <p:spTgt spid="23"/>
                                        </p:tgtEl>
                                        <p:attrNameLst>
                                          <p:attrName>style.visibility</p:attrName>
                                        </p:attrNameLst>
                                      </p:cBhvr>
                                      <p:to>
                                        <p:strVal val="visible"/>
                                      </p:to>
                                    </p:set>
                                    <p:anim calcmode="lin" valueType="num">
                                      <p:cBhvr additive="base">
                                        <p:cTn id="67" dur="500" fill="hold"/>
                                        <p:tgtEl>
                                          <p:spTgt spid="23"/>
                                        </p:tgtEl>
                                        <p:attrNameLst>
                                          <p:attrName>ppt_x</p:attrName>
                                        </p:attrNameLst>
                                      </p:cBhvr>
                                      <p:tavLst>
                                        <p:tav tm="0">
                                          <p:val>
                                            <p:strVal val="#ppt_x"/>
                                          </p:val>
                                        </p:tav>
                                        <p:tav tm="100000">
                                          <p:val>
                                            <p:strVal val="#ppt_x"/>
                                          </p:val>
                                        </p:tav>
                                      </p:tavLst>
                                    </p:anim>
                                    <p:anim calcmode="lin" valueType="num">
                                      <p:cBhvr additive="base">
                                        <p:cTn id="68" dur="500" fill="hold"/>
                                        <p:tgtEl>
                                          <p:spTgt spid="23"/>
                                        </p:tgtEl>
                                        <p:attrNameLst>
                                          <p:attrName>ppt_y</p:attrName>
                                        </p:attrNameLst>
                                      </p:cBhvr>
                                      <p:tavLst>
                                        <p:tav tm="0">
                                          <p:val>
                                            <p:strVal val="1+#ppt_h/2"/>
                                          </p:val>
                                        </p:tav>
                                        <p:tav tm="100000">
                                          <p:val>
                                            <p:strVal val="#ppt_y"/>
                                          </p:val>
                                        </p:tav>
                                      </p:tavLst>
                                    </p:anim>
                                  </p:childTnLst>
                                </p:cTn>
                              </p:par>
                              <p:par>
                                <p:cTn id="69" presetID="2" presetClass="entr" presetSubtype="4" fill="hold" grpId="0" nodeType="withEffect">
                                  <p:stCondLst>
                                    <p:cond delay="0"/>
                                  </p:stCondLst>
                                  <p:childTnLst>
                                    <p:set>
                                      <p:cBhvr>
                                        <p:cTn id="70" dur="1" fill="hold">
                                          <p:stCondLst>
                                            <p:cond delay="0"/>
                                          </p:stCondLst>
                                        </p:cTn>
                                        <p:tgtEl>
                                          <p:spTgt spid="24"/>
                                        </p:tgtEl>
                                        <p:attrNameLst>
                                          <p:attrName>style.visibility</p:attrName>
                                        </p:attrNameLst>
                                      </p:cBhvr>
                                      <p:to>
                                        <p:strVal val="visible"/>
                                      </p:to>
                                    </p:set>
                                    <p:anim calcmode="lin" valueType="num">
                                      <p:cBhvr additive="base">
                                        <p:cTn id="71" dur="500" fill="hold"/>
                                        <p:tgtEl>
                                          <p:spTgt spid="24"/>
                                        </p:tgtEl>
                                        <p:attrNameLst>
                                          <p:attrName>ppt_x</p:attrName>
                                        </p:attrNameLst>
                                      </p:cBhvr>
                                      <p:tavLst>
                                        <p:tav tm="0">
                                          <p:val>
                                            <p:strVal val="#ppt_x"/>
                                          </p:val>
                                        </p:tav>
                                        <p:tav tm="100000">
                                          <p:val>
                                            <p:strVal val="#ppt_x"/>
                                          </p:val>
                                        </p:tav>
                                      </p:tavLst>
                                    </p:anim>
                                    <p:anim calcmode="lin" valueType="num">
                                      <p:cBhvr additive="base">
                                        <p:cTn id="72" dur="500" fill="hold"/>
                                        <p:tgtEl>
                                          <p:spTgt spid="24"/>
                                        </p:tgtEl>
                                        <p:attrNameLst>
                                          <p:attrName>ppt_y</p:attrName>
                                        </p:attrNameLst>
                                      </p:cBhvr>
                                      <p:tavLst>
                                        <p:tav tm="0">
                                          <p:val>
                                            <p:strVal val="1+#ppt_h/2"/>
                                          </p:val>
                                        </p:tav>
                                        <p:tav tm="100000">
                                          <p:val>
                                            <p:strVal val="#ppt_y"/>
                                          </p:val>
                                        </p:tav>
                                      </p:tavLst>
                                    </p:anim>
                                  </p:childTnLst>
                                </p:cTn>
                              </p:par>
                              <p:par>
                                <p:cTn id="73" presetID="2" presetClass="entr" presetSubtype="4" fill="hold" grpId="0" nodeType="withEffect">
                                  <p:stCondLst>
                                    <p:cond delay="0"/>
                                  </p:stCondLst>
                                  <p:childTnLst>
                                    <p:set>
                                      <p:cBhvr>
                                        <p:cTn id="74" dur="1" fill="hold">
                                          <p:stCondLst>
                                            <p:cond delay="0"/>
                                          </p:stCondLst>
                                        </p:cTn>
                                        <p:tgtEl>
                                          <p:spTgt spid="25"/>
                                        </p:tgtEl>
                                        <p:attrNameLst>
                                          <p:attrName>style.visibility</p:attrName>
                                        </p:attrNameLst>
                                      </p:cBhvr>
                                      <p:to>
                                        <p:strVal val="visible"/>
                                      </p:to>
                                    </p:set>
                                    <p:anim calcmode="lin" valueType="num">
                                      <p:cBhvr additive="base">
                                        <p:cTn id="75" dur="500" fill="hold"/>
                                        <p:tgtEl>
                                          <p:spTgt spid="25"/>
                                        </p:tgtEl>
                                        <p:attrNameLst>
                                          <p:attrName>ppt_x</p:attrName>
                                        </p:attrNameLst>
                                      </p:cBhvr>
                                      <p:tavLst>
                                        <p:tav tm="0">
                                          <p:val>
                                            <p:strVal val="#ppt_x"/>
                                          </p:val>
                                        </p:tav>
                                        <p:tav tm="100000">
                                          <p:val>
                                            <p:strVal val="#ppt_x"/>
                                          </p:val>
                                        </p:tav>
                                      </p:tavLst>
                                    </p:anim>
                                    <p:anim calcmode="lin" valueType="num">
                                      <p:cBhvr additive="base">
                                        <p:cTn id="76" dur="500" fill="hold"/>
                                        <p:tgtEl>
                                          <p:spTgt spid="25"/>
                                        </p:tgtEl>
                                        <p:attrNameLst>
                                          <p:attrName>ppt_y</p:attrName>
                                        </p:attrNameLst>
                                      </p:cBhvr>
                                      <p:tavLst>
                                        <p:tav tm="0">
                                          <p:val>
                                            <p:strVal val="1+#ppt_h/2"/>
                                          </p:val>
                                        </p:tav>
                                        <p:tav tm="100000">
                                          <p:val>
                                            <p:strVal val="#ppt_y"/>
                                          </p:val>
                                        </p:tav>
                                      </p:tavLst>
                                    </p:anim>
                                  </p:childTnLst>
                                </p:cTn>
                              </p:par>
                              <p:par>
                                <p:cTn id="77" presetID="2" presetClass="entr" presetSubtype="4" fill="hold" grpId="0" nodeType="withEffect">
                                  <p:stCondLst>
                                    <p:cond delay="0"/>
                                  </p:stCondLst>
                                  <p:childTnLst>
                                    <p:set>
                                      <p:cBhvr>
                                        <p:cTn id="78" dur="1" fill="hold">
                                          <p:stCondLst>
                                            <p:cond delay="0"/>
                                          </p:stCondLst>
                                        </p:cTn>
                                        <p:tgtEl>
                                          <p:spTgt spid="26"/>
                                        </p:tgtEl>
                                        <p:attrNameLst>
                                          <p:attrName>style.visibility</p:attrName>
                                        </p:attrNameLst>
                                      </p:cBhvr>
                                      <p:to>
                                        <p:strVal val="visible"/>
                                      </p:to>
                                    </p:set>
                                    <p:anim calcmode="lin" valueType="num">
                                      <p:cBhvr additive="base">
                                        <p:cTn id="79" dur="500" fill="hold"/>
                                        <p:tgtEl>
                                          <p:spTgt spid="26"/>
                                        </p:tgtEl>
                                        <p:attrNameLst>
                                          <p:attrName>ppt_x</p:attrName>
                                        </p:attrNameLst>
                                      </p:cBhvr>
                                      <p:tavLst>
                                        <p:tav tm="0">
                                          <p:val>
                                            <p:strVal val="#ppt_x"/>
                                          </p:val>
                                        </p:tav>
                                        <p:tav tm="100000">
                                          <p:val>
                                            <p:strVal val="#ppt_x"/>
                                          </p:val>
                                        </p:tav>
                                      </p:tavLst>
                                    </p:anim>
                                    <p:anim calcmode="lin" valueType="num">
                                      <p:cBhvr additive="base">
                                        <p:cTn id="80"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5"/>
                                        </p:tgtEl>
                                        <p:attrNameLst>
                                          <p:attrName>style.visibility</p:attrName>
                                        </p:attrNameLst>
                                      </p:cBhvr>
                                      <p:to>
                                        <p:strVal val="visible"/>
                                      </p:to>
                                    </p:set>
                                    <p:anim calcmode="lin" valueType="num">
                                      <p:cBhvr additive="base">
                                        <p:cTn id="85" dur="500" fill="hold"/>
                                        <p:tgtEl>
                                          <p:spTgt spid="35"/>
                                        </p:tgtEl>
                                        <p:attrNameLst>
                                          <p:attrName>ppt_x</p:attrName>
                                        </p:attrNameLst>
                                      </p:cBhvr>
                                      <p:tavLst>
                                        <p:tav tm="0">
                                          <p:val>
                                            <p:strVal val="#ppt_x"/>
                                          </p:val>
                                        </p:tav>
                                        <p:tav tm="100000">
                                          <p:val>
                                            <p:strVal val="#ppt_x"/>
                                          </p:val>
                                        </p:tav>
                                      </p:tavLst>
                                    </p:anim>
                                    <p:anim calcmode="lin" valueType="num">
                                      <p:cBhvr additive="base">
                                        <p:cTn id="86"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1" fill="hold" nodeType="clickEffect">
                                  <p:stCondLst>
                                    <p:cond delay="0"/>
                                  </p:stCondLst>
                                  <p:childTnLst>
                                    <p:set>
                                      <p:cBhvr>
                                        <p:cTn id="90" dur="1" fill="hold">
                                          <p:stCondLst>
                                            <p:cond delay="0"/>
                                          </p:stCondLst>
                                        </p:cTn>
                                        <p:tgtEl>
                                          <p:spTgt spid="36"/>
                                        </p:tgtEl>
                                        <p:attrNameLst>
                                          <p:attrName>style.visibility</p:attrName>
                                        </p:attrNameLst>
                                      </p:cBhvr>
                                      <p:to>
                                        <p:strVal val="visible"/>
                                      </p:to>
                                    </p:set>
                                    <p:anim calcmode="lin" valueType="num">
                                      <p:cBhvr additive="base">
                                        <p:cTn id="91" dur="500" fill="hold"/>
                                        <p:tgtEl>
                                          <p:spTgt spid="36"/>
                                        </p:tgtEl>
                                        <p:attrNameLst>
                                          <p:attrName>ppt_x</p:attrName>
                                        </p:attrNameLst>
                                      </p:cBhvr>
                                      <p:tavLst>
                                        <p:tav tm="0">
                                          <p:val>
                                            <p:strVal val="#ppt_x"/>
                                          </p:val>
                                        </p:tav>
                                        <p:tav tm="100000">
                                          <p:val>
                                            <p:strVal val="#ppt_x"/>
                                          </p:val>
                                        </p:tav>
                                      </p:tavLst>
                                    </p:anim>
                                    <p:anim calcmode="lin" valueType="num">
                                      <p:cBhvr additive="base">
                                        <p:cTn id="92" dur="500" fill="hold"/>
                                        <p:tgtEl>
                                          <p:spTgt spid="36"/>
                                        </p:tgtEl>
                                        <p:attrNameLst>
                                          <p:attrName>ppt_y</p:attrName>
                                        </p:attrNameLst>
                                      </p:cBhvr>
                                      <p:tavLst>
                                        <p:tav tm="0">
                                          <p:val>
                                            <p:strVal val="0-#ppt_h/2"/>
                                          </p:val>
                                        </p:tav>
                                        <p:tav tm="100000">
                                          <p:val>
                                            <p:strVal val="#ppt_y"/>
                                          </p:val>
                                        </p:tav>
                                      </p:tavLst>
                                    </p:anim>
                                  </p:childTnLst>
                                </p:cTn>
                              </p:par>
                              <p:par>
                                <p:cTn id="93" presetID="2" presetClass="entr" presetSubtype="1" fill="hold" nodeType="withEffect">
                                  <p:stCondLst>
                                    <p:cond delay="0"/>
                                  </p:stCondLst>
                                  <p:childTnLst>
                                    <p:set>
                                      <p:cBhvr>
                                        <p:cTn id="94" dur="1" fill="hold">
                                          <p:stCondLst>
                                            <p:cond delay="0"/>
                                          </p:stCondLst>
                                        </p:cTn>
                                        <p:tgtEl>
                                          <p:spTgt spid="37"/>
                                        </p:tgtEl>
                                        <p:attrNameLst>
                                          <p:attrName>style.visibility</p:attrName>
                                        </p:attrNameLst>
                                      </p:cBhvr>
                                      <p:to>
                                        <p:strVal val="visible"/>
                                      </p:to>
                                    </p:set>
                                    <p:anim calcmode="lin" valueType="num">
                                      <p:cBhvr additive="base">
                                        <p:cTn id="95" dur="500" fill="hold"/>
                                        <p:tgtEl>
                                          <p:spTgt spid="37"/>
                                        </p:tgtEl>
                                        <p:attrNameLst>
                                          <p:attrName>ppt_x</p:attrName>
                                        </p:attrNameLst>
                                      </p:cBhvr>
                                      <p:tavLst>
                                        <p:tav tm="0">
                                          <p:val>
                                            <p:strVal val="#ppt_x"/>
                                          </p:val>
                                        </p:tav>
                                        <p:tav tm="100000">
                                          <p:val>
                                            <p:strVal val="#ppt_x"/>
                                          </p:val>
                                        </p:tav>
                                      </p:tavLst>
                                    </p:anim>
                                    <p:anim calcmode="lin" valueType="num">
                                      <p:cBhvr additive="base">
                                        <p:cTn id="96" dur="500" fill="hold"/>
                                        <p:tgtEl>
                                          <p:spTgt spid="37"/>
                                        </p:tgtEl>
                                        <p:attrNameLst>
                                          <p:attrName>ppt_y</p:attrName>
                                        </p:attrNameLst>
                                      </p:cBhvr>
                                      <p:tavLst>
                                        <p:tav tm="0">
                                          <p:val>
                                            <p:strVal val="0-#ppt_h/2"/>
                                          </p:val>
                                        </p:tav>
                                        <p:tav tm="100000">
                                          <p:val>
                                            <p:strVal val="#ppt_y"/>
                                          </p:val>
                                        </p:tav>
                                      </p:tavLst>
                                    </p:anim>
                                  </p:childTnLst>
                                </p:cTn>
                              </p:par>
                              <p:par>
                                <p:cTn id="97" presetID="2" presetClass="entr" presetSubtype="1" fill="hold" grpId="0" nodeType="withEffect">
                                  <p:stCondLst>
                                    <p:cond delay="0"/>
                                  </p:stCondLst>
                                  <p:childTnLst>
                                    <p:set>
                                      <p:cBhvr>
                                        <p:cTn id="98" dur="1" fill="hold">
                                          <p:stCondLst>
                                            <p:cond delay="0"/>
                                          </p:stCondLst>
                                        </p:cTn>
                                        <p:tgtEl>
                                          <p:spTgt spid="39"/>
                                        </p:tgtEl>
                                        <p:attrNameLst>
                                          <p:attrName>style.visibility</p:attrName>
                                        </p:attrNameLst>
                                      </p:cBhvr>
                                      <p:to>
                                        <p:strVal val="visible"/>
                                      </p:to>
                                    </p:set>
                                    <p:anim calcmode="lin" valueType="num">
                                      <p:cBhvr additive="base">
                                        <p:cTn id="99" dur="500" fill="hold"/>
                                        <p:tgtEl>
                                          <p:spTgt spid="39"/>
                                        </p:tgtEl>
                                        <p:attrNameLst>
                                          <p:attrName>ppt_x</p:attrName>
                                        </p:attrNameLst>
                                      </p:cBhvr>
                                      <p:tavLst>
                                        <p:tav tm="0">
                                          <p:val>
                                            <p:strVal val="#ppt_x"/>
                                          </p:val>
                                        </p:tav>
                                        <p:tav tm="100000">
                                          <p:val>
                                            <p:strVal val="#ppt_x"/>
                                          </p:val>
                                        </p:tav>
                                      </p:tavLst>
                                    </p:anim>
                                    <p:anim calcmode="lin" valueType="num">
                                      <p:cBhvr additive="base">
                                        <p:cTn id="100" dur="500" fill="hold"/>
                                        <p:tgtEl>
                                          <p:spTgt spid="39"/>
                                        </p:tgtEl>
                                        <p:attrNameLst>
                                          <p:attrName>ppt_y</p:attrName>
                                        </p:attrNameLst>
                                      </p:cBhvr>
                                      <p:tavLst>
                                        <p:tav tm="0">
                                          <p:val>
                                            <p:strVal val="0-#ppt_h/2"/>
                                          </p:val>
                                        </p:tav>
                                        <p:tav tm="100000">
                                          <p:val>
                                            <p:strVal val="#ppt_y"/>
                                          </p:val>
                                        </p:tav>
                                      </p:tavLst>
                                    </p:anim>
                                  </p:childTnLst>
                                </p:cTn>
                              </p:par>
                              <p:par>
                                <p:cTn id="101" presetID="2" presetClass="entr" presetSubtype="1" fill="hold" grpId="0" nodeType="withEffect">
                                  <p:stCondLst>
                                    <p:cond delay="0"/>
                                  </p:stCondLst>
                                  <p:childTnLst>
                                    <p:set>
                                      <p:cBhvr>
                                        <p:cTn id="102" dur="1" fill="hold">
                                          <p:stCondLst>
                                            <p:cond delay="0"/>
                                          </p:stCondLst>
                                        </p:cTn>
                                        <p:tgtEl>
                                          <p:spTgt spid="40"/>
                                        </p:tgtEl>
                                        <p:attrNameLst>
                                          <p:attrName>style.visibility</p:attrName>
                                        </p:attrNameLst>
                                      </p:cBhvr>
                                      <p:to>
                                        <p:strVal val="visible"/>
                                      </p:to>
                                    </p:set>
                                    <p:anim calcmode="lin" valueType="num">
                                      <p:cBhvr additive="base">
                                        <p:cTn id="103" dur="500" fill="hold"/>
                                        <p:tgtEl>
                                          <p:spTgt spid="40"/>
                                        </p:tgtEl>
                                        <p:attrNameLst>
                                          <p:attrName>ppt_x</p:attrName>
                                        </p:attrNameLst>
                                      </p:cBhvr>
                                      <p:tavLst>
                                        <p:tav tm="0">
                                          <p:val>
                                            <p:strVal val="#ppt_x"/>
                                          </p:val>
                                        </p:tav>
                                        <p:tav tm="100000">
                                          <p:val>
                                            <p:strVal val="#ppt_x"/>
                                          </p:val>
                                        </p:tav>
                                      </p:tavLst>
                                    </p:anim>
                                    <p:anim calcmode="lin" valueType="num">
                                      <p:cBhvr additive="base">
                                        <p:cTn id="104" dur="500" fill="hold"/>
                                        <p:tgtEl>
                                          <p:spTgt spid="40"/>
                                        </p:tgtEl>
                                        <p:attrNameLst>
                                          <p:attrName>ppt_y</p:attrName>
                                        </p:attrNameLst>
                                      </p:cBhvr>
                                      <p:tavLst>
                                        <p:tav tm="0">
                                          <p:val>
                                            <p:strVal val="0-#ppt_h/2"/>
                                          </p:val>
                                        </p:tav>
                                        <p:tav tm="100000">
                                          <p:val>
                                            <p:strVal val="#ppt_y"/>
                                          </p:val>
                                        </p:tav>
                                      </p:tavLst>
                                    </p:anim>
                                  </p:childTnLst>
                                </p:cTn>
                              </p:par>
                              <p:par>
                                <p:cTn id="105" presetID="2" presetClass="entr" presetSubtype="1" fill="hold" nodeType="withEffect">
                                  <p:stCondLst>
                                    <p:cond delay="0"/>
                                  </p:stCondLst>
                                  <p:childTnLst>
                                    <p:set>
                                      <p:cBhvr>
                                        <p:cTn id="106" dur="1" fill="hold">
                                          <p:stCondLst>
                                            <p:cond delay="0"/>
                                          </p:stCondLst>
                                        </p:cTn>
                                        <p:tgtEl>
                                          <p:spTgt spid="41"/>
                                        </p:tgtEl>
                                        <p:attrNameLst>
                                          <p:attrName>style.visibility</p:attrName>
                                        </p:attrNameLst>
                                      </p:cBhvr>
                                      <p:to>
                                        <p:strVal val="visible"/>
                                      </p:to>
                                    </p:set>
                                    <p:anim calcmode="lin" valueType="num">
                                      <p:cBhvr additive="base">
                                        <p:cTn id="107" dur="500" fill="hold"/>
                                        <p:tgtEl>
                                          <p:spTgt spid="41"/>
                                        </p:tgtEl>
                                        <p:attrNameLst>
                                          <p:attrName>ppt_x</p:attrName>
                                        </p:attrNameLst>
                                      </p:cBhvr>
                                      <p:tavLst>
                                        <p:tav tm="0">
                                          <p:val>
                                            <p:strVal val="#ppt_x"/>
                                          </p:val>
                                        </p:tav>
                                        <p:tav tm="100000">
                                          <p:val>
                                            <p:strVal val="#ppt_x"/>
                                          </p:val>
                                        </p:tav>
                                      </p:tavLst>
                                    </p:anim>
                                    <p:anim calcmode="lin" valueType="num">
                                      <p:cBhvr additive="base">
                                        <p:cTn id="108" dur="500" fill="hold"/>
                                        <p:tgtEl>
                                          <p:spTgt spid="41"/>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P spid="19" grpId="0"/>
      <p:bldP spid="20" grpId="0"/>
      <p:bldP spid="23" grpId="0"/>
      <p:bldP spid="24" grpId="0"/>
      <p:bldP spid="25" grpId="0"/>
      <p:bldP spid="26" grpId="0"/>
      <p:bldP spid="35" grpId="0" animBg="1"/>
      <p:bldP spid="39" grpId="0"/>
      <p:bldP spid="40" grpId="0"/>
    </p:bld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2352</Words>
  <Application>Microsoft Macintosh PowerPoint</Application>
  <PresentationFormat>Présentation à l'écran (4:3)</PresentationFormat>
  <Paragraphs>344</Paragraphs>
  <Slides>32</Slides>
  <Notes>7</Notes>
  <HiddenSlides>0</HiddenSlides>
  <MMClips>0</MMClips>
  <ScaleCrop>false</ScaleCrop>
  <HeadingPairs>
    <vt:vector size="4" baseType="variant">
      <vt:variant>
        <vt:lpstr>Thème</vt:lpstr>
      </vt:variant>
      <vt:variant>
        <vt:i4>2</vt:i4>
      </vt:variant>
      <vt:variant>
        <vt:lpstr>Titres des diapositives</vt:lpstr>
      </vt:variant>
      <vt:variant>
        <vt:i4>32</vt:i4>
      </vt:variant>
    </vt:vector>
  </HeadingPairs>
  <TitlesOfParts>
    <vt:vector size="34" baseType="lpstr">
      <vt:lpstr>Thème Office</vt:lpstr>
      <vt:lpstr>Thème Office</vt:lpstr>
      <vt:lpstr>Présentation PowerPoint</vt:lpstr>
      <vt:lpstr>Présentation PowerPoint</vt:lpstr>
      <vt:lpstr>Présentation PowerPoint</vt:lpstr>
      <vt:lpstr>Présentation PowerPoint</vt:lpstr>
      <vt:lpstr>Présentation PowerPoint</vt:lpstr>
      <vt:lpstr>En France : des programmes complémentaires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Les évènements  Impact²</vt:lpstr>
      <vt:lpstr>Impact²</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    Pour toutes questions ou informations supplémentaires   Jean-Michel Lecuyer : jean-michel@lecomptoirdelinnovation.com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cp:lastModifiedBy>Jacques Dughera</cp:lastModifiedBy>
  <cp:revision>1</cp:revision>
  <dcterms:modified xsi:type="dcterms:W3CDTF">2016-05-30T08:21:53Z</dcterms:modified>
</cp:coreProperties>
</file>