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4211" r:id="rId2"/>
  </p:sldMasterIdLst>
  <p:notesMasterIdLst>
    <p:notesMasterId r:id="rId11"/>
  </p:notesMasterIdLst>
  <p:handoutMasterIdLst>
    <p:handoutMasterId r:id="rId12"/>
  </p:handoutMasterIdLst>
  <p:sldIdLst>
    <p:sldId id="258" r:id="rId3"/>
    <p:sldId id="264" r:id="rId4"/>
    <p:sldId id="269" r:id="rId5"/>
    <p:sldId id="270" r:id="rId6"/>
    <p:sldId id="271" r:id="rId7"/>
    <p:sldId id="265" r:id="rId8"/>
    <p:sldId id="272" r:id="rId9"/>
    <p:sldId id="259" r:id="rId10"/>
  </p:sldIdLst>
  <p:sldSz cx="9906000" cy="6858000" type="A4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D10041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1" autoAdjust="0"/>
    <p:restoredTop sz="56382" autoAdjust="0"/>
  </p:normalViewPr>
  <p:slideViewPr>
    <p:cSldViewPr>
      <p:cViewPr varScale="1">
        <p:scale>
          <a:sx n="70" d="100"/>
          <a:sy n="70" d="100"/>
        </p:scale>
        <p:origin x="-252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7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09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596" y="0"/>
            <a:ext cx="2889939" cy="49609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9B1912FB-7823-48E7-ACBD-9769459CBED5}" type="datetimeFigureOut">
              <a:rPr lang="fr-FR" smtClean="0"/>
              <a:pPr/>
              <a:t>05/03/2015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889939" cy="496094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596" y="9428959"/>
            <a:ext cx="2889939" cy="496094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7A12C0EA-425C-42C1-A8DF-F494FFDBE4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59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609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596" y="0"/>
            <a:ext cx="2889939" cy="49609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17F44E-AD7E-42D4-9464-60CF51CEBCBE}" type="datetimeFigureOut">
              <a:rPr lang="fr-FR"/>
              <a:pPr>
                <a:defRPr/>
              </a:pPr>
              <a:t>05/03/2015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0" tIns="45290" rIns="90580" bIns="4529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273"/>
            <a:ext cx="5335270" cy="4466432"/>
          </a:xfrm>
          <a:prstGeom prst="rect">
            <a:avLst/>
          </a:prstGeom>
        </p:spPr>
        <p:txBody>
          <a:bodyPr vert="horz" lIns="90580" tIns="45290" rIns="90580" bIns="4529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889939" cy="496094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596" y="9428959"/>
            <a:ext cx="2889939" cy="496094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4A6D91-AA37-4F21-A340-693C946D86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797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A6D91-AA37-4F21-A340-693C946D86BA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A6D91-AA37-4F21-A340-693C946D86BA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A6D91-AA37-4F21-A340-693C946D86BA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67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algn="l">
              <a:buFontTx/>
              <a:buChar char="-"/>
            </a:pPr>
            <a:r>
              <a:rPr lang="fr-FR" altLang="fr-FR" sz="2800" dirty="0" smtClean="0"/>
              <a:t>Soutien à la </a:t>
            </a:r>
            <a:r>
              <a:rPr lang="fr-FR" altLang="fr-FR" sz="2800" b="1" dirty="0" smtClean="0"/>
              <a:t>mobilisation citoyenne</a:t>
            </a:r>
            <a:r>
              <a:rPr lang="fr-FR" altLang="fr-FR" sz="2800" dirty="0" smtClean="0"/>
              <a:t> (exemple de la SCIC SOLIS)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une démarche d’</a:t>
            </a:r>
            <a:r>
              <a:rPr lang="fr-FR" altLang="fr-FR" sz="2800" b="1" dirty="0" smtClean="0"/>
              <a:t>utilité sociale (ex</a:t>
            </a:r>
            <a:r>
              <a:rPr lang="fr-FR" altLang="fr-FR" sz="2800" b="1" baseline="0" dirty="0" smtClean="0"/>
              <a:t> : Lilas </a:t>
            </a:r>
            <a:r>
              <a:rPr lang="fr-FR" altLang="fr-FR" sz="2800" b="1" baseline="0" dirty="0" err="1" smtClean="0"/>
              <a:t>Autopartage</a:t>
            </a:r>
            <a:r>
              <a:rPr lang="fr-FR" altLang="fr-FR" sz="2800" b="1" baseline="0" dirty="0" smtClean="0"/>
              <a:t>)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des activités </a:t>
            </a:r>
            <a:r>
              <a:rPr lang="fr-FR" altLang="fr-FR" sz="2800" b="1" dirty="0" smtClean="0"/>
              <a:t>ancrées sur le territoire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la </a:t>
            </a:r>
            <a:r>
              <a:rPr lang="fr-FR" altLang="fr-FR" sz="2800" b="1" dirty="0" smtClean="0"/>
              <a:t>structuration d’acteurs par filières </a:t>
            </a:r>
            <a:r>
              <a:rPr lang="fr-FR" altLang="fr-FR" sz="2800" b="0" dirty="0" smtClean="0"/>
              <a:t>(exemple</a:t>
            </a:r>
            <a:r>
              <a:rPr lang="fr-FR" altLang="fr-FR" sz="2800" b="0" baseline="0" dirty="0" smtClean="0"/>
              <a:t> de la SCIC GAME IN)</a:t>
            </a:r>
          </a:p>
          <a:p>
            <a:pPr lvl="1" algn="l">
              <a:buFontTx/>
              <a:buNone/>
            </a:pPr>
            <a:r>
              <a:rPr lang="fr-FR" altLang="fr-FR" sz="2800" b="0" baseline="0" dirty="0" smtClean="0"/>
              <a:t>Et de fait permet la transversalité avec les autres politiques de la MEL (mobilité, ICC…) et permet la sensibilisation des services supports (juridique, financier) à l’ESS, à des manières innovantes pour la collectivité de s’impliquer dans un projet de territoire</a:t>
            </a:r>
            <a:endParaRPr lang="fr-FR" altLang="fr-FR" sz="2800" b="0" dirty="0" smtClean="0"/>
          </a:p>
          <a:p>
            <a:pPr lvl="1" algn="l">
              <a:buFontTx/>
              <a:buChar char="-"/>
            </a:pPr>
            <a:r>
              <a:rPr lang="fr-FR" altLang="fr-FR" sz="2800" b="0" dirty="0" smtClean="0"/>
              <a:t>La MEL accompagne les communes sur l’ingénierie (exemple APA ARMENTIERES)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A6D91-AA37-4F21-A340-693C946D86BA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69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380492" y="2826585"/>
            <a:ext cx="9145016" cy="432048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600" b="1" baseline="0">
                <a:solidFill>
                  <a:schemeClr val="tx1"/>
                </a:solidFill>
                <a:latin typeface="Futura Bold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dirty="0" smtClean="0"/>
              <a:t>TITRE DE LA PRESENTATION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31249" cy="70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200472" y="221490"/>
            <a:ext cx="6911975" cy="265847"/>
          </a:xfrm>
          <a:prstGeom prst="rect">
            <a:avLst/>
          </a:prstGeom>
        </p:spPr>
        <p:txBody>
          <a:bodyPr/>
          <a:lstStyle>
            <a:lvl1pPr>
              <a:defRPr sz="1000" b="1" cap="all" baseline="0">
                <a:solidFill>
                  <a:schemeClr val="bg1"/>
                </a:solidFill>
                <a:latin typeface="Futura Bold" panose="020B0800000000000000" pitchFamily="34" charset="0"/>
              </a:defRPr>
            </a:lvl1pPr>
          </a:lstStyle>
          <a:p>
            <a:r>
              <a:rPr lang="fr-FR" sz="1000" dirty="0" smtClean="0">
                <a:solidFill>
                  <a:schemeClr val="bg1"/>
                </a:solidFill>
                <a:latin typeface="Futura Bold"/>
                <a:cs typeface="Futura Bold"/>
              </a:rPr>
              <a:t>INTITULÉ DU OU DES PÔLES IMPLIQUÉS</a:t>
            </a:r>
            <a:endParaRPr lang="fr-FR" sz="1000" dirty="0">
              <a:solidFill>
                <a:schemeClr val="bg1"/>
              </a:solidFill>
              <a:latin typeface="Futura Bold"/>
              <a:cs typeface="Futura Bold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44488" y="3501008"/>
            <a:ext cx="9217025" cy="2016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n-lt"/>
              </a:defRPr>
            </a:lvl1pPr>
            <a:lvl2pPr algn="ctr">
              <a:defRPr sz="1800">
                <a:solidFill>
                  <a:schemeClr val="tx1"/>
                </a:solidFill>
                <a:latin typeface="+mn-lt"/>
              </a:defRPr>
            </a:lvl2pPr>
            <a:lvl3pPr algn="ctr">
              <a:defRPr sz="1800">
                <a:solidFill>
                  <a:schemeClr val="tx1"/>
                </a:solidFill>
                <a:latin typeface="+mn-lt"/>
              </a:defRPr>
            </a:lvl3pPr>
            <a:lvl4pPr algn="ctr">
              <a:defRPr sz="1800">
                <a:solidFill>
                  <a:schemeClr val="tx1"/>
                </a:solidFill>
                <a:latin typeface="+mn-lt"/>
              </a:defRPr>
            </a:lvl4pPr>
            <a:lvl5pPr algn="ctr"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4"/>
          </p:nvPr>
        </p:nvSpPr>
        <p:spPr>
          <a:xfrm>
            <a:off x="200472" y="6165304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35610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980728"/>
            <a:ext cx="8928000" cy="576064"/>
          </a:xfrm>
          <a:prstGeom prst="rect">
            <a:avLst/>
          </a:prstGeom>
        </p:spPr>
        <p:txBody>
          <a:bodyPr bIns="0" anchor="b"/>
          <a:lstStyle>
            <a:lvl1pPr>
              <a:lnSpc>
                <a:spcPts val="3600"/>
              </a:lnSpc>
              <a:defRPr sz="2000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00472" y="6165304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488504" y="1484784"/>
            <a:ext cx="8928422" cy="648000"/>
          </a:xfrm>
          <a:prstGeom prst="rect">
            <a:avLst/>
          </a:prstGeom>
        </p:spPr>
        <p:txBody>
          <a:bodyPr/>
          <a:lstStyle>
            <a:lvl1pPr algn="ctr"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488504" y="2204864"/>
            <a:ext cx="8928992" cy="3888258"/>
          </a:xfrm>
          <a:prstGeom prst="rect">
            <a:avLst/>
          </a:prstGeom>
        </p:spPr>
        <p:txBody>
          <a:bodyPr/>
          <a:lstStyle>
            <a:lvl1pPr marL="0" indent="0" algn="ctr">
              <a:defRPr sz="1800">
                <a:solidFill>
                  <a:schemeClr val="accent1"/>
                </a:solidFill>
              </a:defRPr>
            </a:lvl1pPr>
            <a:lvl2pPr marL="361950" indent="-352425" algn="ctr">
              <a:buClr>
                <a:schemeClr val="tx2"/>
              </a:buClr>
              <a:buFont typeface="Wingdings 3" pitchFamily="18" charset="2"/>
              <a:buChar char=""/>
              <a:defRPr sz="1800">
                <a:latin typeface="+mn-lt"/>
              </a:defRPr>
            </a:lvl2pPr>
            <a:lvl3pPr marL="539750" indent="-228600" algn="ctr">
              <a:buClr>
                <a:schemeClr val="tx2"/>
              </a:buClr>
              <a:buFont typeface="Wingdings" pitchFamily="2" charset="2"/>
              <a:buChar char="§"/>
              <a:defRPr sz="1800">
                <a:latin typeface="+mn-lt"/>
              </a:defRPr>
            </a:lvl3pPr>
            <a:lvl4pPr algn="ctr">
              <a:defRPr sz="1600">
                <a:latin typeface="+mn-lt"/>
              </a:defRPr>
            </a:lvl4pPr>
            <a:lvl5pPr algn="ctr">
              <a:defRPr sz="1600"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787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488504" y="2204864"/>
            <a:ext cx="4392488" cy="3888258"/>
          </a:xfrm>
          <a:prstGeom prst="rect">
            <a:avLst/>
          </a:prstGeom>
        </p:spPr>
        <p:txBody>
          <a:bodyPr/>
          <a:lstStyle>
            <a:lvl1pPr marL="0" indent="0">
              <a:defRPr sz="1800">
                <a:solidFill>
                  <a:schemeClr val="accent1"/>
                </a:solidFill>
              </a:defRPr>
            </a:lvl1pPr>
            <a:lvl2pPr marL="361950" indent="-352425">
              <a:buClr>
                <a:schemeClr val="tx2"/>
              </a:buClr>
              <a:buFont typeface="Wingdings 3" pitchFamily="18" charset="2"/>
              <a:buChar char=""/>
              <a:defRPr sz="1800">
                <a:latin typeface="+mn-lt"/>
              </a:defRPr>
            </a:lvl2pPr>
            <a:lvl3pPr marL="539750" indent="-228600">
              <a:buClr>
                <a:schemeClr val="tx2"/>
              </a:buClr>
              <a:buFont typeface="Wingdings" pitchFamily="2" charset="2"/>
              <a:buChar char="§"/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88504" y="980728"/>
            <a:ext cx="8928000" cy="576064"/>
          </a:xfrm>
          <a:prstGeom prst="rect">
            <a:avLst/>
          </a:prstGeom>
        </p:spPr>
        <p:txBody>
          <a:bodyPr bIns="0" anchor="b"/>
          <a:lstStyle>
            <a:lvl1pPr>
              <a:lnSpc>
                <a:spcPts val="3600"/>
              </a:lnSpc>
              <a:defRPr sz="2000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488504" y="1484784"/>
            <a:ext cx="8928422" cy="648000"/>
          </a:xfrm>
          <a:prstGeom prst="rect">
            <a:avLst/>
          </a:prstGeom>
        </p:spPr>
        <p:txBody>
          <a:bodyPr/>
          <a:lstStyle>
            <a:lvl1pPr algn="ctr"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9"/>
          </p:nvPr>
        </p:nvSpPr>
        <p:spPr>
          <a:xfrm>
            <a:off x="4953000" y="2205038"/>
            <a:ext cx="4464496" cy="388825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/>
                </a:solidFill>
                <a:latin typeface="+mn-lt"/>
              </a:defRPr>
            </a:lvl1pPr>
            <a:lvl2pPr marL="266700" indent="-258763">
              <a:buClr>
                <a:schemeClr val="tx2"/>
              </a:buClr>
              <a:buFont typeface="Wingdings 3" pitchFamily="18" charset="2"/>
              <a:buChar char=""/>
              <a:defRPr sz="1800">
                <a:latin typeface="+mn-lt"/>
              </a:defRPr>
            </a:lvl2pPr>
            <a:lvl3pPr marL="539750" indent="-228600">
              <a:buClr>
                <a:schemeClr val="tx2"/>
              </a:buClr>
              <a:buFont typeface="Wingdings" pitchFamily="2" charset="2"/>
              <a:buChar char="§"/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 txBox="1">
            <a:spLocks/>
          </p:cNvSpPr>
          <p:nvPr userDrawn="1"/>
        </p:nvSpPr>
        <p:spPr>
          <a:xfrm>
            <a:off x="200472" y="6162267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03EAC2A-3E7E-4363-B3A9-4E2950CB9CD3}" type="slidenum">
              <a:rPr lang="fr-FR" smtClean="0">
                <a:latin typeface="+mj-lt"/>
              </a:rPr>
              <a:pPr>
                <a:defRPr/>
              </a:pPr>
              <a:t>‹N°›</a:t>
            </a:fld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632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00472" y="6165304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DBCA430C-6308-4D1D-BBAC-7510B3CF0A0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937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00472" y="6165304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207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0512" y="476672"/>
            <a:ext cx="8856984" cy="47604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28664" y="5805264"/>
            <a:ext cx="5943600" cy="360040"/>
          </a:xfrm>
          <a:prstGeom prst="rect">
            <a:avLst/>
          </a:prstGeom>
        </p:spPr>
        <p:txBody>
          <a:bodyPr/>
          <a:lstStyle>
            <a:lvl1pPr algn="ctr">
              <a:defRPr lang="fr-FR" sz="1800" baseline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928664" y="5229200"/>
            <a:ext cx="5976515" cy="575716"/>
          </a:xfrm>
          <a:prstGeom prst="rect">
            <a:avLst/>
          </a:prstGeom>
        </p:spPr>
        <p:txBody>
          <a:bodyPr anchor="b"/>
          <a:lstStyle>
            <a:lvl1pPr algn="ctr"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00472" y="6165304"/>
            <a:ext cx="231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00D0A3C1-0F78-42AA-98E3-51F390443AC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80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iaporam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29" y="1340768"/>
            <a:ext cx="3632312" cy="435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573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diap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046" y="3044187"/>
            <a:ext cx="1484387" cy="1782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probert\Pictures\POWERPOINT ADRESSE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333" y="5085183"/>
            <a:ext cx="2563812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736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2796"/>
            <a:ext cx="9893032" cy="30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6" r:id="rId2"/>
    <p:sldLayoutId id="2147484199" r:id="rId3"/>
    <p:sldLayoutId id="2147484201" r:id="rId4"/>
    <p:sldLayoutId id="2147484214" r:id="rId5"/>
    <p:sldLayoutId id="214748420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75757"/>
          </a:solidFill>
          <a:latin typeface="+mj-lt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57575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600" kern="1200">
          <a:solidFill>
            <a:srgbClr val="E30613"/>
          </a:solidFill>
          <a:latin typeface="+mn-lt"/>
          <a:ea typeface="+mn-ea"/>
          <a:cs typeface="+mn-cs"/>
        </a:defRPr>
      </a:lvl1pPr>
      <a:lvl2pPr marL="742950" indent="-73342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75757"/>
          </a:solidFill>
          <a:latin typeface="Cambria" pitchFamily="18" charset="0"/>
          <a:ea typeface="+mn-ea"/>
          <a:cs typeface="+mn-cs"/>
        </a:defRPr>
      </a:lvl2pPr>
      <a:lvl3pPr marL="53975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9"/>
        </a:buBlip>
        <a:defRPr sz="2000" kern="1200">
          <a:solidFill>
            <a:srgbClr val="575757"/>
          </a:solidFill>
          <a:latin typeface="Cambria" pitchFamily="18" charset="0"/>
          <a:ea typeface="+mn-ea"/>
          <a:cs typeface="+mn-cs"/>
        </a:defRPr>
      </a:lvl3pPr>
      <a:lvl4pPr marL="890588" indent="-228600" algn="l" rtl="0" eaLnBrk="1" fontAlgn="base" hangingPunct="1">
        <a:spcBef>
          <a:spcPct val="20000"/>
        </a:spcBef>
        <a:spcAft>
          <a:spcPct val="0"/>
        </a:spcAft>
        <a:buClr>
          <a:srgbClr val="E30613"/>
        </a:buClr>
        <a:buFont typeface="Arial" pitchFamily="34" charset="0"/>
        <a:buChar char="•"/>
        <a:defRPr sz="1800" kern="1200">
          <a:solidFill>
            <a:srgbClr val="575757"/>
          </a:solidFill>
          <a:latin typeface="Cambria" pitchFamily="18" charset="0"/>
          <a:ea typeface="+mn-ea"/>
          <a:cs typeface="+mn-cs"/>
        </a:defRPr>
      </a:lvl4pPr>
      <a:lvl5pPr marL="1258888" indent="-228600" algn="l" rtl="0" eaLnBrk="1" fontAlgn="base" hangingPunct="1">
        <a:spcBef>
          <a:spcPct val="20000"/>
        </a:spcBef>
        <a:spcAft>
          <a:spcPct val="0"/>
        </a:spcAft>
        <a:buClr>
          <a:srgbClr val="E30613"/>
        </a:buClr>
        <a:buFont typeface="Arial" pitchFamily="34" charset="0"/>
        <a:buChar char="&gt;"/>
        <a:defRPr sz="1800" kern="1200">
          <a:solidFill>
            <a:srgbClr val="575757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62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see.fr/fr/themes/document.asp?reg_id=19&amp;ref_id=221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schmidt@lillemetropole.fr" TargetMode="External"/><Relationship Id="rId2" Type="http://schemas.openxmlformats.org/officeDocument/2006/relationships/hyperlink" Target="mailto:mbohem@lillemetropole.f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2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416496" y="3356992"/>
            <a:ext cx="9145016" cy="1584176"/>
          </a:xfrm>
        </p:spPr>
        <p:txBody>
          <a:bodyPr/>
          <a:lstStyle/>
          <a:p>
            <a:r>
              <a:rPr lang="fr-FR" altLang="fr-FR" sz="2000" b="0" i="1" dirty="0" smtClean="0"/>
              <a:t>Intervention de Malika Bohem Monnier, </a:t>
            </a:r>
          </a:p>
          <a:p>
            <a:r>
              <a:rPr lang="fr-FR" altLang="fr-FR" sz="2000" b="0" i="1" dirty="0" smtClean="0"/>
              <a:t>Métropole Européenne de Lille </a:t>
            </a:r>
          </a:p>
          <a:p>
            <a:r>
              <a:rPr lang="fr-FR" altLang="fr-FR" sz="2000" b="0" i="1" dirty="0" smtClean="0"/>
              <a:t>lors de la formation « Les collectivités locales et les SCIC »</a:t>
            </a:r>
          </a:p>
          <a:p>
            <a:r>
              <a:rPr lang="fr-FR" altLang="fr-FR" sz="2000" b="0" i="1" dirty="0" smtClean="0"/>
              <a:t>06 mars 2015</a:t>
            </a:r>
          </a:p>
          <a:p>
            <a:endParaRPr lang="fr-FR" altLang="fr-FR" sz="2400" b="0" i="1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Pôle Développement Economique </a:t>
            </a:r>
          </a:p>
          <a:p>
            <a:r>
              <a:rPr lang="fr-FR" dirty="0" smtClean="0"/>
              <a:t>SRI-UF ESS-Emploi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416496" y="2060848"/>
            <a:ext cx="9217025" cy="1440159"/>
          </a:xfrm>
        </p:spPr>
        <p:txBody>
          <a:bodyPr/>
          <a:lstStyle/>
          <a:p>
            <a:r>
              <a:rPr lang="fr-FR" sz="2800" b="1" dirty="0" smtClean="0"/>
              <a:t>La SCIC, un outil au service du développement de structuration de filières et de territoires</a:t>
            </a:r>
          </a:p>
          <a:p>
            <a:endParaRPr lang="fr-FR" sz="28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2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28000" cy="720080"/>
          </a:xfrm>
        </p:spPr>
        <p:txBody>
          <a:bodyPr/>
          <a:lstStyle/>
          <a:p>
            <a:r>
              <a:rPr lang="fr-FR" dirty="0" smtClean="0"/>
              <a:t>La Métropole européenne de </a:t>
            </a:r>
            <a:r>
              <a:rPr lang="fr-FR" dirty="0" err="1" smtClean="0"/>
              <a:t>lille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488504" y="836712"/>
            <a:ext cx="8928422" cy="792088"/>
          </a:xfrm>
        </p:spPr>
        <p:txBody>
          <a:bodyPr/>
          <a:lstStyle/>
          <a:p>
            <a:r>
              <a:rPr lang="fr-FR" altLang="fr-FR" dirty="0" smtClean="0"/>
              <a:t>Présentation </a:t>
            </a:r>
            <a:r>
              <a:rPr lang="fr-FR" altLang="fr-FR" dirty="0"/>
              <a:t> </a:t>
            </a:r>
            <a:r>
              <a:rPr lang="fr-FR" altLang="fr-FR" dirty="0" smtClean="0"/>
              <a:t>&amp; Chiffres clés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8"/>
          </p:nvPr>
        </p:nvSpPr>
        <p:spPr>
          <a:xfrm>
            <a:off x="560512" y="1268760"/>
            <a:ext cx="8928992" cy="4320306"/>
          </a:xfrm>
        </p:spPr>
        <p:txBody>
          <a:bodyPr/>
          <a:lstStyle/>
          <a:p>
            <a:pPr lvl="1" algn="l">
              <a:lnSpc>
                <a:spcPct val="90000"/>
              </a:lnSpc>
              <a:buFontTx/>
              <a:buChar char="-"/>
            </a:pPr>
            <a:r>
              <a:rPr lang="fr-FR" altLang="fr-FR" sz="2200" dirty="0" smtClean="0"/>
              <a:t>85 communes </a:t>
            </a:r>
          </a:p>
          <a:p>
            <a:pPr lvl="1" algn="l">
              <a:lnSpc>
                <a:spcPct val="90000"/>
              </a:lnSpc>
              <a:buFontTx/>
              <a:buChar char="-"/>
            </a:pPr>
            <a:r>
              <a:rPr lang="fr-FR" altLang="fr-FR" sz="2200" dirty="0" smtClean="0"/>
              <a:t>1,1 million d’habitants </a:t>
            </a:r>
          </a:p>
          <a:p>
            <a:pPr lvl="1" algn="l">
              <a:lnSpc>
                <a:spcPct val="90000"/>
              </a:lnSpc>
              <a:buFontTx/>
              <a:buChar char="-"/>
            </a:pPr>
            <a:r>
              <a:rPr lang="fr-FR" altLang="fr-FR" sz="2400" dirty="0" smtClean="0"/>
              <a:t>Une </a:t>
            </a:r>
            <a:r>
              <a:rPr lang="fr-FR" altLang="fr-FR" sz="2400" dirty="0" err="1" smtClean="0"/>
              <a:t>Eurométopole</a:t>
            </a:r>
            <a:r>
              <a:rPr lang="fr-FR" altLang="fr-FR" sz="2400" dirty="0" smtClean="0"/>
              <a:t> franco-belge de 2,2 millions d’habitants </a:t>
            </a:r>
            <a:endParaRPr lang="fr-FR" altLang="fr-FR" sz="2400" dirty="0"/>
          </a:p>
          <a:p>
            <a:pPr lvl="1" algn="l">
              <a:lnSpc>
                <a:spcPct val="90000"/>
              </a:lnSpc>
              <a:buFontTx/>
              <a:buChar char="-"/>
            </a:pPr>
            <a:r>
              <a:rPr lang="fr-FR" altLang="fr-FR" sz="2400" dirty="0" smtClean="0"/>
              <a:t>4</a:t>
            </a:r>
            <a:r>
              <a:rPr lang="fr-FR" altLang="fr-FR" sz="2400" baseline="30000" dirty="0" smtClean="0"/>
              <a:t>ème</a:t>
            </a:r>
            <a:r>
              <a:rPr lang="fr-FR" altLang="fr-FR" sz="2400" dirty="0" smtClean="0"/>
              <a:t> agglomération par sa taille après Paris, Lyon, Marseille</a:t>
            </a:r>
          </a:p>
          <a:p>
            <a:pPr marL="0" lvl="1" indent="0" algn="l">
              <a:buClrTx/>
              <a:buNone/>
            </a:pPr>
            <a:r>
              <a:rPr lang="fr-FR" altLang="fr-FR" sz="2400" dirty="0" smtClean="0"/>
              <a:t>- 179 </a:t>
            </a:r>
            <a:r>
              <a:rPr lang="fr-FR" altLang="fr-FR" sz="2400" dirty="0" smtClean="0"/>
              <a:t>élu</a:t>
            </a:r>
            <a:r>
              <a:rPr lang="fr-FR" altLang="fr-FR" sz="2400" dirty="0" smtClean="0"/>
              <a:t>s </a:t>
            </a:r>
            <a:r>
              <a:rPr lang="fr-FR" altLang="fr-FR" sz="2400" dirty="0" smtClean="0"/>
              <a:t>métropolitains sous la présidence de Damien CASTELAIN</a:t>
            </a:r>
            <a:endParaRPr lang="fr-FR" altLang="fr-FR" sz="2400" dirty="0"/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056" y="3212976"/>
            <a:ext cx="346899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28000" cy="720080"/>
          </a:xfrm>
        </p:spPr>
        <p:txBody>
          <a:bodyPr/>
          <a:lstStyle/>
          <a:p>
            <a:r>
              <a:rPr lang="fr-FR" dirty="0" smtClean="0"/>
              <a:t>L’ économie sociale et solidaire sur le territoire de la </a:t>
            </a:r>
            <a:r>
              <a:rPr lang="fr-FR" dirty="0" err="1" smtClean="0"/>
              <a:t>mel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488504" y="1052736"/>
            <a:ext cx="8928422" cy="792088"/>
          </a:xfrm>
        </p:spPr>
        <p:txBody>
          <a:bodyPr/>
          <a:lstStyle/>
          <a:p>
            <a:r>
              <a:rPr lang="fr-FR" altLang="fr-FR" dirty="0" smtClean="0"/>
              <a:t>Présentation </a:t>
            </a:r>
            <a:r>
              <a:rPr lang="fr-FR" altLang="fr-FR" dirty="0"/>
              <a:t> </a:t>
            </a:r>
            <a:r>
              <a:rPr lang="fr-FR" altLang="fr-FR" dirty="0" smtClean="0"/>
              <a:t>&amp; Chiffres clés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8"/>
          </p:nvPr>
        </p:nvSpPr>
        <p:spPr>
          <a:xfrm>
            <a:off x="488504" y="1772816"/>
            <a:ext cx="8928992" cy="4320306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Char char="-"/>
            </a:pPr>
            <a:r>
              <a:rPr lang="fr-FR" altLang="fr-FR" sz="2200" dirty="0" smtClean="0"/>
              <a:t>En Région Nord Pas de Calais, l’ESS pèse 146 000 emplois, soit 11,4% de l’ensemble des postes salariés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fr-FR" altLang="fr-FR" sz="2200" dirty="0" smtClean="0"/>
              <a:t>Sur le territoire de la MEL : l’ESS représente 52 000 salariés soit 11 % des emplois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fr-FR" altLang="fr-FR" sz="2200" dirty="0" smtClean="0"/>
              <a:t> </a:t>
            </a:r>
            <a:r>
              <a:rPr lang="fr-FR" sz="2200" dirty="0"/>
              <a:t>Avec près de 11 % d’emplois dans l’économie sociale et 3900 établissements,  </a:t>
            </a:r>
            <a:r>
              <a:rPr lang="fr-FR" sz="2200" b="1" dirty="0"/>
              <a:t>La Métropole Européenne de Lille </a:t>
            </a:r>
            <a:r>
              <a:rPr lang="fr-FR" sz="2200" dirty="0"/>
              <a:t>se situe au 6</a:t>
            </a:r>
            <a:r>
              <a:rPr lang="fr-FR" sz="2200" baseline="30000" dirty="0"/>
              <a:t>ème</a:t>
            </a:r>
            <a:r>
              <a:rPr lang="fr-FR" sz="2200" dirty="0"/>
              <a:t> rang des 15 grandes agglomérations de France, et concentre 36 % des emplois régionaux relevant de </a:t>
            </a:r>
            <a:r>
              <a:rPr lang="fr-FR" sz="2200" dirty="0" smtClean="0"/>
              <a:t>l’ESS</a:t>
            </a:r>
            <a:endParaRPr lang="fr-FR" altLang="fr-FR" sz="2400" b="1" dirty="0" smtClean="0"/>
          </a:p>
          <a:p>
            <a:endParaRPr lang="fr-FR" sz="2400" b="1" dirty="0"/>
          </a:p>
          <a:p>
            <a:r>
              <a:rPr lang="fr-FR" dirty="0" smtClean="0"/>
              <a:t>Source : </a:t>
            </a:r>
            <a:r>
              <a:rPr lang="fr-FR" dirty="0"/>
              <a:t> </a:t>
            </a:r>
          </a:p>
          <a:p>
            <a:endParaRPr lang="fr-FR" u="sng" dirty="0" smtClean="0">
              <a:hlinkClick r:id="rId3"/>
            </a:endParaRPr>
          </a:p>
          <a:p>
            <a:r>
              <a:rPr lang="fr-FR" u="sng" dirty="0" smtClean="0">
                <a:hlinkClick r:id="rId3"/>
              </a:rPr>
              <a:t>http</a:t>
            </a:r>
            <a:r>
              <a:rPr lang="fr-FR" u="sng" dirty="0">
                <a:hlinkClick r:id="rId3"/>
              </a:rPr>
              <a:t>://insee.fr/fr/themes/document.asp?reg_id=19&amp;ref_id=22176</a:t>
            </a:r>
            <a:endParaRPr lang="fr-FR" dirty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2" y="4293096"/>
            <a:ext cx="2952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1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64568" y="32411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90000"/>
              </a:lnSpc>
            </a:pPr>
            <a:r>
              <a:rPr lang="fr-FR" altLang="fr-FR" sz="2000" b="1" cap="all" dirty="0">
                <a:latin typeface="+mj-lt"/>
                <a:ea typeface="+mj-ea"/>
                <a:cs typeface="Arial" pitchFamily="34" charset="0"/>
              </a:rPr>
              <a:t>Focus sur les </a:t>
            </a:r>
            <a:r>
              <a:rPr lang="fr-FR" altLang="fr-FR" sz="2000" b="1" cap="all" dirty="0" smtClean="0">
                <a:latin typeface="+mj-lt"/>
                <a:ea typeface="+mj-ea"/>
                <a:cs typeface="Arial" pitchFamily="34" charset="0"/>
              </a:rPr>
              <a:t>SCIC</a:t>
            </a:r>
            <a:endParaRPr lang="fr-FR" alt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43226" y="1041464"/>
            <a:ext cx="4212468" cy="48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Un premier plan ESS à la MEL (2011-2014)  qui promeut le modèle SCIC (intervention en capital, participation à la gouvernance)</a:t>
            </a:r>
          </a:p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FR" altLang="fr-FR" sz="2000" dirty="0" smtClean="0"/>
          </a:p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20 </a:t>
            </a:r>
            <a:r>
              <a:rPr lang="fr-FR" altLang="fr-FR" sz="2000" dirty="0"/>
              <a:t>SCIC en Nord Pas de Calais, dont 14 sur la MEL </a:t>
            </a:r>
            <a:endParaRPr lang="fr-FR" altLang="fr-FR" sz="2000" dirty="0" smtClean="0"/>
          </a:p>
          <a:p>
            <a:pPr lvl="1" algn="just">
              <a:lnSpc>
                <a:spcPct val="90000"/>
              </a:lnSpc>
            </a:pPr>
            <a:endParaRPr lang="fr-FR" altLang="fr-FR" sz="2000" dirty="0" smtClean="0"/>
          </a:p>
          <a:p>
            <a:pPr marL="800100" lvl="1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Parmi les 14 :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dirty="0" smtClean="0"/>
              <a:t>1 intervention en capital par la MEL 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dirty="0" smtClean="0"/>
              <a:t>3 </a:t>
            </a:r>
            <a:r>
              <a:rPr lang="fr-FR" altLang="fr-FR" dirty="0" smtClean="0"/>
              <a:t>interventions en capital par la </a:t>
            </a:r>
            <a:r>
              <a:rPr lang="fr-FR" altLang="fr-FR" dirty="0" smtClean="0"/>
              <a:t>ville </a:t>
            </a:r>
            <a:r>
              <a:rPr lang="fr-FR" altLang="fr-FR" dirty="0" smtClean="0"/>
              <a:t>de Lille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FR" altLang="fr-FR" dirty="0" smtClean="0"/>
              <a:t>9 ont reçu une </a:t>
            </a:r>
            <a:r>
              <a:rPr lang="fr-FR" altLang="fr-FR" dirty="0" smtClean="0"/>
              <a:t>subvention de la MEL </a:t>
            </a:r>
            <a:r>
              <a:rPr lang="fr-FR" altLang="fr-FR" dirty="0" smtClean="0"/>
              <a:t>(appel à projets, soutien aux actions…)</a:t>
            </a:r>
            <a:endParaRPr lang="fr-FR" altLang="fr-FR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1052736"/>
            <a:ext cx="4464496" cy="49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488504" y="21098"/>
            <a:ext cx="8928000" cy="936104"/>
          </a:xfrm>
        </p:spPr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mel</a:t>
            </a:r>
            <a:r>
              <a:rPr lang="fr-FR" dirty="0" smtClean="0"/>
              <a:t> et les </a:t>
            </a:r>
            <a:r>
              <a:rPr lang="fr-FR" dirty="0" err="1" smtClean="0"/>
              <a:t>scic</a:t>
            </a:r>
            <a:r>
              <a:rPr lang="fr-FR" dirty="0" smtClean="0"/>
              <a:t> du territoire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468C-60B8-432D-9B77-380600A86207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8"/>
          </p:nvPr>
        </p:nvSpPr>
        <p:spPr>
          <a:xfrm>
            <a:off x="488504" y="1268760"/>
            <a:ext cx="8928992" cy="4104282"/>
          </a:xfrm>
        </p:spPr>
        <p:txBody>
          <a:bodyPr/>
          <a:lstStyle/>
          <a:p>
            <a:pPr lvl="1" algn="l"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La MEL souhaite promouvoir le modèle de la SCIC : 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la </a:t>
            </a:r>
            <a:r>
              <a:rPr lang="fr-FR" altLang="fr-FR" sz="2800" b="1" dirty="0" smtClean="0"/>
              <a:t>mobilisation citoyenne</a:t>
            </a:r>
            <a:r>
              <a:rPr lang="fr-FR" altLang="fr-FR" sz="2800" dirty="0" smtClean="0"/>
              <a:t> 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une démarche d’</a:t>
            </a:r>
            <a:r>
              <a:rPr lang="fr-FR" altLang="fr-FR" sz="2800" b="1" dirty="0" smtClean="0"/>
              <a:t>utilité sociale 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des activités </a:t>
            </a:r>
            <a:r>
              <a:rPr lang="fr-FR" altLang="fr-FR" sz="2800" b="1" dirty="0" smtClean="0"/>
              <a:t>ancrées sur le territoire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la </a:t>
            </a:r>
            <a:r>
              <a:rPr lang="fr-FR" altLang="fr-FR" sz="2800" b="1" dirty="0" smtClean="0"/>
              <a:t>structuration d’acteurs par </a:t>
            </a:r>
            <a:r>
              <a:rPr lang="fr-FR" altLang="fr-FR" sz="2800" b="1" dirty="0" smtClean="0"/>
              <a:t>filières</a:t>
            </a:r>
          </a:p>
          <a:p>
            <a:pPr lvl="1" algn="l">
              <a:buFontTx/>
              <a:buChar char="-"/>
            </a:pPr>
            <a:r>
              <a:rPr lang="fr-FR" altLang="fr-FR" sz="2800" dirty="0" smtClean="0"/>
              <a:t>Soutien à </a:t>
            </a:r>
            <a:r>
              <a:rPr lang="fr-FR" altLang="fr-FR" sz="2800" b="1" dirty="0" smtClean="0"/>
              <a:t>l’entrepreneuriat collectif</a:t>
            </a:r>
            <a:endParaRPr lang="fr-FR" altLang="fr-FR" sz="2800" b="1" dirty="0" smtClean="0"/>
          </a:p>
          <a:p>
            <a:pPr marL="9525" lvl="1" indent="0" algn="l">
              <a:buNone/>
            </a:pPr>
            <a:endParaRPr lang="fr-FR" altLang="fr-FR" sz="2800" b="1" dirty="0" smtClean="0"/>
          </a:p>
          <a:p>
            <a:pPr lvl="1" algn="l">
              <a:buFont typeface="Wingdings" panose="05000000000000000000" pitchFamily="2" charset="2"/>
              <a:buChar char="Ø"/>
            </a:pPr>
            <a:r>
              <a:rPr lang="fr-FR" altLang="fr-FR" sz="2800" dirty="0" smtClean="0"/>
              <a:t>La MEL accompagne les communes sur l’ingénierie pour les SCIC en projet</a:t>
            </a:r>
          </a:p>
        </p:txBody>
      </p:sp>
    </p:spTree>
    <p:extLst>
      <p:ext uri="{BB962C8B-B14F-4D97-AF65-F5344CB8AC3E}">
        <p14:creationId xmlns:p14="http://schemas.microsoft.com/office/powerpoint/2010/main" val="18638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468C-60B8-432D-9B77-380600A86207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6" name="Picture 2" descr="http://www.drewsmarketingminute.com/images/2011/11/bigstock_Question_mark_symbol_dice_roll_18529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70" y="928670"/>
            <a:ext cx="5276850" cy="5143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437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25668" y="83671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toute information : </a:t>
            </a:r>
          </a:p>
          <a:p>
            <a:r>
              <a:rPr lang="fr-FR" dirty="0" smtClean="0"/>
              <a:t>Malika Bohem Monnier, responsable Unité Fonctionnelle et ESS : </a:t>
            </a:r>
          </a:p>
          <a:p>
            <a:r>
              <a:rPr lang="fr-FR" dirty="0" smtClean="0">
                <a:hlinkClick r:id="rId2"/>
              </a:rPr>
              <a:t>mbohem@lillemetropole.fr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Clara Schmidt, chargée de mission ESS : </a:t>
            </a:r>
            <a:r>
              <a:rPr lang="fr-FR" dirty="0" smtClean="0">
                <a:hlinkClick r:id="rId3"/>
              </a:rPr>
              <a:t>cschmidt@lillemetropole.fr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3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0220_cafe_conféence_lilas_ autopartage">
  <a:themeElements>
    <a:clrScheme name="Lille Métropole">
      <a:dk1>
        <a:srgbClr val="2C2C2C"/>
      </a:dk1>
      <a:lt1>
        <a:sysClr val="window" lastClr="FFFFFF"/>
      </a:lt1>
      <a:dk2>
        <a:srgbClr val="2C2C2C"/>
      </a:dk2>
      <a:lt2>
        <a:srgbClr val="FFFFFF"/>
      </a:lt2>
      <a:accent1>
        <a:srgbClr val="585858"/>
      </a:accent1>
      <a:accent2>
        <a:srgbClr val="717171"/>
      </a:accent2>
      <a:accent3>
        <a:srgbClr val="8D1230"/>
      </a:accent3>
      <a:accent4>
        <a:srgbClr val="2C2C2C"/>
      </a:accent4>
      <a:accent5>
        <a:srgbClr val="2C2C2C"/>
      </a:accent5>
      <a:accent6>
        <a:srgbClr val="E2007A"/>
      </a:accent6>
      <a:hlink>
        <a:srgbClr val="2C2C2C"/>
      </a:hlink>
      <a:folHlink>
        <a:srgbClr val="E2001A"/>
      </a:folHlink>
    </a:clrScheme>
    <a:fontScheme name="Futura Bold">
      <a:majorFont>
        <a:latin typeface="Futura Bold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que blan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20150220_cafe_conféence_lilas_ autopartage</Template>
  <TotalTime>463</TotalTime>
  <Words>453</Words>
  <Application>Microsoft Office PowerPoint</Application>
  <PresentationFormat>Format A4 (210 x 297 mm)</PresentationFormat>
  <Paragraphs>62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20150220_cafe_conféence_lilas_ autopartage</vt:lpstr>
      <vt:lpstr>Masque blanc</vt:lpstr>
      <vt:lpstr>Présentation PowerPoint</vt:lpstr>
      <vt:lpstr>Présentation PowerPoint</vt:lpstr>
      <vt:lpstr>La Métropole européenne de lille</vt:lpstr>
      <vt:lpstr>L’ économie sociale et solidaire sur le territoire de la mel </vt:lpstr>
      <vt:lpstr>Présentation PowerPoint</vt:lpstr>
      <vt:lpstr>La mel et les scic du territoire</vt:lpstr>
      <vt:lpstr>Présentation PowerPoint</vt:lpstr>
      <vt:lpstr>Présentation PowerPoint</vt:lpstr>
    </vt:vector>
  </TitlesOfParts>
  <Company>Lille Métropole Communauté urbaine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mbohem</dc:creator>
  <cp:lastModifiedBy>SCHMIDT Clara</cp:lastModifiedBy>
  <cp:revision>58</cp:revision>
  <dcterms:created xsi:type="dcterms:W3CDTF">2015-02-17T08:03:57Z</dcterms:created>
  <dcterms:modified xsi:type="dcterms:W3CDTF">2015-03-05T11:06:44Z</dcterms:modified>
</cp:coreProperties>
</file>