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3" r:id="rId7"/>
    <p:sldId id="275" r:id="rId8"/>
    <p:sldId id="273" r:id="rId9"/>
    <p:sldId id="272" r:id="rId10"/>
    <p:sldId id="274" r:id="rId11"/>
    <p:sldId id="276" r:id="rId12"/>
    <p:sldId id="277" r:id="rId1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47720-444F-2EE4-E429-0619A11837C1}" name="Mathilde THONON" initials="MT" userId="S::mathilde@lespetitesrivieres.com::ef7c57fa-4abb-4290-a83b-70d99dcb18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E0"/>
    <a:srgbClr val="FFD6F3"/>
    <a:srgbClr val="028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3028" autoAdjust="0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FE4B3-F421-4FBB-89E0-8C63F6143158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2ED4C-0D71-4676-9699-805F47C26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78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Segoe UI" panose="020B0502040204020203" pitchFamily="34" charset="0"/>
              </a:rPr>
              <a:t>1- Une culture de territoire ? Profiter des compétences et connaissances des quartiers pour que des filières puissent s'y épanouir. L'exemple de fashion Green Hub à Roubaix</a:t>
            </a:r>
          </a:p>
          <a:p>
            <a:r>
              <a:rPr lang="fr-FR" sz="1800" dirty="0">
                <a:effectLst/>
                <a:latin typeface="Segoe UI" panose="020B0502040204020203" pitchFamily="34" charset="0"/>
              </a:rPr>
              <a:t>2- Point d’attention : hors-sol et intégration au quartier : L’opportunité d’AMI ou d’essaimage peuvent conduire à : une concurrence entre acteurs, l’arrivée d’un acteur en quête de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légtimité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un essaimage poussif sans que la structure soit adaptée au nouveau contexte</a:t>
            </a:r>
          </a:p>
          <a:p>
            <a:r>
              <a:rPr lang="fr-FR" sz="1800" dirty="0">
                <a:effectLst/>
                <a:latin typeface="Segoe UI" panose="020B0502040204020203" pitchFamily="34" charset="0"/>
              </a:rPr>
              <a:t>3- nécessité de prendre le temps : l’interconnaissance, la viabilité, le choix des acteurs eux-mêmes.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2ED4C-0D71-4676-9699-805F47C26A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18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habitants et usagers d’autres territoires profitent de biens / services produits dans les QPV par les acteurs de l’ESS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entreprises de l’ESS intervenant dans les QPV et dans la transition écologique ne sont pas cantonnées à une seule activité, au seul bénéfice des habitants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2ED4C-0D71-4676-9699-805F47C26A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0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18010-2B19-BF46-9C6A-FB3CB1EDD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713076-6217-1A49-8E3D-08DAD869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C78700-91FB-C84E-8EA8-D926C60B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238E6-2A4C-9940-B9B8-B3AEA821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188A2-B055-FC48-BC64-6CC2C536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62DE6-DFD6-1647-9586-C96A303B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9093C8-7F55-244F-BC45-61835ADE9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2C8DDF-154D-7B4A-A8F8-EA4FA52A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F77BA-DCCE-2241-97DA-0395003F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CBC4BA-AC5E-814C-AC96-7CD4E25A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8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098345-D507-8140-82E3-EAE5B0B17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432080-7A3B-2E41-9A98-9A632A3B7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60B2A-05B2-7343-858F-AB4ED252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2DD98-4532-6343-A559-52FFFA42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BA6DF-B3BC-9044-B8F1-75DAEDF9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B930F-E183-C242-90C2-FEA2EB53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03F668-BB79-D04C-8DC3-C428D3D5A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FD414-96A8-C741-B234-17A46703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7C2637-2B61-EC41-BE03-3F48ADAE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150E4-D5F6-A549-AA07-28416342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4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DD23A-A319-9043-B6B2-721DAC72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BFCF7-8460-3049-8B1C-5BBFD9E3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A7AF9-B807-7F4E-81F0-CB8208C7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60FE8F-8254-024C-B55C-88B1E817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E304D7-FB84-A843-AADF-3F89E159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3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E3C8D-CAAE-2F4D-94E9-C3B29914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0C7AB-343B-4A4D-B3E8-ABEE53EA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A21AB-DA9B-484C-B291-59FCDA79A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2EC37C-F874-E64D-BE06-4B2223BC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C43978-CFD3-D04E-A7DF-A2A4C42E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2AA133-7465-6147-BB54-D28311B7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3C46D-0C7D-DE42-ADC3-57D566D0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5392D2-6C6C-3D41-A653-B7BABEA7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93F829-3D6F-3147-8373-47E473493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9A7FED-300E-BB46-AAD3-5039862BE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296B13-4166-9145-AED4-CC083BC01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EFAE4E-BC53-D84F-B3F8-39B4FA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2A0264-284C-A848-91CF-AFDF012A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6D6EB3-1A22-DD48-AF6C-2634FB54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58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85544-0233-DC4D-82D6-35774242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212F43-9BBB-A746-8F8C-232D5539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13F563-7E05-AF41-B15E-42FAC61F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438EA-C163-5544-994F-DA60BE8C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5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F26207-34D5-1642-AF01-7B5D65E5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598EDC-587C-2346-84C5-91A50BB9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14FC1F-CC4D-D84A-9629-957D8640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0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0DA32-B7A8-AD46-BE16-21C1467D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0D8B8-6AEE-894E-B6C9-C7669142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3192D7-DB42-5148-AD8E-E1D65A14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00B862-E303-CC42-8FAF-B08066F9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7AD295-B379-C84A-9DD4-E26BF8B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D2D764-17B8-C140-852E-C2EF86B5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89533-3E0D-0A44-8C93-ADEFF92C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771D79-90C3-2749-A418-9FBE72AD5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33EF0A-9770-0A41-9EC9-1B0248CD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C6F104-A366-E349-9213-B1F02D87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8B7498-26BF-F744-B0A5-75336ABF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49664B-D6FD-D24F-803D-E8A84255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5CFE77-385C-5D4C-B853-2F57FCD3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EECDC-273A-F947-BC3E-9B93374D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8D563C-04B9-984A-99C0-B56D9889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ED50-4385-C643-A4FB-99652846FA6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8211F3-F4BC-7547-93C2-184D1251B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A2B599-543C-D842-AD81-FB33A981E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F68D2-F05A-734E-BD73-56704E3A0D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4D4731-6491-864C-A0B1-539A0D17DC80}"/>
              </a:ext>
            </a:extLst>
          </p:cNvPr>
          <p:cNvSpPr/>
          <p:nvPr/>
        </p:nvSpPr>
        <p:spPr>
          <a:xfrm>
            <a:off x="1" y="9758"/>
            <a:ext cx="12192000" cy="2965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58EBF-D0DA-744E-B5EC-EB5D68C68186}"/>
              </a:ext>
            </a:extLst>
          </p:cNvPr>
          <p:cNvSpPr/>
          <p:nvPr/>
        </p:nvSpPr>
        <p:spPr>
          <a:xfrm>
            <a:off x="-1" y="2855228"/>
            <a:ext cx="12192001" cy="10277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0DCC3A-D452-C348-ADBC-6D64249F5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040" y="1126526"/>
            <a:ext cx="9065741" cy="2387600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Gill Sans MT" panose="020B0502020104020203" pitchFamily="34" charset="77"/>
                <a:cs typeface="Segoe UI" panose="020B0502040204020203" pitchFamily="34" charset="0"/>
              </a:rPr>
              <a:t>Les filières de la transition écologique dans les QPV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C61B3F-8D64-7347-9B79-ADB57824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2293"/>
            <a:ext cx="3292397" cy="16857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DD98EF-F9EC-934F-A99F-8EDC62A5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58" y="5648109"/>
            <a:ext cx="3121203" cy="105128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65F83D3-5C5A-A740-B6DE-7743D2883F52}"/>
              </a:ext>
            </a:extLst>
          </p:cNvPr>
          <p:cNvSpPr txBox="1">
            <a:spLocks/>
          </p:cNvSpPr>
          <p:nvPr/>
        </p:nvSpPr>
        <p:spPr>
          <a:xfrm>
            <a:off x="1501219" y="2504744"/>
            <a:ext cx="906574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C00000"/>
                </a:solidFill>
                <a:latin typeface="Gill Sans MT" panose="020B0502020104020203" pitchFamily="34" charset="77"/>
                <a:cs typeface="Segoe UI" panose="020B0502040204020203" pitchFamily="34" charset="0"/>
              </a:rPr>
              <a:t>Focus n°2</a:t>
            </a:r>
          </a:p>
        </p:txBody>
      </p:sp>
    </p:spTree>
    <p:extLst>
      <p:ext uri="{BB962C8B-B14F-4D97-AF65-F5344CB8AC3E}">
        <p14:creationId xmlns:p14="http://schemas.microsoft.com/office/powerpoint/2010/main" val="22251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37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Constat #</a:t>
            </a:r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4</a:t>
            </a:r>
            <a:r>
              <a:rPr lang="fr-FR" sz="28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: les entreprises de l’ESS intervenant dans les QPV proposent des solutions concrètes pour répondre aux enjeux des stratégies territoriales </a:t>
            </a:r>
            <a:endParaRPr lang="fr-FR" sz="4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1C56FE-72C4-3344-98F5-471C289A281A}"/>
              </a:ext>
            </a:extLst>
          </p:cNvPr>
          <p:cNvSpPr txBox="1"/>
          <p:nvPr/>
        </p:nvSpPr>
        <p:spPr>
          <a:xfrm>
            <a:off x="1064981" y="2939260"/>
            <a:ext cx="9790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entreprises de l'ESS, qu'elles interviennent ou non dans les QPV, sont des outils de mise en œuvre des politiques publiques sectorielles de droit commun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PAT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PCAET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PLDESS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Contrats de ville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6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07" y="407988"/>
            <a:ext cx="10990385" cy="16637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   Soutenir les filières inclusives de la transition écologique dans les QPV</a:t>
            </a:r>
            <a:endParaRPr lang="fr-FR" sz="4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9B83B6-87C4-6D6D-9710-FC1CB61FA0D1}"/>
              </a:ext>
            </a:extLst>
          </p:cNvPr>
          <p:cNvSpPr txBox="1"/>
          <p:nvPr/>
        </p:nvSpPr>
        <p:spPr>
          <a:xfrm>
            <a:off x="1007831" y="2582072"/>
            <a:ext cx="9790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La résilience des territoires passera par plus de coopérations économiques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coopérations territoriales fortes, structurées et animées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lieux permettant d’accueillir les activités, selon leur degré de maturité : Lieux d’incubation, locaux partagés (tiers lieux), lieux de production / transformation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Préparer dès maintenant les futurs porteurs de projets, les nouveaux emplois non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délocalisables</a:t>
            </a: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7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4D4731-6491-864C-A0B1-539A0D17DC80}"/>
              </a:ext>
            </a:extLst>
          </p:cNvPr>
          <p:cNvSpPr/>
          <p:nvPr/>
        </p:nvSpPr>
        <p:spPr>
          <a:xfrm>
            <a:off x="1" y="9758"/>
            <a:ext cx="12192000" cy="2965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58EBF-D0DA-744E-B5EC-EB5D68C68186}"/>
              </a:ext>
            </a:extLst>
          </p:cNvPr>
          <p:cNvSpPr/>
          <p:nvPr/>
        </p:nvSpPr>
        <p:spPr>
          <a:xfrm>
            <a:off x="-1" y="2855228"/>
            <a:ext cx="12192001" cy="10277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0DCC3A-D452-C348-ADBC-6D64249F5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040" y="1126526"/>
            <a:ext cx="9065741" cy="2387600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Gill Sans MT" panose="020B0502020104020203" pitchFamily="34" charset="77"/>
                <a:cs typeface="Segoe UI" panose="020B0502040204020203" pitchFamily="34" charset="0"/>
              </a:rPr>
              <a:t>Les filières de la transition écologique dans les QPV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C61B3F-8D64-7347-9B79-ADB57824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2293"/>
            <a:ext cx="3292397" cy="16857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DD98EF-F9EC-934F-A99F-8EDC62A5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58" y="5648109"/>
            <a:ext cx="3121203" cy="105128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65F83D3-5C5A-A740-B6DE-7743D2883F52}"/>
              </a:ext>
            </a:extLst>
          </p:cNvPr>
          <p:cNvSpPr txBox="1">
            <a:spLocks/>
          </p:cNvSpPr>
          <p:nvPr/>
        </p:nvSpPr>
        <p:spPr>
          <a:xfrm>
            <a:off x="1501219" y="2504744"/>
            <a:ext cx="906574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C00000"/>
                </a:solidFill>
                <a:latin typeface="Gill Sans MT" panose="020B0502020104020203" pitchFamily="34" charset="77"/>
                <a:cs typeface="Segoe UI" panose="020B0502040204020203" pitchFamily="34" charset="0"/>
              </a:rPr>
              <a:t>Des questions ? </a:t>
            </a:r>
          </a:p>
        </p:txBody>
      </p:sp>
    </p:spTree>
    <p:extLst>
      <p:ext uri="{BB962C8B-B14F-4D97-AF65-F5344CB8AC3E}">
        <p14:creationId xmlns:p14="http://schemas.microsoft.com/office/powerpoint/2010/main" val="325786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ill Sans MT" panose="020B0502020104020203" pitchFamily="34" charset="77"/>
              </a:rPr>
              <a:t> Introduction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BEC5044-BD4C-2B4C-B12E-37F2C7ABC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457" y="3721256"/>
            <a:ext cx="2138374" cy="2005013"/>
          </a:xfr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64887F-27E8-DE42-BB26-C2E220AE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2171919"/>
            <a:ext cx="3500438" cy="17922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FCACB8-8BF9-5C47-8D17-449622079795}"/>
              </a:ext>
            </a:extLst>
          </p:cNvPr>
          <p:cNvSpPr txBox="1"/>
          <p:nvPr/>
        </p:nvSpPr>
        <p:spPr>
          <a:xfrm>
            <a:off x="5295895" y="2273397"/>
            <a:ext cx="6057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Pierre Édouard Martin, Directeur adjoint de l’IREV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L’IREV est l’un des 19 centres de ressources Politique de la ville (CRPV)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sein du réseau national : Club dev éco pour échanger sur les expériences des territoires depuis une dizaine d’année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attention particulière sur les transitions depuis 3 ans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Quelles vulnérabilités des quartiers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Quelles opportunités pour réduire les inégalités?</a:t>
            </a:r>
          </a:p>
        </p:txBody>
      </p:sp>
    </p:spTree>
    <p:extLst>
      <p:ext uri="{BB962C8B-B14F-4D97-AF65-F5344CB8AC3E}">
        <p14:creationId xmlns:p14="http://schemas.microsoft.com/office/powerpoint/2010/main" val="16789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ill Sans MT" panose="020B0502020104020203" pitchFamily="34" charset="77"/>
              </a:rPr>
              <a:t> Introduction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FCACB8-8BF9-5C47-8D17-449622079795}"/>
              </a:ext>
            </a:extLst>
          </p:cNvPr>
          <p:cNvSpPr txBox="1"/>
          <p:nvPr/>
        </p:nvSpPr>
        <p:spPr>
          <a:xfrm>
            <a:off x="5643563" y="2374972"/>
            <a:ext cx="54864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Mathilde Thonon, consultante innovation sociale</a:t>
            </a:r>
          </a:p>
          <a:p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Les Petites Rivières, agence de conseil spécialisée en </a:t>
            </a:r>
            <a:r>
              <a:rPr lang="fr-FR" b="1" dirty="0"/>
              <a:t>ESS et en économie sociale et solidaire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Des missions d’accompagnement à </a:t>
            </a:r>
            <a:r>
              <a:rPr lang="fr-FR" b="1" dirty="0"/>
              <a:t>l’émergence ou à la structuration de projets dans les quartiers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Plusieurs </a:t>
            </a:r>
            <a:r>
              <a:rPr lang="fr-FR" b="1" dirty="0"/>
              <a:t>travaux exploratoires </a:t>
            </a:r>
            <a:r>
              <a:rPr lang="fr-FR" dirty="0"/>
              <a:t>menés avec l’ANCT sur les </a:t>
            </a:r>
            <a:r>
              <a:rPr lang="fr-FR" b="1" dirty="0"/>
              <a:t>quartiers prioritaires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6A31A3-1BCF-E641-948A-3B203A47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49" y="5226908"/>
            <a:ext cx="2474118" cy="8333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545953-BBED-FF4F-B72A-6ABE98D8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786857"/>
            <a:ext cx="2720781" cy="36574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FEA7D6-0175-194B-B2B9-2459E434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438" y="3356380"/>
            <a:ext cx="2720781" cy="33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ill Sans MT" panose="020B0502020104020203" pitchFamily="34" charset="77"/>
              </a:rPr>
              <a:t> Recherche-action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78F0CD-066F-C543-B0CF-991ECBBA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3952"/>
            <a:ext cx="10515600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1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ill Sans MT" panose="020B0502020104020203" pitchFamily="34" charset="77"/>
              </a:rPr>
              <a:t> 3 filières de la transition écologique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0A2438-5A28-E14B-B112-C853D8F1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71" b="23741"/>
          <a:stretch/>
        </p:blipFill>
        <p:spPr>
          <a:xfrm>
            <a:off x="5436535" y="4089408"/>
            <a:ext cx="1318930" cy="685684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87DE0D-A673-9F4C-980D-547439E9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03" y="4844385"/>
            <a:ext cx="1316715" cy="7613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D913DF-AFE9-8D4D-9166-5FF5BBF46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19"/>
          <a:stretch/>
        </p:blipFill>
        <p:spPr>
          <a:xfrm>
            <a:off x="5513959" y="5865764"/>
            <a:ext cx="1164082" cy="91474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CF55B6-EA3F-0A4D-B36B-AE6ECBEF7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953" y="4092693"/>
            <a:ext cx="800858" cy="8048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E7FDE6-B5E8-3340-A52C-4356D2D95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725" y="4173827"/>
            <a:ext cx="1795909" cy="51684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1EE5B2-0199-9140-894F-D13E3A625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900" y="4906457"/>
            <a:ext cx="1105040" cy="8760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224D62-0798-7943-A37F-8CC7C3487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599" y="5782525"/>
            <a:ext cx="1779642" cy="9268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C78BB12-2A51-E547-85DF-425DC1669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759" y="5005302"/>
            <a:ext cx="1508232" cy="10014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B80346A-6DEA-2A46-A083-1FA968B8F3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1129" y="5846391"/>
            <a:ext cx="953491" cy="9534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BA16A4-6112-DE43-8368-87A8D12C8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444" y="1891750"/>
            <a:ext cx="6663112" cy="21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675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 Constat #1 : Les acteurs de l’ESS en QPV sont un maillon essentiel dans les filières locales de la transition écologique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7649B0-769A-1849-8412-630275613DE1}"/>
              </a:ext>
            </a:extLst>
          </p:cNvPr>
          <p:cNvSpPr txBox="1"/>
          <p:nvPr/>
        </p:nvSpPr>
        <p:spPr>
          <a:xfrm>
            <a:off x="1006366" y="2704799"/>
            <a:ext cx="979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acteurs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l’ESS en QPV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ont la capacité de structurer et d'animer des filières sectorielles de la transition écologique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Les acteurs de l’ESS qui participent à la structuration et à l’animation des filières sectorielles de la transition écologique y apportent une dimension « inclusive »  </a:t>
            </a:r>
          </a:p>
          <a:p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5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675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 Constat #1 : Les acteurs de l’ESS en QPV sont un maillon essentiel dans les filières locales de la transition écologique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7649B0-769A-1849-8412-630275613DE1}"/>
              </a:ext>
            </a:extLst>
          </p:cNvPr>
          <p:cNvSpPr txBox="1"/>
          <p:nvPr/>
        </p:nvSpPr>
        <p:spPr>
          <a:xfrm>
            <a:off x="1006366" y="2492629"/>
            <a:ext cx="979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L’intégration territoriale des projets de l’ESS dans les QPV est l’un des facteurs clés de succès du déploiement et de la pérennité de la filière </a:t>
            </a:r>
          </a:p>
        </p:txBody>
      </p:sp>
      <p:pic>
        <p:nvPicPr>
          <p:cNvPr id="5" name="Image 4" descr="Une image contenant texte, intérieur, alimentation, personne&#10;&#10;Description générée automatiquement">
            <a:extLst>
              <a:ext uri="{FF2B5EF4-FFF2-40B4-BE49-F238E27FC236}">
                <a16:creationId xmlns:a16="http://schemas.microsoft.com/office/drawing/2014/main" id="{E3C5576C-D17D-0147-9C2E-7EA5683C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84" y="3289463"/>
            <a:ext cx="4025366" cy="26835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DDDBB7-4D5A-3C40-8784-C12EF728F7DF}"/>
              </a:ext>
            </a:extLst>
          </p:cNvPr>
          <p:cNvSpPr txBox="1"/>
          <p:nvPr/>
        </p:nvSpPr>
        <p:spPr>
          <a:xfrm>
            <a:off x="4410891" y="6123543"/>
            <a:ext cx="337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L’exemple de Baluchon à Fives </a:t>
            </a:r>
            <a:r>
              <a:rPr lang="fr-FR" i="1" dirty="0" err="1"/>
              <a:t>Cail</a:t>
            </a:r>
            <a:endParaRPr lang="fr-FR" i="1" dirty="0"/>
          </a:p>
        </p:txBody>
      </p:sp>
      <p:pic>
        <p:nvPicPr>
          <p:cNvPr id="7" name="Image 6" descr="Une image contenant texte, bâtiment, ciel, extérieur&#10;&#10;Description générée automatiquement">
            <a:extLst>
              <a:ext uri="{FF2B5EF4-FFF2-40B4-BE49-F238E27FC236}">
                <a16:creationId xmlns:a16="http://schemas.microsoft.com/office/drawing/2014/main" id="{F96C2BF8-A292-974C-8A6C-1EA45A0B1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747" y="3289463"/>
            <a:ext cx="1789051" cy="2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3"/>
            <a:ext cx="10515600" cy="175675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 Constat # 2 : Les activités d’utilité sociale et environnementale déployées par les acteurs de l’ESS en QPV profitent directement à leurs habitants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7649B0-769A-1849-8412-630275613DE1}"/>
              </a:ext>
            </a:extLst>
          </p:cNvPr>
          <p:cNvSpPr txBox="1"/>
          <p:nvPr/>
        </p:nvSpPr>
        <p:spPr>
          <a:xfrm>
            <a:off x="1064981" y="2939260"/>
            <a:ext cx="9790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habitants bénéficient d'un apport de connaissances / compétences grâce aux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acteurs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l'ESS intervenant dans les QPV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habitants peuvent agir en amont du déploiement de l'activité et lors de son déploiement</a:t>
            </a:r>
          </a:p>
          <a:p>
            <a:pPr algn="just"/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habitants profitent d'opportunités d'emplois (parcours IAE, entrepreneuriat, salariat dans les SIAE…)</a:t>
            </a:r>
          </a:p>
        </p:txBody>
      </p:sp>
    </p:spTree>
    <p:extLst>
      <p:ext uri="{BB962C8B-B14F-4D97-AF65-F5344CB8AC3E}">
        <p14:creationId xmlns:p14="http://schemas.microsoft.com/office/powerpoint/2010/main" val="61619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3C84-13EC-774B-980E-B1298806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37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Constat #3 : les activités d'utilité sociale et environnementale déployées par les acteurs de l'ESS en QPV créent de la valeur au-delà du périmètre des QPV</a:t>
            </a:r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  </a:t>
            </a:r>
            <a:endParaRPr lang="fr-FR" sz="4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1C56FE-72C4-3344-98F5-471C289A281A}"/>
              </a:ext>
            </a:extLst>
          </p:cNvPr>
          <p:cNvSpPr txBox="1"/>
          <p:nvPr/>
        </p:nvSpPr>
        <p:spPr>
          <a:xfrm>
            <a:off x="1064981" y="2556488"/>
            <a:ext cx="9790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coopérations territoriales dépassent le périmètre des QPV : Penser les coopérations entreprises, activités de l’ESS, association à une échelle d’agglomération</a:t>
            </a:r>
          </a:p>
          <a:p>
            <a:pPr algn="just"/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Les habitants sont des acteurs et des créateurs d’activités</a:t>
            </a: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retombées, la valeur créée doit bénéficier au quartier / habitants des quartiers (sous forme d’emploi (les salaires), d’activités, de plus value sociale ou de services rendus…</a:t>
            </a: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quartier est une ressource (en création, en initiative, en dynamisme, en expérimentation) et non un nombre de bénéficiaire restreint par un périmètre</a:t>
            </a: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flux économiques créés par les entreprises de l'ESS intervenant dans les QPV se structurent à une échelle plus large dans une logique de coopération territoriale.</a:t>
            </a:r>
          </a:p>
        </p:txBody>
      </p:sp>
    </p:spTree>
    <p:extLst>
      <p:ext uri="{BB962C8B-B14F-4D97-AF65-F5344CB8AC3E}">
        <p14:creationId xmlns:p14="http://schemas.microsoft.com/office/powerpoint/2010/main" val="31766677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758</Words>
  <Application>Microsoft Macintosh PowerPoint</Application>
  <PresentationFormat>Grand écran</PresentationFormat>
  <Paragraphs>68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Segoe UI</vt:lpstr>
      <vt:lpstr>Thème Office</vt:lpstr>
      <vt:lpstr>Les filières de la transition écologique dans les QPV</vt:lpstr>
      <vt:lpstr> Introduction</vt:lpstr>
      <vt:lpstr> Introduction</vt:lpstr>
      <vt:lpstr> Recherche-action</vt:lpstr>
      <vt:lpstr> 3 filières de la transition écologique </vt:lpstr>
      <vt:lpstr> Constat #1 : Les acteurs de l’ESS en QPV sont un maillon essentiel dans les filières locales de la transition écologique   </vt:lpstr>
      <vt:lpstr> Constat #1 : Les acteurs de l’ESS en QPV sont un maillon essentiel dans les filières locales de la transition écologique   </vt:lpstr>
      <vt:lpstr> Constat # 2 : Les activités d’utilité sociale et environnementale déployées par les acteurs de l’ESS en QPV profitent directement à leurs habitants</vt:lpstr>
      <vt:lpstr>Constat #3 : les activités d'utilité sociale et environnementale déployées par les acteurs de l'ESS en QPV créent de la valeur au-delà du périmètre des QPV  </vt:lpstr>
      <vt:lpstr>Constat #4 : les entreprises de l’ESS intervenant dans les QPV proposent des solutions concrètes pour répondre aux enjeux des stratégies territoriales </vt:lpstr>
      <vt:lpstr>   Soutenir les filières inclusives de la transition écologique dans les QPV</vt:lpstr>
      <vt:lpstr>Les filières de la transition écologique dans les QPV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filières de la transition écologique dans les QPV</dc:title>
  <dc:creator>Mathilde THONON</dc:creator>
  <cp:lastModifiedBy>Mathilde THONON</cp:lastModifiedBy>
  <cp:revision>11</cp:revision>
  <cp:lastPrinted>2023-01-19T13:31:50Z</cp:lastPrinted>
  <dcterms:created xsi:type="dcterms:W3CDTF">2022-10-31T09:02:59Z</dcterms:created>
  <dcterms:modified xsi:type="dcterms:W3CDTF">2023-01-23T14:00:54Z</dcterms:modified>
</cp:coreProperties>
</file>