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embeddedFontLst>
    <p:embeddedFont>
      <p:font typeface="Century Gothic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gKBiMxjlh/n0rUFkV9Ga6sP9+J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CenturyGothic-bold.fntdata"/><Relationship Id="rId12" Type="http://schemas.openxmlformats.org/officeDocument/2006/relationships/font" Target="fonts/CenturyGothic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enturyGothic-boldItalic.fntdata"/><Relationship Id="rId14" Type="http://schemas.openxmlformats.org/officeDocument/2006/relationships/font" Target="fonts/CenturyGothic-italic.fntdata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légende">
  <p:cSld name="Titre et légende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1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8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tion avec légende">
  <p:cSld name="Citation avec légen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14" name="Google Shape;114;p19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9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9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19" name="Google Shape;119;p19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19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rte nom">
  <p:cSld name="Carte nom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0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24" name="Google Shape;124;p2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0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0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rte nom citation">
  <p:cSld name="Carte nom citation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1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1" name="Google Shape;131;p21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2" name="Google Shape;132;p2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1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1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36" name="Google Shape;136;p21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21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rai ou faux">
  <p:cSld name="Vrai ou faux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2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1" name="Google Shape;141;p22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2" name="Google Shape;142;p2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2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2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3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9" name="Google Shape;149;p2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3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3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6" name="Google Shape;156;p2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4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4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13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13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4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2" name="Google Shape;92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7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0" name="Google Shape;100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7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8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8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" name="Google Shape;8;p8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Google Shape;9;p8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" name="Google Shape;10;p8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8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8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8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8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8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8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8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8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" name="Google Shape;19;p8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8"/>
            <p:cNvSpPr/>
            <p:nvPr/>
          </p:nvSpPr>
          <p:spPr>
            <a:xfrm>
              <a:off x="6627813" y="194833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8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8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8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8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8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8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8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8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8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8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" name="Google Shape;32;p8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8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4" name="Google Shape;34;p8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Century Gothic"/>
              <a:buNone/>
            </a:pPr>
            <a:r>
              <a:rPr lang="fr-CA" sz="3200"/>
              <a:t>Le développement économique communautaire et l’ÉSS au Québec:</a:t>
            </a:r>
            <a:br>
              <a:rPr lang="fr-CA" sz="3200"/>
            </a:br>
            <a:r>
              <a:rPr lang="fr-CA" sz="3200"/>
              <a:t>Un mouvement citoyen au cœur de l’économie</a:t>
            </a:r>
            <a:endParaRPr/>
          </a:p>
        </p:txBody>
      </p:sp>
      <p:sp>
        <p:nvSpPr>
          <p:cNvPr id="165" name="Google Shape;165;p1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-CA"/>
              <a:t>Nancy Neamtan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fr-CA"/>
              <a:t>RTES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fr-CA"/>
              <a:t>Janvier 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fr-CA"/>
              <a:t>Quelques éléments historiques</a:t>
            </a:r>
            <a:endParaRPr/>
          </a:p>
        </p:txBody>
      </p:sp>
      <p:sp>
        <p:nvSpPr>
          <p:cNvPr id="171" name="Google Shape;171;p2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. Le développement économique communautaire au milieu des années 80 comme réponse à la crise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 Poser comme postulat un développement du bas vers le haut en réaction à la théorie du ruissellement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 S’appuie sur la concertation territoriale regroupant un ensemble d’acteurs (patronat, associations, syndicats, artistes, citoyen(ne)s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 Autonome de l’état avec un soutien des trois paliers gouvernementaux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 Exige de repenser le rapport entre l’État et la société civile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 Terreau pour le renaissance du mouvement de l’ÉSS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fr-CA"/>
              <a:t>La vision portée par les CDEC</a:t>
            </a:r>
            <a:endParaRPr/>
          </a:p>
        </p:txBody>
      </p:sp>
      <p:sp>
        <p:nvSpPr>
          <p:cNvPr id="177" name="Google Shape;177;p3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-CA"/>
              <a:t>.    Le développement économique au service de la communauté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fr-CA"/>
              <a:t>.    Une approche territoriale par arrondissement ou quartier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fr-CA"/>
              <a:t>.    Une approche intégrée : économique, sociale, culturelle, aménagement du territoire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fr-CA"/>
              <a:t>.    Une gouvernance partagée entre acteurs de milieux divers: associatif, syndical, privé, culture, citoyen(ne)s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fr-CA"/>
              <a:t>.    Un partenariat avec les pouvoirs publics basé sur l’autonomie et le respect mutuel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fr-CA"/>
              <a:t>.    Une flexibilité dans le soutien gouvernemental pour tenir compte des besoins, les réalités et les  aspirations locaux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fr-CA"/>
              <a:t>.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fr-CA"/>
              <a:t>Quelques illustrations:</a:t>
            </a:r>
            <a:br>
              <a:rPr lang="fr-CA"/>
            </a:br>
            <a:endParaRPr/>
          </a:p>
        </p:txBody>
      </p:sp>
      <p:sp>
        <p:nvSpPr>
          <p:cNvPr id="183" name="Google Shape;183;p4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RÉSO: Regroupement pour la relance économique et sociale du Sud-Ouest de Montréal: une approche intégrée et un leadership affirmé du milieu (1989)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Réseau des CDEC dans les quartiers difficiles des grandes villes québécoises (1994-2014)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Politique de développement local 1997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Territorialisation de l’écosystème de soutien à l’économie sociale (1997 à aujourd’hui)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5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fr-CA"/>
              <a:t>Le contexte actuel</a:t>
            </a:r>
            <a:endParaRPr/>
          </a:p>
        </p:txBody>
      </p:sp>
      <p:sp>
        <p:nvSpPr>
          <p:cNvPr id="189" name="Google Shape;189;p5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Depuis 2015, le rôle de la société civile dans le développement local n’est plus reconnu par des politiques publiques du Québec et du Canada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La loi cadre sur l’ÉSS (2014) a institutionnalisé la reconnaissance des structures de l’ÉSS et de leur autonomie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Certaines municipalités continuent à soutenir des approches de DÉC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L’enjeu de la participation citoyenne dans la transition écologique et sociale à l’origine de la renaissance des approches de DÉC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fr-CA"/>
              <a:t>Quelques illustrations:</a:t>
            </a:r>
            <a:endParaRPr/>
          </a:p>
        </p:txBody>
      </p:sp>
      <p:sp>
        <p:nvSpPr>
          <p:cNvPr id="195" name="Google Shape;195;p6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i="1" lang="fr-CA"/>
              <a:t>Transition en commun: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fr-CA"/>
              <a:t>Une alliance entre la Ville de Montréal, les citoyen.ne.s et des acteurs de la société civile autour d’une démarche de co-construction d’une vision et stratégie commune de transition socio-écologique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fr-CA"/>
              <a:t>. </a:t>
            </a:r>
            <a:r>
              <a:rPr i="1" lang="fr-CA"/>
              <a:t>Politiques en économie sociale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fr-CA"/>
              <a:t>Plusieurs municipalités co-produisent des politiques en ÉSS qui s’appuie sur l’enjeu de la participation citoyenne au développement (les communs, des approches territoriales, la co-construction)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fr-CA"/>
              <a:t>Le rôle central des municipalités</a:t>
            </a:r>
            <a:br>
              <a:rPr lang="fr-CA"/>
            </a:br>
            <a:r>
              <a:rPr lang="fr-CA"/>
              <a:t>et les perspectives d’avenir</a:t>
            </a:r>
            <a:endParaRPr/>
          </a:p>
        </p:txBody>
      </p:sp>
      <p:sp>
        <p:nvSpPr>
          <p:cNvPr id="201" name="Google Shape;201;p7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Les villes sont devenus les lieux centraux pour la lutte contre les inégalités sociales et les changements climatiques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Une nouvelle génération d’élu(e)s municipaux de plus en plus conscients du rôle essentiel de la participation citoyenne et la contribution des organisations de la société civile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fr-CA"/>
              <a:t>L’émergence d’un mouvement au sein des municipalités pour opérer des changements institutionnels nécessaires à une mobilisation large en faveur de la transition socio-écologique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rin">
  <a:themeElements>
    <a:clrScheme name="Brin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2022-11-03T12:28:56Z</dcterms:created>
  <dc:creator>Nancy Neamtan</dc:creator>
</cp:coreProperties>
</file>