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9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Dosis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80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gXgYETFl1pMn96SwIHL6SabYt3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01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29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fb7eb5a5f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fb7eb5a5f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1fb7eb5a5f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Orienter vos PP vers nos ressources, notre site</a:t>
            </a:r>
            <a:endParaRPr/>
          </a:p>
        </p:txBody>
      </p:sp>
      <p:sp>
        <p:nvSpPr>
          <p:cNvPr id="561" name="Google Shape;5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8" name="Google Shape;28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4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7.png"/><Relationship Id="rId3" Type="http://schemas.openxmlformats.org/officeDocument/2006/relationships/image" Target="../media/image45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7.png"/><Relationship Id="rId3" Type="http://schemas.openxmlformats.org/officeDocument/2006/relationships/image" Target="../media/image45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2.png"/><Relationship Id="rId3" Type="http://schemas.openxmlformats.org/officeDocument/2006/relationships/image" Target="../media/image45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4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2.png"/><Relationship Id="rId3" Type="http://schemas.openxmlformats.org/officeDocument/2006/relationships/image" Target="../media/image45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40" Type="http://schemas.openxmlformats.org/officeDocument/2006/relationships/image" Target="../media/image70.jpg"/><Relationship Id="rId20" Type="http://schemas.openxmlformats.org/officeDocument/2006/relationships/image" Target="../media/image19.png"/><Relationship Id="rId42" Type="http://schemas.openxmlformats.org/officeDocument/2006/relationships/image" Target="../media/image41.png"/><Relationship Id="rId41" Type="http://schemas.openxmlformats.org/officeDocument/2006/relationships/image" Target="../media/image38.png"/><Relationship Id="rId22" Type="http://schemas.openxmlformats.org/officeDocument/2006/relationships/image" Target="../media/image23.png"/><Relationship Id="rId21" Type="http://schemas.openxmlformats.org/officeDocument/2006/relationships/image" Target="../media/image26.png"/><Relationship Id="rId43" Type="http://schemas.openxmlformats.org/officeDocument/2006/relationships/image" Target="../media/image37.png"/><Relationship Id="rId24" Type="http://schemas.openxmlformats.org/officeDocument/2006/relationships/image" Target="../media/image29.jpg"/><Relationship Id="rId23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8.jpg"/><Relationship Id="rId26" Type="http://schemas.openxmlformats.org/officeDocument/2006/relationships/image" Target="../media/image179.png"/><Relationship Id="rId25" Type="http://schemas.openxmlformats.org/officeDocument/2006/relationships/image" Target="../media/image25.png"/><Relationship Id="rId28" Type="http://schemas.openxmlformats.org/officeDocument/2006/relationships/image" Target="../media/image28.jpg"/><Relationship Id="rId27" Type="http://schemas.openxmlformats.org/officeDocument/2006/relationships/image" Target="../media/image27.png"/><Relationship Id="rId5" Type="http://schemas.openxmlformats.org/officeDocument/2006/relationships/image" Target="../media/image7.jpg"/><Relationship Id="rId6" Type="http://schemas.openxmlformats.org/officeDocument/2006/relationships/image" Target="../media/image9.jpg"/><Relationship Id="rId29" Type="http://schemas.openxmlformats.org/officeDocument/2006/relationships/image" Target="../media/image30.jpg"/><Relationship Id="rId7" Type="http://schemas.openxmlformats.org/officeDocument/2006/relationships/image" Target="../media/image8.jpg"/><Relationship Id="rId8" Type="http://schemas.openxmlformats.org/officeDocument/2006/relationships/image" Target="../media/image10.jpg"/><Relationship Id="rId31" Type="http://schemas.openxmlformats.org/officeDocument/2006/relationships/image" Target="../media/image32.png"/><Relationship Id="rId30" Type="http://schemas.openxmlformats.org/officeDocument/2006/relationships/image" Target="../media/image31.png"/><Relationship Id="rId11" Type="http://schemas.openxmlformats.org/officeDocument/2006/relationships/image" Target="../media/image11.jpg"/><Relationship Id="rId33" Type="http://schemas.openxmlformats.org/officeDocument/2006/relationships/image" Target="../media/image69.jpg"/><Relationship Id="rId10" Type="http://schemas.openxmlformats.org/officeDocument/2006/relationships/image" Target="../media/image12.jpg"/><Relationship Id="rId32" Type="http://schemas.openxmlformats.org/officeDocument/2006/relationships/image" Target="../media/image33.png"/><Relationship Id="rId13" Type="http://schemas.openxmlformats.org/officeDocument/2006/relationships/image" Target="../media/image13.jpg"/><Relationship Id="rId35" Type="http://schemas.openxmlformats.org/officeDocument/2006/relationships/image" Target="../media/image50.png"/><Relationship Id="rId12" Type="http://schemas.openxmlformats.org/officeDocument/2006/relationships/image" Target="../media/image14.png"/><Relationship Id="rId34" Type="http://schemas.openxmlformats.org/officeDocument/2006/relationships/image" Target="../media/image34.jpg"/><Relationship Id="rId15" Type="http://schemas.openxmlformats.org/officeDocument/2006/relationships/image" Target="../media/image15.png"/><Relationship Id="rId37" Type="http://schemas.openxmlformats.org/officeDocument/2006/relationships/image" Target="../media/image43.png"/><Relationship Id="rId14" Type="http://schemas.openxmlformats.org/officeDocument/2006/relationships/image" Target="../media/image17.jpg"/><Relationship Id="rId36" Type="http://schemas.openxmlformats.org/officeDocument/2006/relationships/image" Target="../media/image35.jpg"/><Relationship Id="rId17" Type="http://schemas.openxmlformats.org/officeDocument/2006/relationships/image" Target="../media/image2.png"/><Relationship Id="rId39" Type="http://schemas.openxmlformats.org/officeDocument/2006/relationships/image" Target="../media/image36.jpg"/><Relationship Id="rId16" Type="http://schemas.openxmlformats.org/officeDocument/2006/relationships/image" Target="../media/image16.jpg"/><Relationship Id="rId38" Type="http://schemas.openxmlformats.org/officeDocument/2006/relationships/image" Target="../media/image40.png"/><Relationship Id="rId19" Type="http://schemas.openxmlformats.org/officeDocument/2006/relationships/image" Target="../media/image22.png"/><Relationship Id="rId18" Type="http://schemas.openxmlformats.org/officeDocument/2006/relationships/image" Target="../media/image2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verture" showMasterSp="0">
  <p:cSld name="Ouvertur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0" y="0"/>
            <a:ext cx="42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4655840" y="1412875"/>
            <a:ext cx="7200000" cy="16560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Arial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4655840" y="3609019"/>
            <a:ext cx="7200000" cy="905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360" y="239965"/>
            <a:ext cx="3334519" cy="1764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6"/>
          <p:cNvSpPr/>
          <p:nvPr/>
        </p:nvSpPr>
        <p:spPr>
          <a:xfrm>
            <a:off x="4701560" y="3407824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4655840" y="4608197"/>
            <a:ext cx="720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6"/>
          <p:cNvSpPr/>
          <p:nvPr/>
        </p:nvSpPr>
        <p:spPr>
          <a:xfrm>
            <a:off x="1651954" y="5791781"/>
            <a:ext cx="1024502" cy="8262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3962" y="5848698"/>
            <a:ext cx="880486" cy="78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showMasterSp="0">
  <p:cSld name="Vid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lang="fr-FR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2">
            <a:alphaModFix/>
          </a:blip>
          <a:srcRect b="21557" l="9493" r="9327" t="22672"/>
          <a:stretch/>
        </p:blipFill>
        <p:spPr>
          <a:xfrm>
            <a:off x="227348" y="6453336"/>
            <a:ext cx="739377" cy="21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9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LOGO NON MODIFIABLE">
  <p:cSld name="PAGE LOGO NON MODIFIAB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>
  <p:cSld name="COUVERTUR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/>
          <p:nvPr/>
        </p:nvSpPr>
        <p:spPr>
          <a:xfrm>
            <a:off x="0" y="-4951"/>
            <a:ext cx="813284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/>
          <p:nvPr>
            <p:ph idx="2" type="pic"/>
          </p:nvPr>
        </p:nvSpPr>
        <p:spPr>
          <a:xfrm>
            <a:off x="7947026" y="0"/>
            <a:ext cx="42449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8"/>
          <p:cNvSpPr txBox="1"/>
          <p:nvPr>
            <p:ph idx="1" type="body"/>
          </p:nvPr>
        </p:nvSpPr>
        <p:spPr>
          <a:xfrm>
            <a:off x="1191096" y="2985901"/>
            <a:ext cx="5088046" cy="750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chemeClr val="lt1"/>
              </a:buClr>
              <a:buSzPts val="1924"/>
              <a:buFont typeface="Arial"/>
              <a:buNone/>
              <a:defRPr b="1" i="0" sz="192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8"/>
          <p:cNvSpPr txBox="1"/>
          <p:nvPr>
            <p:ph idx="3" type="body"/>
          </p:nvPr>
        </p:nvSpPr>
        <p:spPr>
          <a:xfrm>
            <a:off x="1195431" y="3985233"/>
            <a:ext cx="5088046" cy="86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44"/>
              </a:lnSpc>
              <a:spcBef>
                <a:spcPts val="641"/>
              </a:spcBef>
              <a:spcAft>
                <a:spcPts val="0"/>
              </a:spcAft>
              <a:buClr>
                <a:schemeClr val="lt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8"/>
          <p:cNvSpPr/>
          <p:nvPr/>
        </p:nvSpPr>
        <p:spPr>
          <a:xfrm>
            <a:off x="1294823" y="3812108"/>
            <a:ext cx="1152000" cy="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dessin&#10;&#10;Description générée automatiquement" id="144" name="Google Shape;14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5754" y="355051"/>
            <a:ext cx="2664000" cy="71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VERTURE DE CHAPITRE AVEC ILLUSTRATION">
  <p:cSld name="OUVERTURE DE CHAPITRE AVEC ILLUSTRA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/>
          <p:nvPr/>
        </p:nvSpPr>
        <p:spPr>
          <a:xfrm>
            <a:off x="1" y="-4951"/>
            <a:ext cx="42370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8" name="Google Shape;148;p39"/>
          <p:cNvSpPr txBox="1"/>
          <p:nvPr>
            <p:ph idx="1" type="body"/>
          </p:nvPr>
        </p:nvSpPr>
        <p:spPr>
          <a:xfrm>
            <a:off x="6013233" y="2126490"/>
            <a:ext cx="5728599" cy="113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9"/>
          <p:cNvSpPr txBox="1"/>
          <p:nvPr>
            <p:ph idx="2" type="body"/>
          </p:nvPr>
        </p:nvSpPr>
        <p:spPr>
          <a:xfrm>
            <a:off x="6013232" y="3593403"/>
            <a:ext cx="5728600" cy="2394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9"/>
          <p:cNvSpPr/>
          <p:nvPr/>
        </p:nvSpPr>
        <p:spPr>
          <a:xfrm>
            <a:off x="6112345" y="3379049"/>
            <a:ext cx="1224000" cy="90000"/>
          </a:xfrm>
          <a:prstGeom prst="rect">
            <a:avLst/>
          </a:prstGeom>
          <a:solidFill>
            <a:srgbClr val="6221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9"/>
          <p:cNvSpPr/>
          <p:nvPr>
            <p:ph idx="3" type="pic"/>
          </p:nvPr>
        </p:nvSpPr>
        <p:spPr>
          <a:xfrm>
            <a:off x="2597398" y="1946495"/>
            <a:ext cx="3348000" cy="46008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9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39"/>
          <p:cNvCxnSpPr/>
          <p:nvPr/>
        </p:nvCxnSpPr>
        <p:spPr>
          <a:xfrm>
            <a:off x="4180351" y="6320330"/>
            <a:ext cx="7470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ne image contenant dessin&#10;&#10;Description générée automatiquement" id="154" name="Google Shape;15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807" y="545160"/>
            <a:ext cx="2868174" cy="76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VERTURE DE CHAPITRE SANS ILLUSTRATION">
  <p:cSld name="OUVERTURE DE CHAPITRE SANS ILLUSTRA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/>
          <p:nvPr/>
        </p:nvSpPr>
        <p:spPr>
          <a:xfrm>
            <a:off x="1" y="-4951"/>
            <a:ext cx="42370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0"/>
          <p:cNvCxnSpPr/>
          <p:nvPr/>
        </p:nvCxnSpPr>
        <p:spPr>
          <a:xfrm>
            <a:off x="4180351" y="6320330"/>
            <a:ext cx="7470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ne image contenant dessin&#10;&#10;Description générée automatiquement" id="158" name="Google Shape;15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807" y="545160"/>
            <a:ext cx="2868174" cy="76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0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0" name="Google Shape;160;p40"/>
          <p:cNvSpPr txBox="1"/>
          <p:nvPr>
            <p:ph idx="1" type="body"/>
          </p:nvPr>
        </p:nvSpPr>
        <p:spPr>
          <a:xfrm>
            <a:off x="6013233" y="2126490"/>
            <a:ext cx="5728599" cy="113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0"/>
          <p:cNvSpPr txBox="1"/>
          <p:nvPr>
            <p:ph idx="2" type="body"/>
          </p:nvPr>
        </p:nvSpPr>
        <p:spPr>
          <a:xfrm>
            <a:off x="6013232" y="3593403"/>
            <a:ext cx="5728600" cy="2394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40"/>
          <p:cNvSpPr/>
          <p:nvPr/>
        </p:nvSpPr>
        <p:spPr>
          <a:xfrm>
            <a:off x="6112345" y="3379049"/>
            <a:ext cx="1224000" cy="90000"/>
          </a:xfrm>
          <a:prstGeom prst="rect">
            <a:avLst/>
          </a:prstGeom>
          <a:solidFill>
            <a:srgbClr val="6221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0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UVERTURE DE CHAPITRE SANS ILLUSTRATION">
  <p:cSld name="1_OUVERTURE DE CHAPITRE SANS ILLUSTRA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/>
          <p:nvPr/>
        </p:nvSpPr>
        <p:spPr>
          <a:xfrm>
            <a:off x="1" y="-4951"/>
            <a:ext cx="423702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41"/>
          <p:cNvCxnSpPr/>
          <p:nvPr/>
        </p:nvCxnSpPr>
        <p:spPr>
          <a:xfrm>
            <a:off x="4180351" y="6320330"/>
            <a:ext cx="7470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Une image contenant dessin&#10;&#10;Description générée automatiquement" id="167" name="Google Shape;1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807" y="545160"/>
            <a:ext cx="2868174" cy="76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9" name="Google Shape;169;p41"/>
          <p:cNvSpPr txBox="1"/>
          <p:nvPr>
            <p:ph idx="1" type="body"/>
          </p:nvPr>
        </p:nvSpPr>
        <p:spPr>
          <a:xfrm>
            <a:off x="6013233" y="2126490"/>
            <a:ext cx="5728599" cy="113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41"/>
          <p:cNvSpPr txBox="1"/>
          <p:nvPr>
            <p:ph idx="2" type="body"/>
          </p:nvPr>
        </p:nvSpPr>
        <p:spPr>
          <a:xfrm>
            <a:off x="6013232" y="3593403"/>
            <a:ext cx="5728600" cy="2394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6326" lvl="1" marL="914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539"/>
              <a:buFont typeface="Arial"/>
              <a:buChar char="•"/>
              <a:defRPr b="0" i="0" sz="15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0070" lvl="2" marL="1371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283"/>
              <a:buFont typeface="Arial"/>
              <a:buChar char="•"/>
              <a:defRPr b="0" i="0" sz="128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41"/>
          <p:cNvSpPr/>
          <p:nvPr/>
        </p:nvSpPr>
        <p:spPr>
          <a:xfrm>
            <a:off x="6112345" y="3379049"/>
            <a:ext cx="1224000" cy="90000"/>
          </a:xfrm>
          <a:prstGeom prst="rect">
            <a:avLst/>
          </a:prstGeom>
          <a:solidFill>
            <a:srgbClr val="6221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/>
          <p:nvPr/>
        </p:nvSpPr>
        <p:spPr>
          <a:xfrm>
            <a:off x="9" y="-4952"/>
            <a:ext cx="1850365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dessin&#10;&#10;Description générée automatiquement" id="175" name="Google Shape;17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209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2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77" name="Google Shape;177;p42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2"/>
          <p:cNvSpPr txBox="1"/>
          <p:nvPr>
            <p:ph idx="11" type="ftr"/>
          </p:nvPr>
        </p:nvSpPr>
        <p:spPr>
          <a:xfrm>
            <a:off x="2300542" y="6357967"/>
            <a:ext cx="35026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79" name="Google Shape;179;p42"/>
          <p:cNvCxnSpPr/>
          <p:nvPr/>
        </p:nvCxnSpPr>
        <p:spPr>
          <a:xfrm>
            <a:off x="2393623" y="6317525"/>
            <a:ext cx="925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42"/>
          <p:cNvSpPr/>
          <p:nvPr>
            <p:ph idx="2" type="pic"/>
          </p:nvPr>
        </p:nvSpPr>
        <p:spPr>
          <a:xfrm>
            <a:off x="1084633" y="2130458"/>
            <a:ext cx="3024000" cy="3442721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1" name="Google Shape;181;p42"/>
          <p:cNvCxnSpPr/>
          <p:nvPr/>
        </p:nvCxnSpPr>
        <p:spPr>
          <a:xfrm>
            <a:off x="2390356" y="1157345"/>
            <a:ext cx="9252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TEXTE">
  <p:cSld name="PAGE TEXT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/>
          <p:nvPr/>
        </p:nvSpPr>
        <p:spPr>
          <a:xfrm>
            <a:off x="9" y="-4952"/>
            <a:ext cx="1850365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dessin&#10;&#10;Description générée automatiquement" id="184" name="Google Shape;18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209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43"/>
          <p:cNvCxnSpPr/>
          <p:nvPr/>
        </p:nvCxnSpPr>
        <p:spPr>
          <a:xfrm>
            <a:off x="2393623" y="6317525"/>
            <a:ext cx="925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43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7" name="Google Shape;187;p43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3"/>
          <p:cNvSpPr txBox="1"/>
          <p:nvPr>
            <p:ph idx="11" type="ftr"/>
          </p:nvPr>
        </p:nvSpPr>
        <p:spPr>
          <a:xfrm>
            <a:off x="2300542" y="6357967"/>
            <a:ext cx="35026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3"/>
          <p:cNvSpPr txBox="1"/>
          <p:nvPr>
            <p:ph idx="1" type="body"/>
          </p:nvPr>
        </p:nvSpPr>
        <p:spPr>
          <a:xfrm>
            <a:off x="2283450" y="59819"/>
            <a:ext cx="9364468" cy="999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3"/>
          <p:cNvSpPr txBox="1"/>
          <p:nvPr>
            <p:ph idx="2" type="body"/>
          </p:nvPr>
        </p:nvSpPr>
        <p:spPr>
          <a:xfrm>
            <a:off x="2300542" y="2085312"/>
            <a:ext cx="9347376" cy="402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9"/>
              <a:buFont typeface="Arial"/>
              <a:buNone/>
              <a:defRPr b="1" i="0" sz="153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913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None/>
              <a:defRPr b="1" i="0" sz="115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44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1" name="Google Shape;191;p43"/>
          <p:cNvCxnSpPr/>
          <p:nvPr/>
        </p:nvCxnSpPr>
        <p:spPr>
          <a:xfrm>
            <a:off x="2390356" y="1157345"/>
            <a:ext cx="9252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TEXTE + IMAGE">
  <p:cSld name="PAGE TEXTE + IMAG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/>
          <p:nvPr/>
        </p:nvSpPr>
        <p:spPr>
          <a:xfrm>
            <a:off x="9" y="-4952"/>
            <a:ext cx="1850365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4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5" name="Google Shape;195;p44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4"/>
          <p:cNvSpPr txBox="1"/>
          <p:nvPr>
            <p:ph idx="11" type="ftr"/>
          </p:nvPr>
        </p:nvSpPr>
        <p:spPr>
          <a:xfrm>
            <a:off x="2300542" y="6357967"/>
            <a:ext cx="35026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44"/>
          <p:cNvSpPr txBox="1"/>
          <p:nvPr>
            <p:ph idx="1" type="body"/>
          </p:nvPr>
        </p:nvSpPr>
        <p:spPr>
          <a:xfrm>
            <a:off x="2283450" y="59819"/>
            <a:ext cx="9364468" cy="999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44"/>
          <p:cNvSpPr txBox="1"/>
          <p:nvPr>
            <p:ph idx="2" type="body"/>
          </p:nvPr>
        </p:nvSpPr>
        <p:spPr>
          <a:xfrm>
            <a:off x="4138818" y="2085312"/>
            <a:ext cx="7477570" cy="4024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9"/>
              <a:buFont typeface="Arial"/>
              <a:buNone/>
              <a:defRPr b="1" i="0" sz="1539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913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None/>
              <a:defRPr b="1" i="0" sz="115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44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898"/>
              <a:buFont typeface="Arial"/>
              <a:buNone/>
              <a:defRPr b="0" i="0" sz="8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4"/>
          <p:cNvSpPr/>
          <p:nvPr>
            <p:ph idx="3" type="pic"/>
          </p:nvPr>
        </p:nvSpPr>
        <p:spPr>
          <a:xfrm>
            <a:off x="524047" y="2085975"/>
            <a:ext cx="2944812" cy="292735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Une image contenant dessin&#10;&#10;Description générée automatiquement" id="200" name="Google Shape;20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209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44"/>
          <p:cNvCxnSpPr/>
          <p:nvPr/>
        </p:nvCxnSpPr>
        <p:spPr>
          <a:xfrm>
            <a:off x="2393623" y="6317525"/>
            <a:ext cx="925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44"/>
          <p:cNvCxnSpPr/>
          <p:nvPr/>
        </p:nvCxnSpPr>
        <p:spPr>
          <a:xfrm>
            <a:off x="2390356" y="1157345"/>
            <a:ext cx="9252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PAGE VIERG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/>
          <p:nvPr/>
        </p:nvSpPr>
        <p:spPr>
          <a:xfrm>
            <a:off x="9" y="-4952"/>
            <a:ext cx="1850365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dessin&#10;&#10;Description générée automatiquement" id="205" name="Google Shape;20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209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5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7" name="Google Shape;207;p45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5"/>
          <p:cNvSpPr txBox="1"/>
          <p:nvPr>
            <p:ph idx="11" type="ftr"/>
          </p:nvPr>
        </p:nvSpPr>
        <p:spPr>
          <a:xfrm>
            <a:off x="2300542" y="6357967"/>
            <a:ext cx="35026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9" name="Google Shape;209;p45"/>
          <p:cNvCxnSpPr/>
          <p:nvPr/>
        </p:nvCxnSpPr>
        <p:spPr>
          <a:xfrm>
            <a:off x="2393623" y="6317525"/>
            <a:ext cx="925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45"/>
          <p:cNvCxnSpPr/>
          <p:nvPr/>
        </p:nvCxnSpPr>
        <p:spPr>
          <a:xfrm>
            <a:off x="2390356" y="1157345"/>
            <a:ext cx="9252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 showMasterSp="0">
  <p:cSld name="Sommai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2476970" y="1376772"/>
            <a:ext cx="9379670" cy="33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i="0" lang="fr-FR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b="0" i="0" lang="fr-FR" sz="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b="0" i="0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" name="Google Shape;34;p17"/>
          <p:cNvSpPr/>
          <p:nvPr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35" name="Google Shape;3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008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/>
          <p:nvPr/>
        </p:nvSpPr>
        <p:spPr>
          <a:xfrm>
            <a:off x="2495600" y="1877699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76970" y="2276872"/>
            <a:ext cx="9379670" cy="4059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  <a:defRPr b="1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 AVEC TITRE">
  <p:cSld name="PAGE VIERGE AVEC TITR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/>
          <p:nvPr/>
        </p:nvSpPr>
        <p:spPr>
          <a:xfrm>
            <a:off x="9" y="-4952"/>
            <a:ext cx="1850365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46"/>
          <p:cNvCxnSpPr/>
          <p:nvPr/>
        </p:nvCxnSpPr>
        <p:spPr>
          <a:xfrm>
            <a:off x="2393623" y="6317525"/>
            <a:ext cx="9252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46"/>
          <p:cNvCxnSpPr/>
          <p:nvPr/>
        </p:nvCxnSpPr>
        <p:spPr>
          <a:xfrm>
            <a:off x="2390356" y="1157345"/>
            <a:ext cx="9252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46"/>
          <p:cNvSpPr txBox="1"/>
          <p:nvPr>
            <p:ph idx="12" type="sldNum"/>
          </p:nvPr>
        </p:nvSpPr>
        <p:spPr>
          <a:xfrm>
            <a:off x="157426" y="6287770"/>
            <a:ext cx="6842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sz="8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6" name="Google Shape;216;p46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6"/>
          <p:cNvSpPr txBox="1"/>
          <p:nvPr>
            <p:ph idx="11" type="ftr"/>
          </p:nvPr>
        </p:nvSpPr>
        <p:spPr>
          <a:xfrm>
            <a:off x="2300542" y="6357967"/>
            <a:ext cx="35026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2283450" y="59819"/>
            <a:ext cx="9364468" cy="999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1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463B77"/>
              </a:buClr>
              <a:buSzPts val="1924"/>
              <a:buFont typeface="Arial"/>
              <a:buNone/>
              <a:defRPr b="0" i="0" sz="1924" u="none" cap="none" strike="noStrike">
                <a:solidFill>
                  <a:srgbClr val="463B7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942" lvl="5" marL="27432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942" lvl="6" marL="32004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942" lvl="7" marL="36576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942" lvl="8" marL="4114800" marR="0" rtl="0" algn="l">
              <a:lnSpc>
                <a:spcPct val="9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155"/>
              <a:buFont typeface="Arial"/>
              <a:buChar char="•"/>
              <a:defRPr b="0" i="0" sz="1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e image contenant dessin&#10;&#10;Description générée automatiquement" id="219" name="Google Shape;21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209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LOGO MODIFIABLE">
  <p:cSld name="PAGE LOGO MODIFIABL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77350" y="-261"/>
            <a:ext cx="10311533" cy="685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7"/>
          <p:cNvSpPr txBox="1"/>
          <p:nvPr/>
        </p:nvSpPr>
        <p:spPr>
          <a:xfrm>
            <a:off x="9410614" y="6391565"/>
            <a:ext cx="2331217" cy="151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7"/>
              </a:buClr>
              <a:buSzPts val="385"/>
              <a:buFont typeface="Arial"/>
              <a:buNone/>
            </a:pPr>
            <a:r>
              <a:rPr lang="fr-FR" sz="385">
                <a:solidFill>
                  <a:srgbClr val="585857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5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1" y="-260"/>
            <a:ext cx="1872082" cy="68629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42" y="540514"/>
            <a:ext cx="1643654" cy="582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 showMasterSp="0">
  <p:cSld name="Disposition personnalisé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2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125" y="2255838"/>
            <a:ext cx="77724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>
            <p:ph type="title"/>
          </p:nvPr>
        </p:nvSpPr>
        <p:spPr>
          <a:xfrm>
            <a:off x="1001486" y="1787753"/>
            <a:ext cx="10091057" cy="3557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>
            <p:ph type="title"/>
          </p:nvPr>
        </p:nvSpPr>
        <p:spPr>
          <a:xfrm>
            <a:off x="763975" y="1733323"/>
            <a:ext cx="5018314" cy="1543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774407" y="3581401"/>
            <a:ext cx="5007882" cy="1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2"/>
          <p:cNvSpPr txBox="1"/>
          <p:nvPr>
            <p:ph idx="2" type="body"/>
          </p:nvPr>
        </p:nvSpPr>
        <p:spPr>
          <a:xfrm>
            <a:off x="6291423" y="3581401"/>
            <a:ext cx="5197475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>
            <p:ph type="title"/>
          </p:nvPr>
        </p:nvSpPr>
        <p:spPr>
          <a:xfrm>
            <a:off x="763975" y="1733323"/>
            <a:ext cx="4783385" cy="1543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33"/>
          <p:cNvSpPr txBox="1"/>
          <p:nvPr>
            <p:ph idx="1" type="body"/>
          </p:nvPr>
        </p:nvSpPr>
        <p:spPr>
          <a:xfrm>
            <a:off x="763975" y="3581402"/>
            <a:ext cx="4783385" cy="2423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3"/>
          <p:cNvSpPr/>
          <p:nvPr>
            <p:ph idx="2" type="pic"/>
          </p:nvPr>
        </p:nvSpPr>
        <p:spPr>
          <a:xfrm>
            <a:off x="5782289" y="0"/>
            <a:ext cx="640971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e de titre">
  <p:cSld name="1_Diapositive de titr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>
            <p:ph type="title"/>
          </p:nvPr>
        </p:nvSpPr>
        <p:spPr>
          <a:xfrm>
            <a:off x="763975" y="1733323"/>
            <a:ext cx="5018314" cy="1543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774406" y="3581401"/>
            <a:ext cx="10716554" cy="1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>
            <p:ph type="title"/>
          </p:nvPr>
        </p:nvSpPr>
        <p:spPr>
          <a:xfrm>
            <a:off x="957943" y="1733323"/>
            <a:ext cx="5018314" cy="1543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957943" y="3581402"/>
            <a:ext cx="9405257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">
  <p:cSld name="Text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1055688" y="1412875"/>
            <a:ext cx="10801350" cy="493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&gt;"/>
              <a:defRPr/>
            </a:lvl4pPr>
            <a:lvl5pPr indent="-36576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6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44863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>
            <p:ph type="title"/>
          </p:nvPr>
        </p:nvSpPr>
        <p:spPr>
          <a:xfrm>
            <a:off x="957942" y="1733323"/>
            <a:ext cx="5138057" cy="563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957943" y="2742898"/>
            <a:ext cx="2730137" cy="338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2" type="body"/>
          </p:nvPr>
        </p:nvSpPr>
        <p:spPr>
          <a:xfrm>
            <a:off x="4310743" y="2742596"/>
            <a:ext cx="2730137" cy="338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36"/>
          <p:cNvSpPr txBox="1"/>
          <p:nvPr>
            <p:ph idx="3" type="body"/>
          </p:nvPr>
        </p:nvSpPr>
        <p:spPr>
          <a:xfrm>
            <a:off x="7663543" y="2732763"/>
            <a:ext cx="2730137" cy="3383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de section">
  <p:cSld name="1_Titre de section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>
            <p:ph type="title"/>
          </p:nvPr>
        </p:nvSpPr>
        <p:spPr>
          <a:xfrm>
            <a:off x="1001486" y="1787753"/>
            <a:ext cx="10091057" cy="3557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ôture" showMasterSp="0">
  <p:cSld name="Clôtur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/>
          <p:nvPr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49" name="Google Shape;4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008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/>
          <p:nvPr>
            <p:ph type="title"/>
          </p:nvPr>
        </p:nvSpPr>
        <p:spPr>
          <a:xfrm>
            <a:off x="3205548" y="1700806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3205548" y="3104964"/>
            <a:ext cx="8640000" cy="1027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sz="18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8AA5"/>
              </a:buClr>
              <a:buSzPts val="2000"/>
              <a:buFont typeface="Arial"/>
              <a:buNone/>
              <a:defRPr sz="2000">
                <a:solidFill>
                  <a:srgbClr val="938AA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8AA5"/>
              </a:buClr>
              <a:buSzPts val="1800"/>
              <a:buNone/>
              <a:defRPr sz="1800">
                <a:solidFill>
                  <a:srgbClr val="938AA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38AA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8AA5"/>
              </a:buClr>
              <a:buSzPts val="1920"/>
              <a:buNone/>
              <a:defRPr sz="1600">
                <a:solidFill>
                  <a:srgbClr val="938AA5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4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lang="fr-FR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" name="Google Shape;55;p24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" name="Google Shape;56;p24"/>
          <p:cNvSpPr/>
          <p:nvPr/>
        </p:nvSpPr>
        <p:spPr>
          <a:xfrm>
            <a:off x="3252851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embres (fixe)" showMasterSp="0">
  <p:cSld name="1_Membres (fixe)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lang="fr-FR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25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25"/>
          <p:cNvSpPr/>
          <p:nvPr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61" name="Google Shape;6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008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5"/>
          <p:cNvPicPr preferRelativeResize="0"/>
          <p:nvPr/>
        </p:nvPicPr>
        <p:blipFill rotWithShape="1">
          <a:blip r:embed="rId3">
            <a:alphaModFix/>
          </a:blip>
          <a:srcRect b="0" l="0" r="0" t="80328"/>
          <a:stretch/>
        </p:blipFill>
        <p:spPr>
          <a:xfrm>
            <a:off x="85727" y="5229200"/>
            <a:ext cx="1643654" cy="114582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/>
          <p:nvPr/>
        </p:nvSpPr>
        <p:spPr>
          <a:xfrm>
            <a:off x="2243572" y="1117470"/>
            <a:ext cx="2447105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 txBox="1"/>
          <p:nvPr/>
        </p:nvSpPr>
        <p:spPr>
          <a:xfrm>
            <a:off x="2193132" y="236935"/>
            <a:ext cx="9379670" cy="743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 acteurs s’engagent</a:t>
            </a:r>
            <a:br>
              <a:rPr b="0" i="0" lang="fr-F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r-F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pour l’ESS et l’innovation sociale</a:t>
            </a:r>
            <a:endParaRPr/>
          </a:p>
        </p:txBody>
      </p:sp>
      <p:sp>
        <p:nvSpPr>
          <p:cNvPr id="65" name="Google Shape;65;p25"/>
          <p:cNvSpPr txBox="1"/>
          <p:nvPr/>
        </p:nvSpPr>
        <p:spPr>
          <a:xfrm>
            <a:off x="2135560" y="1556792"/>
            <a:ext cx="72270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ILS SONT MEMBRES DE L’AVISE</a:t>
            </a:r>
            <a:endParaRPr sz="12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4192" y="1984158"/>
            <a:ext cx="1188000" cy="27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6145" y="1838782"/>
            <a:ext cx="1080000" cy="36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8892" y="2542150"/>
            <a:ext cx="828000" cy="23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32613" y="3246306"/>
            <a:ext cx="864000" cy="21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&#10;&#10;Description générée automatiquement" id="70" name="Google Shape;7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55871" y="2553854"/>
            <a:ext cx="1146614" cy="343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&#10;&#10;Description générée automatiquement" id="71" name="Google Shape;71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78029" y="3245048"/>
            <a:ext cx="720000" cy="31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14125" y="3138926"/>
            <a:ext cx="648000" cy="424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&#10;&#10;Description générée automatiquement" id="73" name="Google Shape;73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42213" y="3182417"/>
            <a:ext cx="612000" cy="36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93885" y="3083912"/>
            <a:ext cx="862455" cy="53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&#10;&#10;Description générée automatiquement" id="75" name="Google Shape;75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158402" y="3204911"/>
            <a:ext cx="792000" cy="2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154757" y="316791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77" name="Google Shape;77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348028" y="2998516"/>
            <a:ext cx="900000" cy="76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834277" y="3187744"/>
            <a:ext cx="396000" cy="3875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5"/>
          <p:cNvSpPr txBox="1"/>
          <p:nvPr/>
        </p:nvSpPr>
        <p:spPr>
          <a:xfrm>
            <a:off x="2193132" y="4160113"/>
            <a:ext cx="72270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ILS SOUTIENNENT AUSSI L’AVISE</a:t>
            </a:r>
            <a:endParaRPr sz="12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79576" y="4736690"/>
            <a:ext cx="477080" cy="42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283499" y="4743544"/>
            <a:ext cx="1379208" cy="315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avise.org/sites/default/files/atoms/images/20200217/logotype-atis_plan_de_travail_1.png" id="82" name="Google Shape;82;p2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010031" y="1981712"/>
            <a:ext cx="679985" cy="306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orace.org/sites/www.coorace.org/themes/coorace/logo.png" id="83" name="Google Shape;83;p2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676758" y="1918076"/>
            <a:ext cx="989773" cy="32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envenue sur le site d'ESFIN Gestion, partenaire en capital ..." id="84" name="Google Shape;84;p2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468187" y="2513902"/>
            <a:ext cx="720000" cy="370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25"/>
          <p:cNvCxnSpPr/>
          <p:nvPr/>
        </p:nvCxnSpPr>
        <p:spPr>
          <a:xfrm>
            <a:off x="9054111" y="4491782"/>
            <a:ext cx="0" cy="162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2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910660" y="5401556"/>
            <a:ext cx="725432" cy="54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'Economie Sociale et Solidaire en mouvement" id="87" name="Google Shape;87;p25"/>
          <p:cNvPicPr preferRelativeResize="0"/>
          <p:nvPr/>
        </p:nvPicPr>
        <p:blipFill rotWithShape="1">
          <a:blip r:embed="rId23">
            <a:alphaModFix/>
          </a:blip>
          <a:srcRect b="9166" l="10494" r="7370" t="6092"/>
          <a:stretch/>
        </p:blipFill>
        <p:spPr>
          <a:xfrm>
            <a:off x="5347440" y="2457067"/>
            <a:ext cx="577416" cy="538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pactfrance.eco/wp-content/uploads/2020/10/MouvImpactFrance-CartoucheBleu-RVB-1-1.jpg" id="88" name="Google Shape;88;p2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274484" y="3181690"/>
            <a:ext cx="828001" cy="3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143672" y="4584283"/>
            <a:ext cx="919858" cy="63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088976" y="5373216"/>
            <a:ext cx="937263" cy="57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095072" y="5348740"/>
            <a:ext cx="1679657" cy="52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231866" y="1839754"/>
            <a:ext cx="573504" cy="57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135403" y="1855218"/>
            <a:ext cx="450000" cy="47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754942" y="1875501"/>
            <a:ext cx="936697" cy="3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227244" y="2594013"/>
            <a:ext cx="947703" cy="31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350144" y="2583180"/>
            <a:ext cx="1028570" cy="32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5"/>
          <p:cNvPicPr preferRelativeResize="0"/>
          <p:nvPr/>
        </p:nvPicPr>
        <p:blipFill rotWithShape="1">
          <a:blip r:embed="rId33">
            <a:alphaModFix/>
          </a:blip>
          <a:srcRect b="18785" l="10202" r="19668" t="17619"/>
          <a:stretch/>
        </p:blipFill>
        <p:spPr>
          <a:xfrm>
            <a:off x="5958447" y="2459102"/>
            <a:ext cx="909530" cy="45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197168" y="2386437"/>
            <a:ext cx="1013426" cy="56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786112" y="5348740"/>
            <a:ext cx="955582" cy="60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279576" y="5382356"/>
            <a:ext cx="658950" cy="5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786112" y="1826116"/>
            <a:ext cx="516173" cy="429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d:image002.png@01D900C4.C2AFEE40" id="102" name="Google Shape;102;p2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876419" y="5325243"/>
            <a:ext cx="1086168" cy="665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lipart&#10;&#10;Description générée automatiquement" id="103" name="Google Shape;103;p2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545714" y="5546066"/>
            <a:ext cx="1077304" cy="40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avise.org/sites/default/files/atoms/images/20200217/fcc_logo_ss_signature_cmjn.jpg" id="104" name="Google Shape;104;p25"/>
          <p:cNvPicPr preferRelativeResize="0"/>
          <p:nvPr/>
        </p:nvPicPr>
        <p:blipFill rotWithShape="1">
          <a:blip r:embed="rId40">
            <a:alphaModFix/>
          </a:blip>
          <a:srcRect b="28133" l="0" r="0" t="0"/>
          <a:stretch/>
        </p:blipFill>
        <p:spPr>
          <a:xfrm>
            <a:off x="10094667" y="4491783"/>
            <a:ext cx="1244268" cy="674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avise.org/sites/default/files/atoms/images/20200217/logo_fcasd.png" id="105" name="Google Shape;105;p2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114751" y="4827503"/>
            <a:ext cx="1013303" cy="31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1317633" y="4703041"/>
            <a:ext cx="623186" cy="61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envenue à Fondation OCIRP | Fondation OCIRP" id="107" name="Google Shape;107;p2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448178" y="5592695"/>
            <a:ext cx="737694" cy="33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verture illustrée" showMasterSp="0">
  <p:cSld name="Ouverture illustrée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ctrTitle"/>
          </p:nvPr>
        </p:nvSpPr>
        <p:spPr>
          <a:xfrm>
            <a:off x="1235460" y="3329234"/>
            <a:ext cx="6084676" cy="3877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1235460" y="4000060"/>
            <a:ext cx="6084676" cy="498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1235460" y="4556157"/>
            <a:ext cx="60846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/>
          <p:nvPr/>
        </p:nvSpPr>
        <p:spPr>
          <a:xfrm>
            <a:off x="1283393" y="3812108"/>
            <a:ext cx="1152000" cy="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113" name="Google Shape;11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5754" y="355050"/>
            <a:ext cx="2664000" cy="71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/>
          <p:nvPr>
            <p:ph idx="3" type="pic"/>
          </p:nvPr>
        </p:nvSpPr>
        <p:spPr>
          <a:xfrm>
            <a:off x="7944000" y="0"/>
            <a:ext cx="4248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 showMasterSp="0">
  <p:cSld name="Chapit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8" y="0"/>
            <a:ext cx="18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117" name="Google Shape;1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008" y="545181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>
            <p:ph type="title"/>
          </p:nvPr>
        </p:nvSpPr>
        <p:spPr>
          <a:xfrm>
            <a:off x="3205548" y="1700806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205548" y="3104964"/>
            <a:ext cx="8640000" cy="1027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8AA5"/>
              </a:buClr>
              <a:buSzPts val="2000"/>
              <a:buFont typeface="Arial"/>
              <a:buNone/>
              <a:defRPr sz="2000">
                <a:solidFill>
                  <a:srgbClr val="938AA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38AA5"/>
              </a:buClr>
              <a:buSzPts val="1800"/>
              <a:buNone/>
              <a:defRPr sz="1800">
                <a:solidFill>
                  <a:srgbClr val="938AA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38AA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8AA5"/>
              </a:buClr>
              <a:buSzPts val="1920"/>
              <a:buNone/>
              <a:defRPr sz="1600">
                <a:solidFill>
                  <a:srgbClr val="938AA5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38AA5"/>
              </a:buClr>
              <a:buSzPts val="1600"/>
              <a:buNone/>
              <a:defRPr sz="1600">
                <a:solidFill>
                  <a:srgbClr val="938AA5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lang="fr-FR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lang="fr-FR" sz="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27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27"/>
          <p:cNvSpPr/>
          <p:nvPr/>
        </p:nvSpPr>
        <p:spPr>
          <a:xfrm>
            <a:off x="3215680" y="2763291"/>
            <a:ext cx="2447105" cy="114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2387588" y="1700808"/>
            <a:ext cx="720834" cy="11818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0" wrap="square" tIns="0">
            <a:spAutoFit/>
          </a:bodyPr>
          <a:lstStyle>
            <a:lvl1pPr indent="-2286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sz="9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">
  <p:cSld name="Tableau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b="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055688" y="1412874"/>
            <a:ext cx="10800952" cy="4923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-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1" type="ftr"/>
          </p:nvPr>
        </p:nvSpPr>
        <p:spPr>
          <a:xfrm>
            <a:off x="7309792" y="6597368"/>
            <a:ext cx="4114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/>
        </p:nvSpPr>
        <p:spPr>
          <a:xfrm>
            <a:off x="11608344" y="6607812"/>
            <a:ext cx="284300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b="1" i="0" lang="fr-FR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 flipH="1" rot="-5400000">
            <a:off x="10829217" y="5124507"/>
            <a:ext cx="2331217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r>
              <a:rPr b="0" i="0" lang="fr-FR" sz="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Toute reproduction interdite sans autorisation préalable</a:t>
            </a:r>
            <a:endParaRPr b="0" i="0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5"/>
          <p:cNvCxnSpPr/>
          <p:nvPr/>
        </p:nvCxnSpPr>
        <p:spPr>
          <a:xfrm>
            <a:off x="1056640" y="6551066"/>
            <a:ext cx="10800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15"/>
          <p:cNvSpPr/>
          <p:nvPr/>
        </p:nvSpPr>
        <p:spPr>
          <a:xfrm>
            <a:off x="9" y="0"/>
            <a:ext cx="6665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dessin&#10;&#10;Description générée automatiquement" id="17" name="Google Shape;17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5400000">
            <a:off x="-332709" y="736773"/>
            <a:ext cx="1332000" cy="35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1056640" y="936000"/>
            <a:ext cx="1080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469">
          <p15:clr>
            <a:srgbClr val="F26B43"/>
          </p15:clr>
        </p15:guide>
        <p15:guide id="2" orient="horz" pos="890">
          <p15:clr>
            <a:srgbClr val="F26B43"/>
          </p15:clr>
        </p15:guide>
        <p15:guide id="3" pos="665">
          <p15:clr>
            <a:srgbClr val="F26B43"/>
          </p15:clr>
        </p15:guide>
        <p15:guide id="4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vise.org/ressources/cartographie-des-offres-de-financement-dediees-a-less" TargetMode="External"/><Relationship Id="rId4" Type="http://schemas.openxmlformats.org/officeDocument/2006/relationships/image" Target="../media/image173.png"/><Relationship Id="rId5" Type="http://schemas.openxmlformats.org/officeDocument/2006/relationships/hyperlink" Target="https://www.avise.org/ressources/cartographie-des-offres-de-financement-dediees-a-less" TargetMode="External"/><Relationship Id="rId6" Type="http://schemas.openxmlformats.org/officeDocument/2006/relationships/image" Target="../media/image63.png"/><Relationship Id="rId7" Type="http://schemas.openxmlformats.org/officeDocument/2006/relationships/hyperlink" Target="https://www.avise.org/entreprendre/se-faire-financer" TargetMode="External"/><Relationship Id="rId8" Type="http://schemas.openxmlformats.org/officeDocument/2006/relationships/image" Target="../media/image17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floriane.vernay@avise.org" TargetMode="External"/><Relationship Id="rId4" Type="http://schemas.openxmlformats.org/officeDocument/2006/relationships/image" Target="../media/image176.png"/><Relationship Id="rId5" Type="http://schemas.openxmlformats.org/officeDocument/2006/relationships/hyperlink" Target="https://www.avise.org/ressources/catalogue-2021-du-centre-de-ressources-sur-leconomie-sociale-et-solidair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png"/><Relationship Id="rId4" Type="http://schemas.openxmlformats.org/officeDocument/2006/relationships/hyperlink" Target="https://www.avise.org/sites/default/files/atoms/files/20220630/220608_avise_ra_2021_compilation.pdf" TargetMode="External"/><Relationship Id="rId5" Type="http://schemas.openxmlformats.org/officeDocument/2006/relationships/image" Target="../media/image53.png"/><Relationship Id="rId6" Type="http://schemas.openxmlformats.org/officeDocument/2006/relationships/image" Target="../media/image6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Relationship Id="rId4" Type="http://schemas.openxmlformats.org/officeDocument/2006/relationships/image" Target="../media/image59.png"/><Relationship Id="rId5" Type="http://schemas.openxmlformats.org/officeDocument/2006/relationships/image" Target="../media/image6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vise.org/ressources/lannuaire-des-incubateurs-et-accelerateurs-de-less-et-de-linnovation-sociale" TargetMode="External"/><Relationship Id="rId4" Type="http://schemas.openxmlformats.org/officeDocument/2006/relationships/hyperlink" Target="https://www.avise.org/ressources/lannuaire-des-incubateurs-et-accelerateurs-de-less-et-de-linnovation-sociale" TargetMode="External"/><Relationship Id="rId9" Type="http://schemas.openxmlformats.org/officeDocument/2006/relationships/image" Target="../media/image57.png"/><Relationship Id="rId5" Type="http://schemas.openxmlformats.org/officeDocument/2006/relationships/hyperlink" Target="https://fabriqueainitiatives.org/" TargetMode="External"/><Relationship Id="rId6" Type="http://schemas.openxmlformats.org/officeDocument/2006/relationships/hyperlink" Target="https://www.info-dla.fr/" TargetMode="External"/><Relationship Id="rId7" Type="http://schemas.openxmlformats.org/officeDocument/2006/relationships/image" Target="../media/image49.png"/><Relationship Id="rId8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78.png"/><Relationship Id="rId42" Type="http://schemas.openxmlformats.org/officeDocument/2006/relationships/image" Target="../media/image81.jpg"/><Relationship Id="rId41" Type="http://schemas.openxmlformats.org/officeDocument/2006/relationships/hyperlink" Target="https://www.linkedin.com/company/i-engage-paris-8-saint-denis/" TargetMode="External"/><Relationship Id="rId44" Type="http://schemas.openxmlformats.org/officeDocument/2006/relationships/image" Target="../media/image82.png"/><Relationship Id="rId43" Type="http://schemas.openxmlformats.org/officeDocument/2006/relationships/image" Target="../media/image89.png"/><Relationship Id="rId46" Type="http://schemas.openxmlformats.org/officeDocument/2006/relationships/image" Target="../media/image83.png"/><Relationship Id="rId45" Type="http://schemas.openxmlformats.org/officeDocument/2006/relationships/hyperlink" Target="http://www.planetic.org/" TargetMode="External"/><Relationship Id="rId107" Type="http://schemas.openxmlformats.org/officeDocument/2006/relationships/hyperlink" Target="https://lamachinerie.org/" TargetMode="External"/><Relationship Id="rId106" Type="http://schemas.openxmlformats.org/officeDocument/2006/relationships/image" Target="../media/image120.png"/><Relationship Id="rId105" Type="http://schemas.openxmlformats.org/officeDocument/2006/relationships/hyperlink" Target="https://essaube.fr/" TargetMode="External"/><Relationship Id="rId104" Type="http://schemas.openxmlformats.org/officeDocument/2006/relationships/image" Target="../media/image117.jpg"/><Relationship Id="rId109" Type="http://schemas.openxmlformats.org/officeDocument/2006/relationships/hyperlink" Target="https://legermoir-ambricourt.fr/" TargetMode="External"/><Relationship Id="rId108" Type="http://schemas.openxmlformats.org/officeDocument/2006/relationships/image" Target="../media/image180.png"/><Relationship Id="rId48" Type="http://schemas.openxmlformats.org/officeDocument/2006/relationships/image" Target="../media/image90.jpg"/><Relationship Id="rId47" Type="http://schemas.openxmlformats.org/officeDocument/2006/relationships/hyperlink" Target="http://www.projets19.org/accueil" TargetMode="External"/><Relationship Id="rId49" Type="http://schemas.openxmlformats.org/officeDocument/2006/relationships/hyperlink" Target="http://yesakademia.ong/" TargetMode="External"/><Relationship Id="rId103" Type="http://schemas.openxmlformats.org/officeDocument/2006/relationships/hyperlink" Target="https://startupdeterritoire.alsace/" TargetMode="External"/><Relationship Id="rId102" Type="http://schemas.openxmlformats.org/officeDocument/2006/relationships/image" Target="../media/image118.png"/><Relationship Id="rId101" Type="http://schemas.openxmlformats.org/officeDocument/2006/relationships/hyperlink" Target="https://lefilon.org/" TargetMode="External"/><Relationship Id="rId100" Type="http://schemas.openxmlformats.org/officeDocument/2006/relationships/image" Target="../media/image114.png"/><Relationship Id="rId31" Type="http://schemas.openxmlformats.org/officeDocument/2006/relationships/hyperlink" Target="https://live-for-good.org/fr/" TargetMode="External"/><Relationship Id="rId30" Type="http://schemas.openxmlformats.org/officeDocument/2006/relationships/image" Target="../media/image77.png"/><Relationship Id="rId33" Type="http://schemas.openxmlformats.org/officeDocument/2006/relationships/hyperlink" Target="http://www.ceas72.fr/bienvenue-sur-le-site-du-ceas72/" TargetMode="External"/><Relationship Id="rId32" Type="http://schemas.openxmlformats.org/officeDocument/2006/relationships/image" Target="../media/image76.png"/><Relationship Id="rId35" Type="http://schemas.openxmlformats.org/officeDocument/2006/relationships/hyperlink" Target="https://www.ess-bretagne.org/tagbzh-reseau" TargetMode="External"/><Relationship Id="rId34" Type="http://schemas.openxmlformats.org/officeDocument/2006/relationships/image" Target="../media/image119.jpg"/><Relationship Id="rId37" Type="http://schemas.openxmlformats.org/officeDocument/2006/relationships/hyperlink" Target="https://www.the-land.bzh/enzhyme/" TargetMode="External"/><Relationship Id="rId176" Type="http://schemas.openxmlformats.org/officeDocument/2006/relationships/image" Target="../media/image63.png"/><Relationship Id="rId36" Type="http://schemas.openxmlformats.org/officeDocument/2006/relationships/image" Target="../media/image80.jpg"/><Relationship Id="rId175" Type="http://schemas.openxmlformats.org/officeDocument/2006/relationships/hyperlink" Target="https://www.avise.org/sites/default/files/atoms/files/20230105/221214_cea_annuaire.pdf" TargetMode="External"/><Relationship Id="rId39" Type="http://schemas.openxmlformats.org/officeDocument/2006/relationships/hyperlink" Target="https://antropia-essec.fr/" TargetMode="External"/><Relationship Id="rId174" Type="http://schemas.openxmlformats.org/officeDocument/2006/relationships/image" Target="../media/image162.png"/><Relationship Id="rId38" Type="http://schemas.openxmlformats.org/officeDocument/2006/relationships/image" Target="../media/image79.png"/><Relationship Id="rId173" Type="http://schemas.openxmlformats.org/officeDocument/2006/relationships/hyperlink" Target="https://www.avise.org/sites/default/files/atoms/files/20230105/221214_cea_annuaire.pdf" TargetMode="External"/><Relationship Id="rId177" Type="http://schemas.openxmlformats.org/officeDocument/2006/relationships/image" Target="../media/image163.png"/><Relationship Id="rId20" Type="http://schemas.openxmlformats.org/officeDocument/2006/relationships/image" Target="../media/image74.jpg"/><Relationship Id="rId22" Type="http://schemas.openxmlformats.org/officeDocument/2006/relationships/image" Target="../media/image68.png"/><Relationship Id="rId21" Type="http://schemas.openxmlformats.org/officeDocument/2006/relationships/hyperlink" Target="https://www.franceactive.org/" TargetMode="External"/><Relationship Id="rId24" Type="http://schemas.openxmlformats.org/officeDocument/2006/relationships/image" Target="../media/image73.png"/><Relationship Id="rId23" Type="http://schemas.openxmlformats.org/officeDocument/2006/relationships/hyperlink" Target="https://www.activaction.org/" TargetMode="External"/><Relationship Id="rId129" Type="http://schemas.openxmlformats.org/officeDocument/2006/relationships/image" Target="../media/image134.png"/><Relationship Id="rId128" Type="http://schemas.openxmlformats.org/officeDocument/2006/relationships/image" Target="../media/image133.jpg"/><Relationship Id="rId127" Type="http://schemas.openxmlformats.org/officeDocument/2006/relationships/image" Target="../media/image135.jpg"/><Relationship Id="rId126" Type="http://schemas.openxmlformats.org/officeDocument/2006/relationships/hyperlink" Target="https://www.franceactive.org/" TargetMode="External"/><Relationship Id="rId26" Type="http://schemas.openxmlformats.org/officeDocument/2006/relationships/image" Target="../media/image75.jpg"/><Relationship Id="rId121" Type="http://schemas.openxmlformats.org/officeDocument/2006/relationships/image" Target="../media/image129.png"/><Relationship Id="rId25" Type="http://schemas.openxmlformats.org/officeDocument/2006/relationships/hyperlink" Target="https://www.ashoka.org/fr-fr" TargetMode="External"/><Relationship Id="rId120" Type="http://schemas.openxmlformats.org/officeDocument/2006/relationships/hyperlink" Target="https://www.airelle.org/" TargetMode="External"/><Relationship Id="rId28" Type="http://schemas.openxmlformats.org/officeDocument/2006/relationships/image" Target="../media/image101.jpg"/><Relationship Id="rId27" Type="http://schemas.openxmlformats.org/officeDocument/2006/relationships/hyperlink" Target="https://www.ticketforchange.org/" TargetMode="External"/><Relationship Id="rId125" Type="http://schemas.openxmlformats.org/officeDocument/2006/relationships/image" Target="../media/image125.png"/><Relationship Id="rId29" Type="http://schemas.openxmlformats.org/officeDocument/2006/relationships/hyperlink" Target="https://makesense.org/" TargetMode="External"/><Relationship Id="rId124" Type="http://schemas.openxmlformats.org/officeDocument/2006/relationships/image" Target="../media/image126.png"/><Relationship Id="rId123" Type="http://schemas.openxmlformats.org/officeDocument/2006/relationships/hyperlink" Target="https://liess87.fr/" TargetMode="External"/><Relationship Id="rId122" Type="http://schemas.openxmlformats.org/officeDocument/2006/relationships/hyperlink" Target="https://www.citescoop.com/cits-coop-gironde" TargetMode="External"/><Relationship Id="rId95" Type="http://schemas.openxmlformats.org/officeDocument/2006/relationships/hyperlink" Target="https://www.active71.org/?fbclid=IwAR1Ifv9oiuQhg_VLKKfRueSd985o2oQp_ADV287ix4iMUQXQcLha8-4V4Dc" TargetMode="External"/><Relationship Id="rId94" Type="http://schemas.openxmlformats.org/officeDocument/2006/relationships/hyperlink" Target="https://www.franceactive.org/" TargetMode="External"/><Relationship Id="rId97" Type="http://schemas.openxmlformats.org/officeDocument/2006/relationships/image" Target="../media/image111.png"/><Relationship Id="rId96" Type="http://schemas.openxmlformats.org/officeDocument/2006/relationships/image" Target="../media/image108.jpg"/><Relationship Id="rId11" Type="http://schemas.openxmlformats.org/officeDocument/2006/relationships/image" Target="../media/image64.png"/><Relationship Id="rId99" Type="http://schemas.openxmlformats.org/officeDocument/2006/relationships/hyperlink" Target="https://www.laserre.org/" TargetMode="External"/><Relationship Id="rId10" Type="http://schemas.openxmlformats.org/officeDocument/2006/relationships/hyperlink" Target="http://www.foyersruraux-yonne.org/" TargetMode="External"/><Relationship Id="rId98" Type="http://schemas.openxmlformats.org/officeDocument/2006/relationships/hyperlink" Target="https://www.franceactive.org/" TargetMode="External"/><Relationship Id="rId13" Type="http://schemas.openxmlformats.org/officeDocument/2006/relationships/image" Target="../media/image98.png"/><Relationship Id="rId12" Type="http://schemas.openxmlformats.org/officeDocument/2006/relationships/hyperlink" Target="https://pole-economie-solidaire21.org/" TargetMode="External"/><Relationship Id="rId91" Type="http://schemas.openxmlformats.org/officeDocument/2006/relationships/image" Target="../media/image105.png"/><Relationship Id="rId90" Type="http://schemas.openxmlformats.org/officeDocument/2006/relationships/hyperlink" Target="https://www.anciela.info/" TargetMode="External"/><Relationship Id="rId93" Type="http://schemas.openxmlformats.org/officeDocument/2006/relationships/image" Target="../media/image109.png"/><Relationship Id="rId92" Type="http://schemas.openxmlformats.org/officeDocument/2006/relationships/hyperlink" Target="https://www.cocoshaker.fr/" TargetMode="External"/><Relationship Id="rId118" Type="http://schemas.openxmlformats.org/officeDocument/2006/relationships/image" Target="../media/image127.jpg"/><Relationship Id="rId117" Type="http://schemas.openxmlformats.org/officeDocument/2006/relationships/image" Target="../media/image131.jpg"/><Relationship Id="rId116" Type="http://schemas.openxmlformats.org/officeDocument/2006/relationships/hyperlink" Target="https://www.whatsupcamille.fr/" TargetMode="External"/><Relationship Id="rId115" Type="http://schemas.openxmlformats.org/officeDocument/2006/relationships/image" Target="../media/image141.png"/><Relationship Id="rId119" Type="http://schemas.openxmlformats.org/officeDocument/2006/relationships/image" Target="../media/image150.png"/><Relationship Id="rId15" Type="http://schemas.openxmlformats.org/officeDocument/2006/relationships/image" Target="../media/image88.png"/><Relationship Id="rId110" Type="http://schemas.openxmlformats.org/officeDocument/2006/relationships/image" Target="../media/image122.png"/><Relationship Id="rId14" Type="http://schemas.openxmlformats.org/officeDocument/2006/relationships/hyperlink" Target="http://www.alterincub.coop/alter-incub-centre-val-de-loire/l-equipe.html" TargetMode="External"/><Relationship Id="rId17" Type="http://schemas.openxmlformats.org/officeDocument/2006/relationships/hyperlink" Target="https://www.figeacteurs.fr/" TargetMode="External"/><Relationship Id="rId16" Type="http://schemas.openxmlformats.org/officeDocument/2006/relationships/hyperlink" Target="http://www.alterincub.coop/alter-incub-occitanie/l-equipe.html" TargetMode="External"/><Relationship Id="rId19" Type="http://schemas.openxmlformats.org/officeDocument/2006/relationships/hyperlink" Target="https://www.premiere-brique.fr/" TargetMode="External"/><Relationship Id="rId114" Type="http://schemas.openxmlformats.org/officeDocument/2006/relationships/hyperlink" Target="https://www.france.pulse-group.org/#pulse-montreuil" TargetMode="External"/><Relationship Id="rId18" Type="http://schemas.openxmlformats.org/officeDocument/2006/relationships/image" Target="../media/image84.jpg"/><Relationship Id="rId113" Type="http://schemas.openxmlformats.org/officeDocument/2006/relationships/image" Target="../media/image128.png"/><Relationship Id="rId112" Type="http://schemas.openxmlformats.org/officeDocument/2006/relationships/image" Target="../media/image124.jpg"/><Relationship Id="rId111" Type="http://schemas.openxmlformats.org/officeDocument/2006/relationships/image" Target="../media/image146.png"/><Relationship Id="rId84" Type="http://schemas.openxmlformats.org/officeDocument/2006/relationships/hyperlink" Target="https://www.uniscite.fr/" TargetMode="External"/><Relationship Id="rId83" Type="http://schemas.openxmlformats.org/officeDocument/2006/relationships/image" Target="../media/image106.png"/><Relationship Id="rId86" Type="http://schemas.openxmlformats.org/officeDocument/2006/relationships/hyperlink" Target="https://singafrance.com/" TargetMode="External"/><Relationship Id="rId85" Type="http://schemas.openxmlformats.org/officeDocument/2006/relationships/image" Target="../media/image107.png"/><Relationship Id="rId88" Type="http://schemas.openxmlformats.org/officeDocument/2006/relationships/hyperlink" Target="https://www.positiveplanet.ngo/" TargetMode="External"/><Relationship Id="rId150" Type="http://schemas.openxmlformats.org/officeDocument/2006/relationships/image" Target="../media/image153.png"/><Relationship Id="rId87" Type="http://schemas.openxmlformats.org/officeDocument/2006/relationships/image" Target="../media/image113.png"/><Relationship Id="rId89" Type="http://schemas.openxmlformats.org/officeDocument/2006/relationships/image" Target="../media/image110.jpg"/><Relationship Id="rId80" Type="http://schemas.openxmlformats.org/officeDocument/2006/relationships/hyperlink" Target="https://adress-normandie.org/" TargetMode="External"/><Relationship Id="rId82" Type="http://schemas.openxmlformats.org/officeDocument/2006/relationships/hyperlink" Target="https://empow-her.com/" TargetMode="External"/><Relationship Id="rId81" Type="http://schemas.openxmlformats.org/officeDocument/2006/relationships/image" Target="../media/image10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aprural.org/" TargetMode="External"/><Relationship Id="rId149" Type="http://schemas.openxmlformats.org/officeDocument/2006/relationships/hyperlink" Target="http://scic-tetris.org/" TargetMode="External"/><Relationship Id="rId4" Type="http://schemas.openxmlformats.org/officeDocument/2006/relationships/image" Target="../media/image58.jpg"/><Relationship Id="rId148" Type="http://schemas.openxmlformats.org/officeDocument/2006/relationships/image" Target="../media/image147.png"/><Relationship Id="rId9" Type="http://schemas.openxmlformats.org/officeDocument/2006/relationships/image" Target="../media/image65.jpg"/><Relationship Id="rId143" Type="http://schemas.openxmlformats.org/officeDocument/2006/relationships/image" Target="../media/image144.jpg"/><Relationship Id="rId142" Type="http://schemas.openxmlformats.org/officeDocument/2006/relationships/hyperlink" Target="http://capi.corsica/" TargetMode="External"/><Relationship Id="rId141" Type="http://schemas.openxmlformats.org/officeDocument/2006/relationships/image" Target="../media/image140.jpg"/><Relationship Id="rId140" Type="http://schemas.openxmlformats.org/officeDocument/2006/relationships/hyperlink" Target="http://enactus.fr/" TargetMode="External"/><Relationship Id="rId5" Type="http://schemas.openxmlformats.org/officeDocument/2006/relationships/hyperlink" Target="https://le-decapsuleur-ess.org/" TargetMode="External"/><Relationship Id="rId147" Type="http://schemas.openxmlformats.org/officeDocument/2006/relationships/image" Target="../media/image148.png"/><Relationship Id="rId6" Type="http://schemas.openxmlformats.org/officeDocument/2006/relationships/image" Target="../media/image60.png"/><Relationship Id="rId146" Type="http://schemas.openxmlformats.org/officeDocument/2006/relationships/hyperlink" Target="https://oms-saintpaul.re/services-associations/oms-social-lab/" TargetMode="External"/><Relationship Id="rId7" Type="http://schemas.openxmlformats.org/officeDocument/2006/relationships/image" Target="../media/image71.jpg"/><Relationship Id="rId145" Type="http://schemas.openxmlformats.org/officeDocument/2006/relationships/image" Target="../media/image143.jpg"/><Relationship Id="rId8" Type="http://schemas.openxmlformats.org/officeDocument/2006/relationships/hyperlink" Target="http://www.cluster-jura.coop/" TargetMode="External"/><Relationship Id="rId144" Type="http://schemas.openxmlformats.org/officeDocument/2006/relationships/hyperlink" Target="https://www.kaleidoscope-dom.com/" TargetMode="External"/><Relationship Id="rId73" Type="http://schemas.openxmlformats.org/officeDocument/2006/relationships/image" Target="../media/image97.png"/><Relationship Id="rId72" Type="http://schemas.openxmlformats.org/officeDocument/2006/relationships/hyperlink" Target="http://www.mef-mulhouse.fr/" TargetMode="External"/><Relationship Id="rId75" Type="http://schemas.openxmlformats.org/officeDocument/2006/relationships/image" Target="../media/image100.png"/><Relationship Id="rId74" Type="http://schemas.openxmlformats.org/officeDocument/2006/relationships/hyperlink" Target="https://setup-cae.fr/" TargetMode="External"/><Relationship Id="rId77" Type="http://schemas.openxmlformats.org/officeDocument/2006/relationships/image" Target="../media/image102.png"/><Relationship Id="rId76" Type="http://schemas.openxmlformats.org/officeDocument/2006/relationships/hyperlink" Target="https://ecooparc.com/" TargetMode="External"/><Relationship Id="rId79" Type="http://schemas.openxmlformats.org/officeDocument/2006/relationships/image" Target="../media/image99.jpg"/><Relationship Id="rId78" Type="http://schemas.openxmlformats.org/officeDocument/2006/relationships/hyperlink" Target="https://www.imaginationsfertiles.fr/" TargetMode="External"/><Relationship Id="rId71" Type="http://schemas.openxmlformats.org/officeDocument/2006/relationships/image" Target="../media/image116.jpg"/><Relationship Id="rId70" Type="http://schemas.openxmlformats.org/officeDocument/2006/relationships/hyperlink" Target="https://maillage.asso.fr/" TargetMode="External"/><Relationship Id="rId139" Type="http://schemas.openxmlformats.org/officeDocument/2006/relationships/image" Target="../media/image137.png"/><Relationship Id="rId138" Type="http://schemas.openxmlformats.org/officeDocument/2006/relationships/image" Target="../media/image139.png"/><Relationship Id="rId137" Type="http://schemas.openxmlformats.org/officeDocument/2006/relationships/hyperlink" Target="https://www.initiativeterresdevaucluse.fr/" TargetMode="External"/><Relationship Id="rId132" Type="http://schemas.openxmlformats.org/officeDocument/2006/relationships/hyperlink" Target="https://pole-ess-vendee.fr/" TargetMode="External"/><Relationship Id="rId131" Type="http://schemas.openxmlformats.org/officeDocument/2006/relationships/image" Target="../media/image136.jpg"/><Relationship Id="rId130" Type="http://schemas.openxmlformats.org/officeDocument/2006/relationships/hyperlink" Target="https://iresa.org/" TargetMode="External"/><Relationship Id="rId136" Type="http://schemas.openxmlformats.org/officeDocument/2006/relationships/image" Target="../media/image138.png"/><Relationship Id="rId135" Type="http://schemas.openxmlformats.org/officeDocument/2006/relationships/hyperlink" Target="https://ecossolies.fr/" TargetMode="External"/><Relationship Id="rId134" Type="http://schemas.openxmlformats.org/officeDocument/2006/relationships/hyperlink" Target="https://singafrance.com/nantes/" TargetMode="External"/><Relationship Id="rId133" Type="http://schemas.openxmlformats.org/officeDocument/2006/relationships/image" Target="../media/image132.png"/><Relationship Id="rId62" Type="http://schemas.openxmlformats.org/officeDocument/2006/relationships/hyperlink" Target="http://www.ronalpia.fr/" TargetMode="External"/><Relationship Id="rId61" Type="http://schemas.openxmlformats.org/officeDocument/2006/relationships/image" Target="../media/image94.jpg"/><Relationship Id="rId64" Type="http://schemas.openxmlformats.org/officeDocument/2006/relationships/hyperlink" Target="https://www.lecentsept.fr/" TargetMode="External"/><Relationship Id="rId63" Type="http://schemas.openxmlformats.org/officeDocument/2006/relationships/image" Target="../media/image103.png"/><Relationship Id="rId66" Type="http://schemas.openxmlformats.org/officeDocument/2006/relationships/hyperlink" Target="https://www.eedk.fr/" TargetMode="External"/><Relationship Id="rId172" Type="http://schemas.openxmlformats.org/officeDocument/2006/relationships/image" Target="../media/image166.png"/><Relationship Id="rId65" Type="http://schemas.openxmlformats.org/officeDocument/2006/relationships/image" Target="../media/image95.jpg"/><Relationship Id="rId171" Type="http://schemas.openxmlformats.org/officeDocument/2006/relationships/hyperlink" Target="https://pop-incub.org/" TargetMode="External"/><Relationship Id="rId68" Type="http://schemas.openxmlformats.org/officeDocument/2006/relationships/hyperlink" Target="https://initiativesetcite.com/" TargetMode="External"/><Relationship Id="rId170" Type="http://schemas.openxmlformats.org/officeDocument/2006/relationships/image" Target="../media/image158.png"/><Relationship Id="rId67" Type="http://schemas.openxmlformats.org/officeDocument/2006/relationships/image" Target="../media/image96.png"/><Relationship Id="rId60" Type="http://schemas.openxmlformats.org/officeDocument/2006/relationships/hyperlink" Target="https://www.innovales.fr/" TargetMode="External"/><Relationship Id="rId165" Type="http://schemas.openxmlformats.org/officeDocument/2006/relationships/hyperlink" Target="https://gaia-isere.org/" TargetMode="External"/><Relationship Id="rId69" Type="http://schemas.openxmlformats.org/officeDocument/2006/relationships/image" Target="../media/image93.jpg"/><Relationship Id="rId164" Type="http://schemas.openxmlformats.org/officeDocument/2006/relationships/image" Target="../media/image152.png"/><Relationship Id="rId163" Type="http://schemas.openxmlformats.org/officeDocument/2006/relationships/hyperlink" Target="https://la-ruche.net/" TargetMode="External"/><Relationship Id="rId162" Type="http://schemas.openxmlformats.org/officeDocument/2006/relationships/image" Target="../media/image156.png"/><Relationship Id="rId169" Type="http://schemas.openxmlformats.org/officeDocument/2006/relationships/hyperlink" Target="https://www.reseau-alliances.org/innovation-sociale" TargetMode="External"/><Relationship Id="rId168" Type="http://schemas.openxmlformats.org/officeDocument/2006/relationships/hyperlink" Target="https://singafrance.com/bordeaux/" TargetMode="External"/><Relationship Id="rId167" Type="http://schemas.openxmlformats.org/officeDocument/2006/relationships/hyperlink" Target="https://la-ruche.net/espaces/coworking-bordeaux/" TargetMode="External"/><Relationship Id="rId166" Type="http://schemas.openxmlformats.org/officeDocument/2006/relationships/image" Target="../media/image154.png"/><Relationship Id="rId51" Type="http://schemas.openxmlformats.org/officeDocument/2006/relationships/image" Target="../media/image85.png"/><Relationship Id="rId50" Type="http://schemas.openxmlformats.org/officeDocument/2006/relationships/image" Target="../media/image87.png"/><Relationship Id="rId53" Type="http://schemas.openxmlformats.org/officeDocument/2006/relationships/image" Target="../media/image86.jpg"/><Relationship Id="rId52" Type="http://schemas.openxmlformats.org/officeDocument/2006/relationships/hyperlink" Target="https://www.animafac.net/" TargetMode="External"/><Relationship Id="rId55" Type="http://schemas.openxmlformats.org/officeDocument/2006/relationships/image" Target="../media/image181.png"/><Relationship Id="rId161" Type="http://schemas.openxmlformats.org/officeDocument/2006/relationships/hyperlink" Target="https://colibris-lafabrique.org/" TargetMode="External"/><Relationship Id="rId54" Type="http://schemas.openxmlformats.org/officeDocument/2006/relationships/hyperlink" Target="https://21-croix-rouge.fr/" TargetMode="External"/><Relationship Id="rId160" Type="http://schemas.openxmlformats.org/officeDocument/2006/relationships/image" Target="../media/image157.png"/><Relationship Id="rId57" Type="http://schemas.openxmlformats.org/officeDocument/2006/relationships/image" Target="../media/image91.png"/><Relationship Id="rId56" Type="http://schemas.openxmlformats.org/officeDocument/2006/relationships/hyperlink" Target="https://www.amesud.fr/" TargetMode="External"/><Relationship Id="rId159" Type="http://schemas.openxmlformats.org/officeDocument/2006/relationships/hyperlink" Target="https://transforama.fr/" TargetMode="External"/><Relationship Id="rId59" Type="http://schemas.openxmlformats.org/officeDocument/2006/relationships/image" Target="../media/image92.png"/><Relationship Id="rId154" Type="http://schemas.openxmlformats.org/officeDocument/2006/relationships/hyperlink" Target="https://www.lespetitescantines.org/" TargetMode="External"/><Relationship Id="rId58" Type="http://schemas.openxmlformats.org/officeDocument/2006/relationships/hyperlink" Target="https://www.facebook.com/CourantFort/" TargetMode="External"/><Relationship Id="rId153" Type="http://schemas.openxmlformats.org/officeDocument/2006/relationships/image" Target="../media/image151.png"/><Relationship Id="rId152" Type="http://schemas.openxmlformats.org/officeDocument/2006/relationships/hyperlink" Target="http://www.alterincub.coop/alter-incub-centre-val-de-loire/l-equipe.html" TargetMode="External"/><Relationship Id="rId151" Type="http://schemas.openxmlformats.org/officeDocument/2006/relationships/image" Target="../media/image145.png"/><Relationship Id="rId158" Type="http://schemas.openxmlformats.org/officeDocument/2006/relationships/hyperlink" Target="https://www.france.pulse-group.org/" TargetMode="External"/><Relationship Id="rId157" Type="http://schemas.openxmlformats.org/officeDocument/2006/relationships/image" Target="../media/image155.png"/><Relationship Id="rId156" Type="http://schemas.openxmlformats.org/officeDocument/2006/relationships/hyperlink" Target="http://www.eclosion-fabrique.fr/" TargetMode="External"/><Relationship Id="rId155" Type="http://schemas.openxmlformats.org/officeDocument/2006/relationships/image" Target="../media/image1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7.jpg"/><Relationship Id="rId4" Type="http://schemas.openxmlformats.org/officeDocument/2006/relationships/hyperlink" Target="http://www.info-dla.fr/" TargetMode="External"/><Relationship Id="rId5" Type="http://schemas.openxmlformats.org/officeDocument/2006/relationships/image" Target="../media/image164.png"/><Relationship Id="rId6" Type="http://schemas.openxmlformats.org/officeDocument/2006/relationships/image" Target="../media/image161.png"/><Relationship Id="rId7" Type="http://schemas.openxmlformats.org/officeDocument/2006/relationships/image" Target="../media/image165.png"/><Relationship Id="rId8" Type="http://schemas.openxmlformats.org/officeDocument/2006/relationships/image" Target="../media/image1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8.jpg"/><Relationship Id="rId4" Type="http://schemas.openxmlformats.org/officeDocument/2006/relationships/image" Target="../media/image16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9" Type="http://schemas.openxmlformats.org/officeDocument/2006/relationships/hyperlink" Target="https://www.avise.org/sites/default/files/atoms/files/20220304/avise_fai_2022_plaquette_bd.pdf" TargetMode="External"/><Relationship Id="rId5" Type="http://schemas.openxmlformats.org/officeDocument/2006/relationships/image" Target="../media/image172.jpg"/><Relationship Id="rId6" Type="http://schemas.openxmlformats.org/officeDocument/2006/relationships/image" Target="../media/image175.png"/><Relationship Id="rId7" Type="http://schemas.openxmlformats.org/officeDocument/2006/relationships/image" Target="../media/image63.png"/><Relationship Id="rId8" Type="http://schemas.openxmlformats.org/officeDocument/2006/relationships/image" Target="../media/image1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"/>
          <p:cNvSpPr txBox="1"/>
          <p:nvPr>
            <p:ph type="ctrTitle"/>
          </p:nvPr>
        </p:nvSpPr>
        <p:spPr>
          <a:xfrm>
            <a:off x="4655840" y="1573166"/>
            <a:ext cx="7200000" cy="14957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fr-FR" sz="3600"/>
              <a:t>L'écosystème d'accompagnement et de financement de projets en QPV</a:t>
            </a:r>
            <a:endParaRPr/>
          </a:p>
        </p:txBody>
      </p:sp>
      <p:sp>
        <p:nvSpPr>
          <p:cNvPr id="275" name="Google Shape;275;p1"/>
          <p:cNvSpPr txBox="1"/>
          <p:nvPr>
            <p:ph idx="1" type="subTitle"/>
          </p:nvPr>
        </p:nvSpPr>
        <p:spPr>
          <a:xfrm>
            <a:off x="4655840" y="3609019"/>
            <a:ext cx="7200000" cy="905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r-FR"/>
              <a:t>Atelier participatif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r-FR"/>
              <a:t>Séminaire Politique de la ville et ESS: vers de nouvelles alliances" </a:t>
            </a:r>
            <a:endParaRPr/>
          </a:p>
        </p:txBody>
      </p:sp>
      <p:sp>
        <p:nvSpPr>
          <p:cNvPr id="276" name="Google Shape;276;p1"/>
          <p:cNvSpPr txBox="1"/>
          <p:nvPr>
            <p:ph idx="2" type="body"/>
          </p:nvPr>
        </p:nvSpPr>
        <p:spPr>
          <a:xfrm>
            <a:off x="4655840" y="5096217"/>
            <a:ext cx="7200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fr-FR"/>
              <a:t>Le jeudi 25 janvier 2023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fr-FR"/>
              <a:t>Aux Archives nationales (Pierrefitte-sur-Seine)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Cartographie des offres de financement dédiées à l'ESS</a:t>
            </a:r>
            <a:endParaRPr/>
          </a:p>
        </p:txBody>
      </p:sp>
      <p:sp>
        <p:nvSpPr>
          <p:cNvPr id="519" name="Google Shape;519;p10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Pour aider les entreprises de l’ESS et accompagnateurs à s'orienter</a:t>
            </a:r>
            <a:endParaRPr/>
          </a:p>
        </p:txBody>
      </p:sp>
      <p:pic>
        <p:nvPicPr>
          <p:cNvPr id="520" name="Google Shape;520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5688" y="1145211"/>
            <a:ext cx="7920632" cy="550771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0"/>
          <p:cNvSpPr txBox="1"/>
          <p:nvPr/>
        </p:nvSpPr>
        <p:spPr>
          <a:xfrm>
            <a:off x="10090745" y="1844824"/>
            <a:ext cx="147786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Cartographie complète </a:t>
            </a:r>
            <a:r>
              <a:rPr i="1" lang="fr-FR" sz="1050" u="sng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ligne</a:t>
            </a:r>
            <a:endParaRPr i="1" sz="1050">
              <a:solidFill>
                <a:srgbClr val="2510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6196" y="1857212"/>
            <a:ext cx="432048" cy="3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0"/>
          <p:cNvSpPr txBox="1"/>
          <p:nvPr/>
        </p:nvSpPr>
        <p:spPr>
          <a:xfrm>
            <a:off x="10090745" y="3212976"/>
            <a:ext cx="147786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Consulter le dossier </a:t>
            </a:r>
            <a:r>
              <a:rPr i="1" lang="fr-FR" sz="1050" u="sng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 faire financer</a:t>
            </a: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, édité par l'Avise </a:t>
            </a:r>
            <a:endParaRPr/>
          </a:p>
        </p:txBody>
      </p:sp>
      <p:pic>
        <p:nvPicPr>
          <p:cNvPr id="524" name="Google Shape;52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6196" y="3225364"/>
            <a:ext cx="432048" cy="3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93605" y="3859245"/>
            <a:ext cx="1975003" cy="2594091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526" name="Google Shape;526;p10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Accompagnement et financement de projets en QPV</a:t>
            </a:r>
            <a:endParaRPr/>
          </a:p>
        </p:txBody>
      </p:sp>
      <p:sp>
        <p:nvSpPr>
          <p:cNvPr id="532" name="Google Shape;532;p11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Cartographie des acteurs et dispositifs </a:t>
            </a:r>
            <a:endParaRPr/>
          </a:p>
        </p:txBody>
      </p:sp>
      <p:sp>
        <p:nvSpPr>
          <p:cNvPr id="533" name="Google Shape;533;p11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34" name="Google Shape;534;p11"/>
          <p:cNvSpPr txBox="1"/>
          <p:nvPr/>
        </p:nvSpPr>
        <p:spPr>
          <a:xfrm>
            <a:off x="1730636" y="1559391"/>
            <a:ext cx="1008112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Présentation de la cartographie </a:t>
            </a:r>
            <a:endParaRPr/>
          </a:p>
          <a:p>
            <a:pPr indent="-762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Vos réactions à chaud ? Des ajouts, objections, approbations ?</a:t>
            </a:r>
            <a:endParaRPr/>
          </a:p>
        </p:txBody>
      </p:sp>
      <p:sp>
        <p:nvSpPr>
          <p:cNvPr id="535" name="Google Shape;535;p11"/>
          <p:cNvSpPr/>
          <p:nvPr/>
        </p:nvSpPr>
        <p:spPr>
          <a:xfrm>
            <a:off x="1271465" y="4329386"/>
            <a:ext cx="2880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Coopérations visant à </a:t>
            </a: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améliorer le parcours d’accompagnement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 porteurs de projets ESS ?</a:t>
            </a: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8040217" y="4454974"/>
            <a:ext cx="34563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Nouveaux financements / financement dédiés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aux projets de l’ESS (quels types de projets, à quel stade, quelles modalités ?, etc.)</a:t>
            </a:r>
            <a:endParaRPr/>
          </a:p>
        </p:txBody>
      </p:sp>
      <p:sp>
        <p:nvSpPr>
          <p:cNvPr id="537" name="Google Shape;537;p11"/>
          <p:cNvSpPr/>
          <p:nvPr/>
        </p:nvSpPr>
        <p:spPr>
          <a:xfrm>
            <a:off x="4984330" y="428322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Création de </a:t>
            </a: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dispositifs dédiés ?</a:t>
            </a:r>
            <a:endParaRPr/>
          </a:p>
        </p:txBody>
      </p:sp>
      <p:sp>
        <p:nvSpPr>
          <p:cNvPr id="538" name="Google Shape;538;p11"/>
          <p:cNvSpPr/>
          <p:nvPr/>
        </p:nvSpPr>
        <p:spPr>
          <a:xfrm>
            <a:off x="4357109" y="5437389"/>
            <a:ext cx="28803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Articulation et maillage des actions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entre acteurs locaux 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g1fb7eb5a5f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795" y="0"/>
            <a:ext cx="482240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Accompagnement et financement de projets en QPV</a:t>
            </a:r>
            <a:endParaRPr/>
          </a:p>
        </p:txBody>
      </p:sp>
      <p:sp>
        <p:nvSpPr>
          <p:cNvPr id="550" name="Google Shape;550;p12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Témoignages</a:t>
            </a:r>
            <a:endParaRPr/>
          </a:p>
        </p:txBody>
      </p:sp>
      <p:sp>
        <p:nvSpPr>
          <p:cNvPr id="551" name="Google Shape;551;p12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52" name="Google Shape;552;p12"/>
          <p:cNvSpPr txBox="1"/>
          <p:nvPr/>
        </p:nvSpPr>
        <p:spPr>
          <a:xfrm>
            <a:off x="1609062" y="1340768"/>
            <a:ext cx="897387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Appel à témoignages et échanges sur les coopérations au service de l’accompagnement et du financement de l’ESS en QPV </a:t>
            </a:r>
            <a:endParaRPr/>
          </a:p>
        </p:txBody>
      </p:sp>
      <p:sp>
        <p:nvSpPr>
          <p:cNvPr id="553" name="Google Shape;553;p12"/>
          <p:cNvSpPr/>
          <p:nvPr/>
        </p:nvSpPr>
        <p:spPr>
          <a:xfrm>
            <a:off x="1385298" y="2973705"/>
            <a:ext cx="28803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Coopérations visant à </a:t>
            </a: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améliorer le parcours d’accompagnement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des porteurs de projets ESS ?</a:t>
            </a:r>
            <a:endParaRPr/>
          </a:p>
        </p:txBody>
      </p:sp>
      <p:sp>
        <p:nvSpPr>
          <p:cNvPr id="554" name="Google Shape;554;p12"/>
          <p:cNvSpPr/>
          <p:nvPr/>
        </p:nvSpPr>
        <p:spPr>
          <a:xfrm>
            <a:off x="6816080" y="4595631"/>
            <a:ext cx="34563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Nouveaux financements / financement dédiés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aux projets de l’ESS (quels types de projets, à quel stade, quelles modalités ?, etc.)</a:t>
            </a:r>
            <a:endParaRPr/>
          </a:p>
        </p:txBody>
      </p:sp>
      <p:sp>
        <p:nvSpPr>
          <p:cNvPr id="555" name="Google Shape;555;p12"/>
          <p:cNvSpPr/>
          <p:nvPr/>
        </p:nvSpPr>
        <p:spPr>
          <a:xfrm>
            <a:off x="4961397" y="3395303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Création de </a:t>
            </a: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dispositifs dédiés ?</a:t>
            </a:r>
            <a:endParaRPr/>
          </a:p>
        </p:txBody>
      </p:sp>
      <p:sp>
        <p:nvSpPr>
          <p:cNvPr id="556" name="Google Shape;556;p12"/>
          <p:cNvSpPr/>
          <p:nvPr/>
        </p:nvSpPr>
        <p:spPr>
          <a:xfrm>
            <a:off x="2071701" y="4894115"/>
            <a:ext cx="28803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Articulation et maillage des actions 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entre acteurs locaux ?</a:t>
            </a:r>
            <a:endParaRPr/>
          </a:p>
        </p:txBody>
      </p:sp>
      <p:sp>
        <p:nvSpPr>
          <p:cNvPr id="557" name="Google Shape;557;p12"/>
          <p:cNvSpPr/>
          <p:nvPr/>
        </p:nvSpPr>
        <p:spPr>
          <a:xfrm>
            <a:off x="8716735" y="3105834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Quid des </a:t>
            </a:r>
            <a:r>
              <a:rPr b="1"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coopérations public/privé</a:t>
            </a:r>
            <a:r>
              <a:rPr lang="fr-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3"/>
          <p:cNvSpPr txBox="1"/>
          <p:nvPr>
            <p:ph type="title"/>
          </p:nvPr>
        </p:nvSpPr>
        <p:spPr>
          <a:xfrm>
            <a:off x="3205548" y="1700806"/>
            <a:ext cx="864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fr-FR"/>
              <a:t>Merci !</a:t>
            </a:r>
            <a:endParaRPr/>
          </a:p>
        </p:txBody>
      </p:sp>
      <p:sp>
        <p:nvSpPr>
          <p:cNvPr id="564" name="Google Shape;564;p13"/>
          <p:cNvSpPr txBox="1"/>
          <p:nvPr>
            <p:ph idx="1" type="body"/>
          </p:nvPr>
        </p:nvSpPr>
        <p:spPr>
          <a:xfrm>
            <a:off x="3205548" y="3104964"/>
            <a:ext cx="8640000" cy="162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>
                <a:solidFill>
                  <a:schemeClr val="dk1"/>
                </a:solidFill>
              </a:rPr>
              <a:t>CONTACT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>
                <a:solidFill>
                  <a:schemeClr val="dk1"/>
                </a:solidFill>
              </a:rPr>
              <a:t>Floriane VERNAY - Chargée de mission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floriane.vernay@avise.org</a:t>
            </a:r>
            <a:r>
              <a:rPr lang="fr-FR" sz="1400">
                <a:solidFill>
                  <a:schemeClr val="dk1"/>
                </a:solidFill>
              </a:rPr>
              <a:t> 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+33 (0)1 53 25 02 20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18 av Parmentier - Bât.cour - 75011 Paris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www.avise.org  </a:t>
            </a:r>
            <a:endParaRPr/>
          </a:p>
        </p:txBody>
      </p:sp>
      <p:pic>
        <p:nvPicPr>
          <p:cNvPr descr="Catalogue 2021 du Centre de ressources sur l'ESS animé par l'Avise" id="565" name="Google Shape;5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6400" y="3104964"/>
            <a:ext cx="1470534" cy="20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3"/>
          <p:cNvSpPr/>
          <p:nvPr/>
        </p:nvSpPr>
        <p:spPr>
          <a:xfrm>
            <a:off x="8982137" y="5443669"/>
            <a:ext cx="2476481" cy="556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catalogue du Centre 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ressources sur l’ESS 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animé par l’Avise est téléchargeable sur </a:t>
            </a:r>
            <a:r>
              <a:rPr b="0" i="0" lang="fr-FR" sz="1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avise.org</a:t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"/>
          <p:cNvSpPr txBox="1"/>
          <p:nvPr>
            <p:ph type="title"/>
          </p:nvPr>
        </p:nvSpPr>
        <p:spPr>
          <a:xfrm>
            <a:off x="2476970" y="1376772"/>
            <a:ext cx="9379670" cy="332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Déroulé de la session</a:t>
            </a:r>
            <a:endParaRPr/>
          </a:p>
        </p:txBody>
      </p:sp>
      <p:sp>
        <p:nvSpPr>
          <p:cNvPr id="282" name="Google Shape;282;p2"/>
          <p:cNvSpPr txBox="1"/>
          <p:nvPr>
            <p:ph idx="1" type="body"/>
          </p:nvPr>
        </p:nvSpPr>
        <p:spPr>
          <a:xfrm>
            <a:off x="4007768" y="2276872"/>
            <a:ext cx="6912768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-324000" lvl="0" marL="3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lang="fr-FR"/>
              <a:t>Etat des lieux synthétique de l’écosystème d’accompagnement en France</a:t>
            </a:r>
            <a:endParaRPr/>
          </a:p>
          <a:p>
            <a:pPr indent="-209699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24000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lang="fr-FR"/>
              <a:t>Cartographie des financements dédiés à l’ESS</a:t>
            </a:r>
            <a:endParaRPr/>
          </a:p>
          <a:p>
            <a:pPr indent="-209699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24000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lang="fr-FR"/>
              <a:t>Cartographie des acteurs et dispositifs d’accompagnement et de financement ESS dans les QPV </a:t>
            </a:r>
            <a:endParaRPr/>
          </a:p>
          <a:p>
            <a:pPr indent="-209699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24000" lvl="0" marL="324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AutoNum type="arabicPeriod"/>
            </a:pPr>
            <a:r>
              <a:rPr lang="fr-FR"/>
              <a:t>Témoignages et échanges sur les coopérations au service de l’accompagnement et du financement de l’ESS en QPV </a:t>
            </a:r>
            <a:endParaRPr/>
          </a:p>
        </p:txBody>
      </p:sp>
      <p:pic>
        <p:nvPicPr>
          <p:cNvPr id="283" name="Google Shape;2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640" y="4192615"/>
            <a:ext cx="747948" cy="6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0084" y="2592182"/>
            <a:ext cx="733504" cy="71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L’Avise</a:t>
            </a:r>
            <a:endParaRPr/>
          </a:p>
        </p:txBody>
      </p:sp>
      <p:sp>
        <p:nvSpPr>
          <p:cNvPr id="291" name="Google Shape;291;p3"/>
          <p:cNvSpPr txBox="1"/>
          <p:nvPr>
            <p:ph idx="1" type="body"/>
          </p:nvPr>
        </p:nvSpPr>
        <p:spPr>
          <a:xfrm>
            <a:off x="1055290" y="1412875"/>
            <a:ext cx="6480720" cy="3250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fr-FR"/>
              <a:t>Notre rôle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fr-FR" sz="1400">
                <a:solidFill>
                  <a:schemeClr val="dk1"/>
                </a:solidFill>
              </a:rPr>
              <a:t>Depuis 20 ans, </a:t>
            </a:r>
            <a:r>
              <a:rPr lang="fr-FR" sz="1400">
                <a:solidFill>
                  <a:schemeClr val="dk1"/>
                </a:solidFill>
              </a:rPr>
              <a:t>l’Avise accompagne le développement de l’économie sociale et solidaire (ESS) et de l'innovation sociale en France et en Europe</a:t>
            </a:r>
            <a:r>
              <a:rPr b="0" lang="fr-FR" sz="1400">
                <a:solidFill>
                  <a:schemeClr val="dk1"/>
                </a:solidFill>
              </a:rPr>
              <a:t>, en mettant ses savoir-faire d’agence nationale d’ingénierie au service des entreprises de l’ESS et des acteurs qui les soutiennent.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Association d’intérêt général</a:t>
            </a:r>
            <a:r>
              <a:rPr b="0" lang="fr-FR" sz="1400">
                <a:solidFill>
                  <a:schemeClr val="dk1"/>
                </a:solidFill>
              </a:rPr>
              <a:t>, elle réunit une trentaine de salariés, des administrateurs représentatifs de l’ESS en France et de nombreux partenaires, désireux d’accompagner la transition écologique et solidaire. </a:t>
            </a:r>
            <a:r>
              <a:rPr lang="fr-FR" sz="1400">
                <a:solidFill>
                  <a:schemeClr val="dk1"/>
                </a:solidFill>
              </a:rPr>
              <a:t>L’Avise est aujourd’hui l’acteur de référence sur l’ESS et ses enjeux de développement</a:t>
            </a:r>
            <a:r>
              <a:rPr b="0" lang="fr-FR" sz="1400">
                <a:solidFill>
                  <a:schemeClr val="dk1"/>
                </a:solidFill>
              </a:rPr>
              <a:t>.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b="1" lang="fr-FR" sz="1600">
                <a:solidFill>
                  <a:schemeClr val="accent2"/>
                </a:solidFill>
              </a:rPr>
              <a:t>Nos missions </a:t>
            </a:r>
            <a:endParaRPr/>
          </a:p>
        </p:txBody>
      </p:sp>
      <p:sp>
        <p:nvSpPr>
          <p:cNvPr id="292" name="Google Shape;292;p3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L’Agence d’ingénierie pour entreprendre autrement</a:t>
            </a:r>
            <a:endParaRPr/>
          </a:p>
        </p:txBody>
      </p:sp>
      <p:pic>
        <p:nvPicPr>
          <p:cNvPr id="293" name="Google Shape;2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688" y="4308640"/>
            <a:ext cx="6480720" cy="178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"/>
          <p:cNvSpPr txBox="1"/>
          <p:nvPr/>
        </p:nvSpPr>
        <p:spPr>
          <a:xfrm>
            <a:off x="7968208" y="1412874"/>
            <a:ext cx="3888432" cy="3384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Chiffres clefs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acteurs de l'accompagnement animés par l'Avise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6 000 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entreprises de l'ESS accompagnées chaque année par le DLA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670 000 </a:t>
            </a:r>
            <a:r>
              <a:rPr b="0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personnes outillées via le centre de ressources avise.org en 2021</a:t>
            </a:r>
            <a:endParaRPr/>
          </a:p>
        </p:txBody>
      </p:sp>
      <p:pic>
        <p:nvPicPr>
          <p:cNvPr descr="capture_decran_2022-06-30_171438.png" id="295" name="Google Shape;295;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3140" y="4378796"/>
            <a:ext cx="1333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"/>
          <p:cNvSpPr/>
          <p:nvPr/>
        </p:nvSpPr>
        <p:spPr>
          <a:xfrm>
            <a:off x="8616280" y="4782891"/>
            <a:ext cx="18175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200" u="none" cap="none" strike="noStrike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Découvrez notre rapport d'activité 2021 - édition spéciale 20 ans</a:t>
            </a:r>
            <a:endParaRPr i="1" sz="1200">
              <a:solidFill>
                <a:srgbClr val="2510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4898" y="4844223"/>
            <a:ext cx="432048" cy="3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Les dispositifs d’accompagnement des projets de l’ESS</a:t>
            </a:r>
            <a:endParaRPr/>
          </a:p>
        </p:txBody>
      </p:sp>
      <p:sp>
        <p:nvSpPr>
          <p:cNvPr id="305" name="Google Shape;305;p4"/>
          <p:cNvSpPr txBox="1"/>
          <p:nvPr>
            <p:ph idx="1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Selon les phases de développement</a:t>
            </a:r>
            <a:endParaRPr/>
          </a:p>
        </p:txBody>
      </p:sp>
      <p:pic>
        <p:nvPicPr>
          <p:cNvPr id="306" name="Google Shape;306;p4"/>
          <p:cNvPicPr preferRelativeResize="0"/>
          <p:nvPr/>
        </p:nvPicPr>
        <p:blipFill rotWithShape="1">
          <a:blip r:embed="rId3">
            <a:alphaModFix/>
          </a:blip>
          <a:srcRect b="0" l="0" r="0" t="10708"/>
          <a:stretch/>
        </p:blipFill>
        <p:spPr>
          <a:xfrm>
            <a:off x="1055440" y="1196752"/>
            <a:ext cx="8566562" cy="529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"/>
          <p:cNvPicPr preferRelativeResize="0"/>
          <p:nvPr/>
        </p:nvPicPr>
        <p:blipFill rotWithShape="1">
          <a:blip r:embed="rId4">
            <a:alphaModFix/>
          </a:blip>
          <a:srcRect b="6107" l="14765" r="17905" t="4542"/>
          <a:stretch/>
        </p:blipFill>
        <p:spPr>
          <a:xfrm>
            <a:off x="9408368" y="5000398"/>
            <a:ext cx="2448272" cy="126708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"/>
          <p:cNvSpPr/>
          <p:nvPr/>
        </p:nvSpPr>
        <p:spPr>
          <a:xfrm>
            <a:off x="9766018" y="4186747"/>
            <a:ext cx="20906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Retrouvez ce schéma détaillé dans le Livre blanc « coopérer avec les incubateurs et accélérateurs de l’ESS »</a:t>
            </a:r>
            <a:endParaRPr/>
          </a:p>
        </p:txBody>
      </p:sp>
      <p:pic>
        <p:nvPicPr>
          <p:cNvPr id="309" name="Google Shape;3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89954" y="4199334"/>
            <a:ext cx="432048" cy="3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Les accompagnateurs dédiés aux structures de l’ESS</a:t>
            </a:r>
            <a:endParaRPr/>
          </a:p>
        </p:txBody>
      </p:sp>
      <p:sp>
        <p:nvSpPr>
          <p:cNvPr id="317" name="Google Shape;317;p5"/>
          <p:cNvSpPr txBox="1"/>
          <p:nvPr>
            <p:ph idx="1" type="body"/>
          </p:nvPr>
        </p:nvSpPr>
        <p:spPr>
          <a:xfrm>
            <a:off x="3863752" y="1412776"/>
            <a:ext cx="7992888" cy="485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fr-FR"/>
              <a:t>Faire émerger l’ESS sur l’ensemble du territoire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La Communauté Emergence &amp; Accélération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130 membres (incubateurs, pépinières ESS, etc.)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450 chargés d’accompagnement animés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fr-FR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&gt; Annuaire des incubateurs et accélérateurs de l’ESS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fr-FR" sz="14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&gt; Cartographies des acteurs de l’émergence</a:t>
            </a:r>
            <a:endParaRPr b="0" i="1" sz="14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dk1"/>
                </a:solidFill>
              </a:rPr>
              <a:t>La Fabrique à initiatives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30 structures porteuses du dispositif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lang="fr-FR" sz="1400">
                <a:solidFill>
                  <a:schemeClr val="dk1"/>
                </a:solidFill>
              </a:rPr>
              <a:t>+2800 partenaires mobilisés et 238 séances de créativité (en 2021)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fr-FR" sz="14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&gt; fabriqueainitiatives.org</a:t>
            </a:r>
            <a:r>
              <a:rPr b="0" i="1" lang="fr-FR" sz="1400">
                <a:solidFill>
                  <a:schemeClr val="dk1"/>
                </a:solidFill>
              </a:rPr>
              <a:t>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accent2"/>
              </a:solidFill>
            </a:endParaRPr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b="1" lang="fr-FR" sz="1600">
                <a:solidFill>
                  <a:schemeClr val="accent2"/>
                </a:solidFill>
              </a:rPr>
              <a:t>Accompagner le développement des entreprises de l’ESS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/>
          </a:p>
          <a:p>
            <a:pPr indent="0" lvl="1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r-FR"/>
              <a:t>Le DLA, le Dispositif local d'accompagnement de l’ESS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/>
              <a:t>17 DLA régionaux et 103 DLA départementaux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/>
              <a:t>7 centres de ressources </a:t>
            </a:r>
            <a:endParaRPr/>
          </a:p>
          <a:p>
            <a:pPr indent="-285750" lvl="1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r-FR"/>
              <a:t>62 000 structures accompagnées depuis 20 ans</a:t>
            </a:r>
            <a:endParaRPr/>
          </a:p>
          <a:p>
            <a: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1" lang="fr-FR" u="sng">
                <a:solidFill>
                  <a:schemeClr val="hlink"/>
                </a:solidFill>
                <a:hlinkClick r:id="rId6"/>
              </a:rPr>
              <a:t>&gt; www.info-dla.fr</a:t>
            </a:r>
            <a:r>
              <a:rPr i="1" lang="fr-FR"/>
              <a:t> </a:t>
            </a:r>
            <a:endParaRPr/>
          </a:p>
        </p:txBody>
      </p:sp>
      <p:sp>
        <p:nvSpPr>
          <p:cNvPr id="318" name="Google Shape;318;p5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Connaître les dispositifs et acteurs des communautés animées par l’Avise</a:t>
            </a:r>
            <a:endParaRPr/>
          </a:p>
        </p:txBody>
      </p:sp>
      <p:pic>
        <p:nvPicPr>
          <p:cNvPr id="319" name="Google Shape;31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4734" y="1587835"/>
            <a:ext cx="1094741" cy="109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"/>
          <p:cNvPicPr preferRelativeResize="0"/>
          <p:nvPr/>
        </p:nvPicPr>
        <p:blipFill rotWithShape="1">
          <a:blip r:embed="rId8">
            <a:alphaModFix/>
          </a:blip>
          <a:srcRect b="14174" l="26675" r="27649" t="15625"/>
          <a:stretch/>
        </p:blipFill>
        <p:spPr>
          <a:xfrm>
            <a:off x="2035857" y="3140968"/>
            <a:ext cx="96379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27448" y="4859811"/>
            <a:ext cx="2609312" cy="7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0423" l="0" r="0" t="20815"/>
          <a:stretch/>
        </p:blipFill>
        <p:spPr>
          <a:xfrm>
            <a:off x="2532730" y="2029405"/>
            <a:ext cx="660040" cy="2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965" y="4612166"/>
            <a:ext cx="817411" cy="31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5480" y="4926896"/>
            <a:ext cx="770970" cy="64709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"/>
          <p:cNvSpPr/>
          <p:nvPr/>
        </p:nvSpPr>
        <p:spPr>
          <a:xfrm rot="-5400000">
            <a:off x="9136803" y="6202409"/>
            <a:ext cx="954107" cy="171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3">
                <a:solidFill>
                  <a:srgbClr val="4A2075"/>
                </a:solidFill>
                <a:latin typeface="Calibri"/>
                <a:ea typeface="Calibri"/>
                <a:cs typeface="Calibri"/>
                <a:sym typeface="Calibri"/>
              </a:rPr>
              <a:t>Mise à jour : novembre 2022</a:t>
            </a:r>
            <a:endParaRPr/>
          </a:p>
        </p:txBody>
      </p:sp>
      <p:sp>
        <p:nvSpPr>
          <p:cNvPr id="331" name="Google Shape;331;p6"/>
          <p:cNvSpPr/>
          <p:nvPr/>
        </p:nvSpPr>
        <p:spPr>
          <a:xfrm>
            <a:off x="3410407" y="1999879"/>
            <a:ext cx="2155864" cy="9221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"/>
          <p:cNvSpPr txBox="1"/>
          <p:nvPr/>
        </p:nvSpPr>
        <p:spPr>
          <a:xfrm>
            <a:off x="3447295" y="1863988"/>
            <a:ext cx="2021674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BOURGOGNE FRANCHE-COMTÉ</a:t>
            </a:r>
            <a:endParaRPr/>
          </a:p>
        </p:txBody>
      </p:sp>
      <p:pic>
        <p:nvPicPr>
          <p:cNvPr id="333" name="Google Shape;333;p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21070" l="0" r="0" t="17794"/>
          <a:stretch/>
        </p:blipFill>
        <p:spPr>
          <a:xfrm>
            <a:off x="4067478" y="2147251"/>
            <a:ext cx="854513" cy="31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12855" y="2176849"/>
            <a:ext cx="456113" cy="27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88773" y="2492414"/>
            <a:ext cx="490278" cy="335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"/>
          <p:cNvSpPr/>
          <p:nvPr/>
        </p:nvSpPr>
        <p:spPr>
          <a:xfrm>
            <a:off x="6726434" y="1987229"/>
            <a:ext cx="1501295" cy="93642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 txBox="1"/>
          <p:nvPr/>
        </p:nvSpPr>
        <p:spPr>
          <a:xfrm>
            <a:off x="6747414" y="1881603"/>
            <a:ext cx="1454753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CENTRE VAL-DE-LOIRE</a:t>
            </a:r>
            <a:endParaRPr/>
          </a:p>
        </p:txBody>
      </p:sp>
      <p:pic>
        <p:nvPicPr>
          <p:cNvPr id="338" name="Google Shape;338;p6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28100" y="2360850"/>
            <a:ext cx="878301" cy="216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"/>
          <p:cNvSpPr/>
          <p:nvPr/>
        </p:nvSpPr>
        <p:spPr>
          <a:xfrm>
            <a:off x="5298174" y="4490438"/>
            <a:ext cx="4210549" cy="102836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 txBox="1"/>
          <p:nvPr/>
        </p:nvSpPr>
        <p:spPr>
          <a:xfrm>
            <a:off x="5401129" y="4342912"/>
            <a:ext cx="865630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OCCITANIE</a:t>
            </a:r>
            <a:endParaRPr/>
          </a:p>
        </p:txBody>
      </p:sp>
      <p:pic>
        <p:nvPicPr>
          <p:cNvPr id="341" name="Google Shape;341;p6">
            <a:hlinkClick r:id="rId16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75828" y="4719090"/>
            <a:ext cx="815518" cy="20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14979"/>
          <a:stretch/>
        </p:blipFill>
        <p:spPr>
          <a:xfrm>
            <a:off x="7762419" y="4673054"/>
            <a:ext cx="760317" cy="38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568981" y="5009690"/>
            <a:ext cx="802511" cy="481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6"/>
          <p:cNvGrpSpPr/>
          <p:nvPr/>
        </p:nvGrpSpPr>
        <p:grpSpPr>
          <a:xfrm>
            <a:off x="395691" y="842053"/>
            <a:ext cx="9095164" cy="979695"/>
            <a:chOff x="719675" y="1188149"/>
            <a:chExt cx="6480000" cy="1527372"/>
          </a:xfrm>
        </p:grpSpPr>
        <p:sp>
          <p:nvSpPr>
            <p:cNvPr id="345" name="Google Shape;345;p6"/>
            <p:cNvSpPr/>
            <p:nvPr/>
          </p:nvSpPr>
          <p:spPr>
            <a:xfrm>
              <a:off x="719675" y="1365161"/>
              <a:ext cx="6480000" cy="135036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64">
                <a:solidFill>
                  <a:srgbClr val="4A207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6"/>
            <p:cNvSpPr txBox="1"/>
            <p:nvPr/>
          </p:nvSpPr>
          <p:spPr>
            <a:xfrm>
              <a:off x="793542" y="1188149"/>
              <a:ext cx="581970" cy="3747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962">
                  <a:solidFill>
                    <a:srgbClr val="4A2075"/>
                  </a:solidFill>
                  <a:latin typeface="Arial"/>
                  <a:ea typeface="Arial"/>
                  <a:cs typeface="Arial"/>
                  <a:sym typeface="Arial"/>
                </a:rPr>
                <a:t>NATIONAL</a:t>
              </a:r>
              <a:endParaRPr/>
            </a:p>
          </p:txBody>
        </p:sp>
      </p:grpSp>
      <p:pic>
        <p:nvPicPr>
          <p:cNvPr id="347" name="Google Shape;347;p6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466836" y="1130542"/>
            <a:ext cx="1051899" cy="31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29106" y="1185647"/>
            <a:ext cx="602717" cy="37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16956" r="20603" t="7112"/>
          <a:stretch/>
        </p:blipFill>
        <p:spPr>
          <a:xfrm>
            <a:off x="3635610" y="1014723"/>
            <a:ext cx="559120" cy="4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 b="29597" l="0" r="0" t="23235"/>
          <a:stretch/>
        </p:blipFill>
        <p:spPr>
          <a:xfrm>
            <a:off x="6126095" y="1478372"/>
            <a:ext cx="910485" cy="25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">
            <a:hlinkClick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924911" y="1509485"/>
            <a:ext cx="985785" cy="2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136741" y="1369228"/>
            <a:ext cx="568703" cy="39354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"/>
          <p:cNvSpPr/>
          <p:nvPr/>
        </p:nvSpPr>
        <p:spPr>
          <a:xfrm>
            <a:off x="3948255" y="5702696"/>
            <a:ext cx="2993778" cy="99803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4039205" y="5563508"/>
            <a:ext cx="2227554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PROVENCE-ALPES-CÔTE D’AZUR</a:t>
            </a:r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377107" y="5705465"/>
            <a:ext cx="3432301" cy="99803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"/>
          <p:cNvSpPr txBox="1"/>
          <p:nvPr/>
        </p:nvSpPr>
        <p:spPr>
          <a:xfrm>
            <a:off x="490234" y="5611542"/>
            <a:ext cx="1349424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PAYS DE LA LOIRE</a:t>
            </a:r>
            <a:endParaRPr/>
          </a:p>
        </p:txBody>
      </p:sp>
      <p:pic>
        <p:nvPicPr>
          <p:cNvPr id="357" name="Google Shape;357;p6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10125" y="5824823"/>
            <a:ext cx="823988" cy="49439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"/>
          <p:cNvSpPr/>
          <p:nvPr/>
        </p:nvSpPr>
        <p:spPr>
          <a:xfrm>
            <a:off x="5676932" y="1983905"/>
            <a:ext cx="941779" cy="9380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5715394" y="1869952"/>
            <a:ext cx="882610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BRETAGNE</a:t>
            </a:r>
            <a:endParaRPr/>
          </a:p>
        </p:txBody>
      </p:sp>
      <p:pic>
        <p:nvPicPr>
          <p:cNvPr id="360" name="Google Shape;360;p6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755923" y="2360850"/>
            <a:ext cx="769710" cy="46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">
            <a:hlinkClick r:id="rId37"/>
          </p:cNvPr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822542" y="2137478"/>
            <a:ext cx="612300" cy="16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"/>
          <p:cNvSpPr/>
          <p:nvPr/>
        </p:nvSpPr>
        <p:spPr>
          <a:xfrm>
            <a:off x="5380677" y="3107244"/>
            <a:ext cx="4128047" cy="119572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"/>
          <p:cNvSpPr txBox="1"/>
          <p:nvPr/>
        </p:nvSpPr>
        <p:spPr>
          <a:xfrm>
            <a:off x="5445979" y="2990400"/>
            <a:ext cx="1264692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ÎLE-DE-FRANCE</a:t>
            </a:r>
            <a:endParaRPr/>
          </a:p>
        </p:txBody>
      </p:sp>
      <p:pic>
        <p:nvPicPr>
          <p:cNvPr id="364" name="Google Shape;364;p6">
            <a:hlinkClick r:id="rId39"/>
          </p:cNvPr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5459696" y="3267017"/>
            <a:ext cx="683403" cy="20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">
            <a:hlinkClick r:id="rId41"/>
          </p:cNvPr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5454679" y="3548521"/>
            <a:ext cx="485647" cy="29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6893114" y="3627250"/>
            <a:ext cx="516125" cy="3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"/>
          <p:cNvPicPr preferRelativeResize="0"/>
          <p:nvPr/>
        </p:nvPicPr>
        <p:blipFill rotWithShape="1">
          <a:blip r:embed="rId44">
            <a:alphaModFix/>
          </a:blip>
          <a:srcRect b="24264" l="0" r="0" t="17806"/>
          <a:stretch/>
        </p:blipFill>
        <p:spPr>
          <a:xfrm>
            <a:off x="8085305" y="3629000"/>
            <a:ext cx="670470" cy="23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">
            <a:hlinkClick r:id="rId45"/>
          </p:cNvPr>
          <p:cNvPicPr preferRelativeResize="0"/>
          <p:nvPr/>
        </p:nvPicPr>
        <p:blipFill rotWithShape="1">
          <a:blip r:embed="rId46">
            <a:alphaModFix/>
          </a:blip>
          <a:srcRect b="22840" l="0" r="0" t="19229"/>
          <a:stretch/>
        </p:blipFill>
        <p:spPr>
          <a:xfrm>
            <a:off x="5447117" y="4010126"/>
            <a:ext cx="649529" cy="22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">
            <a:hlinkClick r:id="rId47"/>
          </p:cNvPr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6186950" y="3924421"/>
            <a:ext cx="523721" cy="30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">
            <a:hlinkClick r:id="rId49"/>
          </p:cNvPr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773438" y="3918133"/>
            <a:ext cx="670157" cy="30738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"/>
          <p:cNvSpPr/>
          <p:nvPr/>
        </p:nvSpPr>
        <p:spPr>
          <a:xfrm>
            <a:off x="1502915" y="4490438"/>
            <a:ext cx="3699470" cy="1028368"/>
          </a:xfrm>
          <a:prstGeom prst="rect">
            <a:avLst/>
          </a:prstGeom>
          <a:noFill/>
          <a:ln cap="flat" cmpd="sng" w="28575">
            <a:solidFill>
              <a:srgbClr val="4A20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"/>
          <p:cNvSpPr txBox="1"/>
          <p:nvPr/>
        </p:nvSpPr>
        <p:spPr>
          <a:xfrm>
            <a:off x="1584662" y="4353599"/>
            <a:ext cx="1594011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NOUVELLE-AQUITAINE</a:t>
            </a:r>
            <a:endParaRPr/>
          </a:p>
        </p:txBody>
      </p:sp>
      <p:pic>
        <p:nvPicPr>
          <p:cNvPr id="373" name="Google Shape;373;p6"/>
          <p:cNvPicPr preferRelativeResize="0"/>
          <p:nvPr/>
        </p:nvPicPr>
        <p:blipFill rotWithShape="1">
          <a:blip r:embed="rId51">
            <a:alphaModFix/>
          </a:blip>
          <a:srcRect b="8506" l="0" r="0" t="6543"/>
          <a:stretch/>
        </p:blipFill>
        <p:spPr>
          <a:xfrm>
            <a:off x="4419301" y="5087041"/>
            <a:ext cx="650143" cy="39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">
            <a:hlinkClick r:id="rId52"/>
          </p:cNvPr>
          <p:cNvPicPr preferRelativeResize="0"/>
          <p:nvPr/>
        </p:nvPicPr>
        <p:blipFill rotWithShape="1">
          <a:blip r:embed="rId53">
            <a:alphaModFix/>
          </a:blip>
          <a:srcRect b="44190" l="0" r="0" t="0"/>
          <a:stretch/>
        </p:blipFill>
        <p:spPr>
          <a:xfrm>
            <a:off x="2521784" y="1138055"/>
            <a:ext cx="856799" cy="1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">
            <a:hlinkClick r:id="rId54"/>
          </p:cNvPr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635340" y="1089050"/>
            <a:ext cx="536500" cy="28017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"/>
          <p:cNvSpPr/>
          <p:nvPr/>
        </p:nvSpPr>
        <p:spPr>
          <a:xfrm>
            <a:off x="399951" y="1999926"/>
            <a:ext cx="2893657" cy="92215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468402" y="1869106"/>
            <a:ext cx="1849858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AUVERGNE RHÔNE-ALPES</a:t>
            </a:r>
            <a:endParaRPr/>
          </a:p>
        </p:txBody>
      </p:sp>
      <p:pic>
        <p:nvPicPr>
          <p:cNvPr id="378" name="Google Shape;378;p6">
            <a:hlinkClick r:id="rId56"/>
          </p:cNvPr>
          <p:cNvPicPr preferRelativeResize="0"/>
          <p:nvPr/>
        </p:nvPicPr>
        <p:blipFill rotWithShape="1">
          <a:blip r:embed="rId57">
            <a:alphaModFix/>
          </a:blip>
          <a:srcRect b="29659" l="0" r="0" t="26400"/>
          <a:stretch/>
        </p:blipFill>
        <p:spPr>
          <a:xfrm>
            <a:off x="1367342" y="2079476"/>
            <a:ext cx="554777" cy="14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">
            <a:hlinkClick r:id="rId58"/>
          </p:cNvPr>
          <p:cNvPicPr preferRelativeResize="0"/>
          <p:nvPr/>
        </p:nvPicPr>
        <p:blipFill rotWithShape="1">
          <a:blip r:embed="rId59">
            <a:alphaModFix/>
          </a:blip>
          <a:srcRect b="0" l="24780" r="22893" t="4500"/>
          <a:stretch/>
        </p:blipFill>
        <p:spPr>
          <a:xfrm>
            <a:off x="2071241" y="2045915"/>
            <a:ext cx="401416" cy="42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">
            <a:hlinkClick r:id="rId60"/>
          </p:cNvPr>
          <p:cNvPicPr preferRelativeResize="0"/>
          <p:nvPr/>
        </p:nvPicPr>
        <p:blipFill rotWithShape="1">
          <a:blip r:embed="rId61">
            <a:alphaModFix/>
          </a:blip>
          <a:srcRect b="21555" l="0" r="0" t="14647"/>
          <a:stretch/>
        </p:blipFill>
        <p:spPr>
          <a:xfrm>
            <a:off x="545981" y="2613163"/>
            <a:ext cx="621308" cy="2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">
            <a:hlinkClick r:id="rId62"/>
          </p:cNvPr>
          <p:cNvPicPr preferRelativeResize="0"/>
          <p:nvPr/>
        </p:nvPicPr>
        <p:blipFill rotWithShape="1">
          <a:blip r:embed="rId63">
            <a:alphaModFix/>
          </a:blip>
          <a:srcRect b="17816" l="0" r="0" t="22103"/>
          <a:stretch/>
        </p:blipFill>
        <p:spPr>
          <a:xfrm>
            <a:off x="1389331" y="2351391"/>
            <a:ext cx="577283" cy="2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>
            <a:hlinkClick r:id="rId64"/>
          </p:cNvPr>
          <p:cNvPicPr preferRelativeResize="0"/>
          <p:nvPr/>
        </p:nvPicPr>
        <p:blipFill rotWithShape="1">
          <a:blip r:embed="rId65">
            <a:alphaModFix/>
          </a:blip>
          <a:srcRect b="19148" l="0" r="0" t="20805"/>
          <a:stretch/>
        </p:blipFill>
        <p:spPr>
          <a:xfrm>
            <a:off x="1267596" y="2615239"/>
            <a:ext cx="634133" cy="22846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"/>
          <p:cNvSpPr/>
          <p:nvPr/>
        </p:nvSpPr>
        <p:spPr>
          <a:xfrm>
            <a:off x="2759949" y="3108564"/>
            <a:ext cx="2496348" cy="119572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2830118" y="2990011"/>
            <a:ext cx="1473552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HAUTS-DE-FRANCE</a:t>
            </a:r>
            <a:endParaRPr/>
          </a:p>
        </p:txBody>
      </p:sp>
      <p:pic>
        <p:nvPicPr>
          <p:cNvPr id="385" name="Google Shape;385;p6">
            <a:hlinkClick r:id="rId66"/>
          </p:cNvPr>
          <p:cNvPicPr preferRelativeResize="0"/>
          <p:nvPr/>
        </p:nvPicPr>
        <p:blipFill rotWithShape="1">
          <a:blip r:embed="rId67">
            <a:alphaModFix/>
          </a:blip>
          <a:srcRect b="20074" l="0" r="0" t="24224"/>
          <a:stretch/>
        </p:blipFill>
        <p:spPr>
          <a:xfrm>
            <a:off x="2852061" y="3215645"/>
            <a:ext cx="923240" cy="30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>
            <a:hlinkClick r:id="rId68"/>
          </p:cNvPr>
          <p:cNvPicPr preferRelativeResize="0"/>
          <p:nvPr/>
        </p:nvPicPr>
        <p:blipFill rotWithShape="1">
          <a:blip r:embed="rId69">
            <a:alphaModFix/>
          </a:blip>
          <a:srcRect b="26192" l="0" r="0" t="24790"/>
          <a:stretch/>
        </p:blipFill>
        <p:spPr>
          <a:xfrm>
            <a:off x="3001465" y="3556075"/>
            <a:ext cx="909284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>
            <a:hlinkClick r:id="rId70"/>
          </p:cNvPr>
          <p:cNvPicPr preferRelativeResize="0"/>
          <p:nvPr/>
        </p:nvPicPr>
        <p:blipFill rotWithShape="1">
          <a:blip r:embed="rId71">
            <a:alphaModFix/>
          </a:blip>
          <a:srcRect b="15321" l="289" r="-288" t="20290"/>
          <a:stretch/>
        </p:blipFill>
        <p:spPr>
          <a:xfrm>
            <a:off x="2834664" y="3895837"/>
            <a:ext cx="805578" cy="31846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"/>
          <p:cNvSpPr/>
          <p:nvPr/>
        </p:nvSpPr>
        <p:spPr>
          <a:xfrm>
            <a:off x="396523" y="3106400"/>
            <a:ext cx="2255782" cy="119572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"/>
          <p:cNvSpPr txBox="1"/>
          <p:nvPr/>
        </p:nvSpPr>
        <p:spPr>
          <a:xfrm>
            <a:off x="466631" y="2971042"/>
            <a:ext cx="1013137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GRAND EST</a:t>
            </a:r>
            <a:endParaRPr/>
          </a:p>
        </p:txBody>
      </p:sp>
      <p:pic>
        <p:nvPicPr>
          <p:cNvPr id="390" name="Google Shape;390;p6">
            <a:hlinkClick r:id="rId72"/>
          </p:cNvPr>
          <p:cNvPicPr preferRelativeResize="0"/>
          <p:nvPr/>
        </p:nvPicPr>
        <p:blipFill rotWithShape="1">
          <a:blip r:embed="rId73">
            <a:alphaModFix/>
          </a:blip>
          <a:srcRect b="27648" l="7626" r="13552" t="22666"/>
          <a:stretch/>
        </p:blipFill>
        <p:spPr>
          <a:xfrm>
            <a:off x="1798976" y="3939969"/>
            <a:ext cx="730296" cy="2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">
            <a:hlinkClick r:id="rId74"/>
          </p:cNvPr>
          <p:cNvPicPr preferRelativeResize="0"/>
          <p:nvPr/>
        </p:nvPicPr>
        <p:blipFill rotWithShape="1">
          <a:blip r:embed="rId75">
            <a:alphaModFix/>
          </a:blip>
          <a:srcRect b="-2176" l="16824" r="17670" t="1"/>
          <a:stretch/>
        </p:blipFill>
        <p:spPr>
          <a:xfrm>
            <a:off x="2170012" y="3172405"/>
            <a:ext cx="431549" cy="40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">
            <a:hlinkClick r:id="rId76"/>
          </p:cNvPr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488686" y="3192576"/>
            <a:ext cx="760257" cy="45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">
            <a:hlinkClick r:id="rId78"/>
          </p:cNvPr>
          <p:cNvPicPr preferRelativeResize="0"/>
          <p:nvPr/>
        </p:nvPicPr>
        <p:blipFill rotWithShape="1">
          <a:blip r:embed="rId79">
            <a:alphaModFix/>
          </a:blip>
          <a:srcRect b="254" l="0" r="0" t="0"/>
          <a:stretch/>
        </p:blipFill>
        <p:spPr>
          <a:xfrm>
            <a:off x="7164497" y="4608086"/>
            <a:ext cx="648079" cy="38785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/>
          <p:cNvSpPr/>
          <p:nvPr/>
        </p:nvSpPr>
        <p:spPr>
          <a:xfrm>
            <a:off x="385253" y="4494512"/>
            <a:ext cx="1016152" cy="102525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"/>
          <p:cNvSpPr txBox="1"/>
          <p:nvPr/>
        </p:nvSpPr>
        <p:spPr>
          <a:xfrm>
            <a:off x="452401" y="4362832"/>
            <a:ext cx="914941" cy="234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NORMANDIE</a:t>
            </a:r>
            <a:endParaRPr/>
          </a:p>
        </p:txBody>
      </p:sp>
      <p:pic>
        <p:nvPicPr>
          <p:cNvPr id="396" name="Google Shape;396;p6">
            <a:hlinkClick r:id="rId80"/>
          </p:cNvPr>
          <p:cNvPicPr preferRelativeResize="0"/>
          <p:nvPr/>
        </p:nvPicPr>
        <p:blipFill rotWithShape="1">
          <a:blip r:embed="rId81">
            <a:alphaModFix/>
          </a:blip>
          <a:srcRect b="30981" l="0" r="0" t="31099"/>
          <a:stretch/>
        </p:blipFill>
        <p:spPr>
          <a:xfrm>
            <a:off x="563590" y="4779007"/>
            <a:ext cx="737819" cy="42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">
            <a:hlinkClick r:id="rId82"/>
          </p:cNvPr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4428408" y="1047838"/>
            <a:ext cx="827889" cy="314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s Cité" id="398" name="Google Shape;398;p6">
            <a:hlinkClick r:id="rId84"/>
          </p:cNvPr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247722" y="1490197"/>
            <a:ext cx="613672" cy="20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399" name="Google Shape;399;p6">
            <a:hlinkClick r:id="rId86"/>
          </p:cNvPr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5055671" y="1447106"/>
            <a:ext cx="690448" cy="299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 Positive Planet" id="400" name="Google Shape;400;p6">
            <a:hlinkClick r:id="rId88"/>
          </p:cNvPr>
          <p:cNvPicPr preferRelativeResize="0"/>
          <p:nvPr/>
        </p:nvPicPr>
        <p:blipFill rotWithShape="1">
          <a:blip r:embed="rId89">
            <a:alphaModFix/>
          </a:blip>
          <a:srcRect b="14411" l="0" r="0" t="14124"/>
          <a:stretch/>
        </p:blipFill>
        <p:spPr>
          <a:xfrm>
            <a:off x="4062772" y="1307134"/>
            <a:ext cx="665062" cy="4752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ciela change de logo ! - Anciela" id="401" name="Google Shape;401;p6">
            <a:hlinkClick r:id="rId90"/>
          </p:cNvPr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34735" y="2467251"/>
            <a:ext cx="388813" cy="37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">
            <a:hlinkClick r:id="rId92"/>
          </p:cNvPr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540744" y="2380994"/>
            <a:ext cx="707249" cy="138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03" name="Google Shape;403;p6"/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2534648" y="2291054"/>
            <a:ext cx="401839" cy="17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">
            <a:hlinkClick r:id="rId94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032858" y="2541469"/>
            <a:ext cx="926623" cy="27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">
            <a:hlinkClick r:id="rId95"/>
          </p:cNvPr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3506260" y="2158884"/>
            <a:ext cx="468996" cy="24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unes entrepreneurs, les BGE restent à votre écoute ! - Région  Hauts-de-France" id="406" name="Google Shape;406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3471757" y="2500169"/>
            <a:ext cx="562668" cy="27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">
            <a:hlinkClick r:id="rId98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37501" y="3122840"/>
            <a:ext cx="926623" cy="277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Serre à Projets | Avise.org" id="408" name="Google Shape;408;p6">
            <a:hlinkClick r:id="rId99"/>
          </p:cNvPr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203937" y="3375724"/>
            <a:ext cx="635163" cy="381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efilon.org/wp-content/uploads/2022/02/logo-ecusson.png" id="409" name="Google Shape;409;p6">
            <a:hlinkClick r:id="rId101"/>
          </p:cNvPr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523292" y="3705075"/>
            <a:ext cx="525613" cy="537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avise.org/sites/default/files/styles/250x150/public/atoms/images/20170717/laboregionaljpg.jpg?itok=lV9KpTKe" id="410" name="Google Shape;410;p6">
            <a:hlinkClick r:id="rId103"/>
          </p:cNvPr>
          <p:cNvPicPr preferRelativeResize="0"/>
          <p:nvPr/>
        </p:nvPicPr>
        <p:blipFill rotWithShape="1">
          <a:blip r:embed="rId104">
            <a:alphaModFix/>
          </a:blip>
          <a:srcRect b="0" l="0" r="5181" t="0"/>
          <a:stretch/>
        </p:blipFill>
        <p:spPr>
          <a:xfrm>
            <a:off x="1839657" y="3581351"/>
            <a:ext cx="551778" cy="349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11" name="Google Shape;411;p6">
            <a:hlinkClick r:id="rId105"/>
          </p:cNvPr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115690" y="3789959"/>
            <a:ext cx="608205" cy="45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12" name="Google Shape;412;p6"/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4554174" y="3950075"/>
            <a:ext cx="611767" cy="2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">
            <a:hlinkClick r:id="rId107"/>
          </p:cNvPr>
          <p:cNvPicPr preferRelativeResize="0"/>
          <p:nvPr/>
        </p:nvPicPr>
        <p:blipFill rotWithShape="1">
          <a:blip r:embed="rId108">
            <a:alphaModFix/>
          </a:blip>
          <a:srcRect b="51013" l="13723" r="74455" t="38019"/>
          <a:stretch/>
        </p:blipFill>
        <p:spPr>
          <a:xfrm>
            <a:off x="4043590" y="3198883"/>
            <a:ext cx="952378" cy="290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egermoir-ambricourt.fr/wp-content/uploads/sites/54/2021/02/logo-le-germoir-vert.png" id="414" name="Google Shape;414;p6">
            <a:hlinkClick r:id="rId109"/>
          </p:cNvPr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4163782" y="3471976"/>
            <a:ext cx="789624" cy="37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6308323" y="3293762"/>
            <a:ext cx="563491" cy="135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és Coop" id="416" name="Google Shape;416;p6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7423279" y="3126009"/>
            <a:ext cx="353303" cy="383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unes entrepreneurs, les BGE restent à votre écoute ! - Région  Hauts-de-France" id="417" name="Google Shape;417;p6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6895858" y="3192576"/>
            <a:ext cx="516125" cy="25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"/>
          <p:cNvPicPr preferRelativeResize="0"/>
          <p:nvPr/>
        </p:nvPicPr>
        <p:blipFill rotWithShape="1">
          <a:blip r:embed="rId113">
            <a:alphaModFix/>
          </a:blip>
          <a:srcRect b="26590" l="12330" r="12351" t="22351"/>
          <a:stretch/>
        </p:blipFill>
        <p:spPr>
          <a:xfrm>
            <a:off x="9017950" y="3180922"/>
            <a:ext cx="480702" cy="329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19" name="Google Shape;419;p6"/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7364836" y="3972780"/>
            <a:ext cx="552427" cy="2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">
            <a:hlinkClick r:id="rId114"/>
          </p:cNvPr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6757246" y="4004187"/>
            <a:ext cx="541709" cy="210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rogne-What's up Camille .jpg" id="421" name="Google Shape;421;p6">
            <a:hlinkClick r:id="rId116"/>
          </p:cNvPr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7961420" y="3998472"/>
            <a:ext cx="794355" cy="181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 Paris&amp;amp;Co" id="422" name="Google Shape;422;p6"/>
          <p:cNvPicPr preferRelativeResize="0"/>
          <p:nvPr/>
        </p:nvPicPr>
        <p:blipFill rotWithShape="1">
          <a:blip r:embed="rId118">
            <a:alphaModFix/>
          </a:blip>
          <a:srcRect b="30845" l="9750" r="7281" t="37474"/>
          <a:stretch/>
        </p:blipFill>
        <p:spPr>
          <a:xfrm>
            <a:off x="8785886" y="3671205"/>
            <a:ext cx="579931" cy="22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946909" y="3622659"/>
            <a:ext cx="896098" cy="267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IS – Association territoires et Innovation Sociale" id="424" name="Google Shape;424;p6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324921" y="4628591"/>
            <a:ext cx="625262" cy="27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">
            <a:hlinkClick r:id="rId120"/>
          </p:cNvPr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588573" y="4630391"/>
            <a:ext cx="608887" cy="263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és Coop" id="426" name="Google Shape;426;p6">
            <a:hlinkClick r:id="rId122"/>
          </p:cNvPr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4766828" y="4567480"/>
            <a:ext cx="357323" cy="3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">
            <a:hlinkClick r:id="rId123"/>
          </p:cNvPr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621647" y="5012864"/>
            <a:ext cx="574316" cy="309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nce Active | Partenaires de la CDC" id="428" name="Google Shape;428;p6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3178673" y="5187485"/>
            <a:ext cx="1016966" cy="30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">
            <a:hlinkClick r:id="rId126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195737" y="4674845"/>
            <a:ext cx="1057605" cy="316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Palanquée - Tiers-lieu citoyen de Sète et du Bassin de Thau" id="430" name="Google Shape;430;p6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8569143" y="4774589"/>
            <a:ext cx="893172" cy="13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alis - Montpellier Management" id="431" name="Google Shape;431;p6"/>
          <p:cNvPicPr preferRelativeResize="0"/>
          <p:nvPr/>
        </p:nvPicPr>
        <p:blipFill rotWithShape="1">
          <a:blip r:embed="rId128">
            <a:alphaModFix/>
          </a:blip>
          <a:srcRect b="25856" l="0" r="0" t="0"/>
          <a:stretch/>
        </p:blipFill>
        <p:spPr>
          <a:xfrm>
            <a:off x="8658257" y="5001553"/>
            <a:ext cx="563701" cy="410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ESS 53 - Qui sommes-nous" id="432" name="Google Shape;432;p6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489583" y="5945570"/>
            <a:ext cx="918448" cy="257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esa | ESS en Anjou" id="433" name="Google Shape;433;p6">
            <a:hlinkClick r:id="rId130"/>
          </p:cNvPr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456444" y="5734489"/>
            <a:ext cx="543326" cy="5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">
            <a:hlinkClick r:id="rId132"/>
          </p:cNvPr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579504" y="6189873"/>
            <a:ext cx="616460" cy="470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35" name="Google Shape;435;p6">
            <a:hlinkClick r:id="rId134"/>
          </p:cNvPr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2371867" y="6311505"/>
            <a:ext cx="670722" cy="290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36" name="Google Shape;436;p6">
            <a:hlinkClick r:id="rId135"/>
          </p:cNvPr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3142781" y="5771877"/>
            <a:ext cx="493930" cy="49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">
            <a:hlinkClick r:id="rId137"/>
          </p:cNvPr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3819905" y="5852403"/>
            <a:ext cx="989215" cy="313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38" name="Google Shape;438;p6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6177281" y="5883945"/>
            <a:ext cx="762455" cy="33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">
            <a:hlinkClick r:id="rId140"/>
          </p:cNvPr>
          <p:cNvPicPr preferRelativeResize="0"/>
          <p:nvPr/>
        </p:nvPicPr>
        <p:blipFill rotWithShape="1">
          <a:blip r:embed="rId141">
            <a:alphaModFix/>
          </a:blip>
          <a:srcRect b="14221" l="0" r="0" t="10933"/>
          <a:stretch/>
        </p:blipFill>
        <p:spPr>
          <a:xfrm>
            <a:off x="5532710" y="994906"/>
            <a:ext cx="872371" cy="39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">
            <a:hlinkClick r:id="rId142"/>
          </p:cNvPr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8312831" y="2236451"/>
            <a:ext cx="1212140" cy="37537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"/>
          <p:cNvSpPr/>
          <p:nvPr/>
        </p:nvSpPr>
        <p:spPr>
          <a:xfrm>
            <a:off x="8329079" y="1977019"/>
            <a:ext cx="1179646" cy="94493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"/>
          <p:cNvSpPr txBox="1"/>
          <p:nvPr/>
        </p:nvSpPr>
        <p:spPr>
          <a:xfrm>
            <a:off x="8408216" y="1875503"/>
            <a:ext cx="809403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CORSE</a:t>
            </a: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7052207" y="5706759"/>
            <a:ext cx="2431832" cy="99803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4">
              <a:solidFill>
                <a:srgbClr val="4A20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7152017" y="5597408"/>
            <a:ext cx="1050149" cy="240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62">
                <a:solidFill>
                  <a:srgbClr val="4A2075"/>
                </a:solidFill>
                <a:latin typeface="Arial"/>
                <a:ea typeface="Arial"/>
                <a:cs typeface="Arial"/>
                <a:sym typeface="Arial"/>
              </a:rPr>
              <a:t>OUTRE-MER</a:t>
            </a:r>
            <a:endParaRPr/>
          </a:p>
        </p:txBody>
      </p:sp>
      <p:pic>
        <p:nvPicPr>
          <p:cNvPr id="445" name="Google Shape;445;p6">
            <a:hlinkClick r:id="rId144"/>
          </p:cNvPr>
          <p:cNvPicPr preferRelativeResize="0"/>
          <p:nvPr/>
        </p:nvPicPr>
        <p:blipFill rotWithShape="1">
          <a:blip r:embed="rId145">
            <a:alphaModFix/>
          </a:blip>
          <a:srcRect b="0" l="0" r="0" t="22020"/>
          <a:stretch/>
        </p:blipFill>
        <p:spPr>
          <a:xfrm>
            <a:off x="7157955" y="5990382"/>
            <a:ext cx="1155872" cy="52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">
            <a:hlinkClick r:id="rId146"/>
          </p:cNvPr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8319878" y="5840838"/>
            <a:ext cx="1083317" cy="667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47" name="Google Shape;447;p6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4553056" y="5729789"/>
            <a:ext cx="845063" cy="597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tetris" id="448" name="Google Shape;448;p6">
            <a:hlinkClick r:id="rId149"/>
          </p:cNvPr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5984998" y="6341838"/>
            <a:ext cx="875017" cy="260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losion - Startup Studio à Impact - Accueil Eclosion" id="449" name="Google Shape;449;p6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7783702" y="3153919"/>
            <a:ext cx="426776" cy="29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">
            <a:hlinkClick r:id="rId152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9904" y="2088148"/>
            <a:ext cx="654670" cy="16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"/>
          <p:cNvPicPr preferRelativeResize="0"/>
          <p:nvPr/>
        </p:nvPicPr>
        <p:blipFill rotWithShape="1">
          <a:blip r:embed="rId153">
            <a:alphaModFix/>
          </a:blip>
          <a:srcRect b="0" l="4614" r="3809" t="10706"/>
          <a:stretch/>
        </p:blipFill>
        <p:spPr>
          <a:xfrm>
            <a:off x="8237141" y="3148477"/>
            <a:ext cx="778588" cy="32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ustom-images.strikinglycdn.com/res/hrscywv4p/image/upload/c_limit,fl_lossy,h_300,w_300,f_auto,q_auto/848843/482985_50762.png" id="452" name="Google Shape;452;p6">
            <a:hlinkClick r:id="rId154"/>
          </p:cNvPr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107952" y="1317408"/>
            <a:ext cx="816839" cy="432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teforme eclosion" id="453" name="Google Shape;453;p6">
            <a:hlinkClick r:id="rId156"/>
          </p:cNvPr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2973827" y="4597106"/>
            <a:ext cx="887954" cy="293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6">
            <a:hlinkClick r:id="rId158"/>
          </p:cNvPr>
          <p:cNvPicPr preferRelativeResize="0"/>
          <p:nvPr/>
        </p:nvPicPr>
        <p:blipFill rotWithShape="1">
          <a:blip r:embed="rId115">
            <a:alphaModFix/>
          </a:blip>
          <a:srcRect b="-11876" l="0" r="-2940" t="0"/>
          <a:stretch/>
        </p:blipFill>
        <p:spPr>
          <a:xfrm>
            <a:off x="5178636" y="6295439"/>
            <a:ext cx="745642" cy="31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">
            <a:hlinkClick r:id="rId159"/>
          </p:cNvPr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4046977" y="6326179"/>
            <a:ext cx="1050814" cy="25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6">
            <a:hlinkClick r:id="rId161"/>
          </p:cNvPr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7606448" y="1007444"/>
            <a:ext cx="769451" cy="46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">
            <a:hlinkClick r:id="rId163"/>
          </p:cNvPr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8422398" y="1144194"/>
            <a:ext cx="866224" cy="2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">
            <a:hlinkClick r:id="rId165"/>
          </p:cNvPr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2813668" y="2419522"/>
            <a:ext cx="401839" cy="4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5392981" y="5086163"/>
            <a:ext cx="695357" cy="236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60" name="Google Shape;460;p6"/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6157783" y="5070583"/>
            <a:ext cx="610051" cy="26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7403448" y="3648730"/>
            <a:ext cx="552427" cy="18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">
            <a:hlinkClick r:id="rId167"/>
          </p:cNvPr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3155364" y="4995945"/>
            <a:ext cx="510086" cy="17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5301779" y="5882555"/>
            <a:ext cx="775010" cy="26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586025" y="6303896"/>
            <a:ext cx="756622" cy="257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ficher l’image source" id="465" name="Google Shape;465;p6">
            <a:hlinkClick r:id="rId168"/>
          </p:cNvPr>
          <p:cNvPicPr preferRelativeResize="0"/>
          <p:nvPr/>
        </p:nvPicPr>
        <p:blipFill rotWithShape="1">
          <a:blip r:embed="rId87">
            <a:alphaModFix/>
          </a:blip>
          <a:srcRect b="28736" l="0" r="0" t="27946"/>
          <a:stretch/>
        </p:blipFill>
        <p:spPr>
          <a:xfrm>
            <a:off x="3788632" y="4963151"/>
            <a:ext cx="515038" cy="223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reseau-alliances.org/templates/default/images/logo-reseau-alliances.png" id="466" name="Google Shape;466;p6">
            <a:hlinkClick r:id="rId169"/>
          </p:cNvPr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3764622" y="3879153"/>
            <a:ext cx="765544" cy="318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 incub | POP" id="467" name="Google Shape;467;p6">
            <a:hlinkClick r:id="rId171"/>
          </p:cNvPr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2309205" y="5042171"/>
            <a:ext cx="739872" cy="38103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"/>
          <p:cNvSpPr txBox="1"/>
          <p:nvPr/>
        </p:nvSpPr>
        <p:spPr>
          <a:xfrm>
            <a:off x="191344" y="161150"/>
            <a:ext cx="9697935" cy="34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22181"/>
              </a:buClr>
              <a:buSzPts val="1283"/>
              <a:buFont typeface="Arial"/>
              <a:buNone/>
            </a:pPr>
            <a:r>
              <a:rPr b="1" lang="fr-FR" sz="1283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rPr>
              <a:t>LES ACTEURS DE L’ACCOMPAGNEMENT À L’ÉMERGENCE ET L’ACCÉLÉRATION</a:t>
            </a:r>
            <a:br>
              <a:rPr b="1" lang="fr-FR" sz="1283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fr-FR" sz="1283">
                <a:solidFill>
                  <a:srgbClr val="622181"/>
                </a:solidFill>
                <a:latin typeface="Arial"/>
                <a:ea typeface="Arial"/>
                <a:cs typeface="Arial"/>
                <a:sym typeface="Arial"/>
              </a:rPr>
              <a:t>D‘ENTREPRISES DE L’ESS ET D’INNOVATIONS SOCIALES EN FRANCE</a:t>
            </a: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7256000" y="122201"/>
            <a:ext cx="2793664" cy="478309"/>
          </a:xfrm>
          <a:prstGeom prst="chevron">
            <a:avLst>
              <a:gd fmla="val 50000" name="adj"/>
            </a:avLst>
          </a:prstGeom>
          <a:solidFill>
            <a:srgbClr val="622181"/>
          </a:solidFill>
          <a:ln cap="flat" cmpd="sng" w="25400">
            <a:solidFill>
              <a:srgbClr val="622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CARTOGRAPHIE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 RÉGION</a:t>
            </a:r>
            <a:endParaRPr b="1" sz="15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uverture_annuaire_cea.png" id="470" name="Google Shape;470;p6">
            <a:hlinkClick r:id="rId173"/>
          </p:cNvPr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9957265" y="1974359"/>
            <a:ext cx="2089075" cy="147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"/>
          <p:cNvSpPr/>
          <p:nvPr/>
        </p:nvSpPr>
        <p:spPr>
          <a:xfrm>
            <a:off x="10418403" y="980728"/>
            <a:ext cx="1619333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311040"/>
                </a:solidFill>
                <a:latin typeface="Calibri"/>
                <a:ea typeface="Calibri"/>
                <a:cs typeface="Calibri"/>
                <a:sym typeface="Calibri"/>
              </a:rPr>
              <a:t>Retrouvez tous ces acteurs* dans l’annuaire des incubateurs et accélérateurs de l’ESS (2023)</a:t>
            </a:r>
            <a:endParaRPr/>
          </a:p>
        </p:txBody>
      </p:sp>
      <p:pic>
        <p:nvPicPr>
          <p:cNvPr id="472" name="Google Shape;472;p6">
            <a:hlinkClick r:id="rId175"/>
          </p:cNvPr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9892035" y="1000283"/>
            <a:ext cx="432048" cy="3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6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1452469" y="38239"/>
            <a:ext cx="585267" cy="64623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"/>
          <p:cNvSpPr/>
          <p:nvPr/>
        </p:nvSpPr>
        <p:spPr>
          <a:xfrm>
            <a:off x="10418403" y="5983855"/>
            <a:ext cx="172274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311040"/>
                </a:solidFill>
                <a:latin typeface="Calibri"/>
                <a:ea typeface="Calibri"/>
                <a:cs typeface="Calibri"/>
                <a:sym typeface="Calibri"/>
              </a:rPr>
              <a:t>*Avec un #QPV sur les fiches des acteurs particulièrement actifs sur ces territoires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2986767" cy="90246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"/>
          <p:cNvSpPr txBox="1"/>
          <p:nvPr/>
        </p:nvSpPr>
        <p:spPr>
          <a:xfrm>
            <a:off x="696644" y="2509908"/>
            <a:ext cx="5982323" cy="638117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DLA est porté dans chaque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chaque </a:t>
            </a:r>
            <a:r>
              <a:rPr b="1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 une ou plusieurs structures locales.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les contacter,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vous pouvez retrouver leurs coordonnées sur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7E6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fr-FR" sz="2000" u="none" cap="none" strike="noStrik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fr-FR" sz="3733" u="sng" cap="none" strike="noStrike">
                <a:solidFill>
                  <a:srgbClr val="CB301D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www.info-dla.fr</a:t>
            </a:r>
            <a:r>
              <a:rPr b="1" i="0" lang="fr-FR" sz="3733" u="none" cap="none" strike="noStrike">
                <a:solidFill>
                  <a:srgbClr val="CB301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br>
              <a:rPr b="0" i="0" lang="fr-FR" sz="1867" u="none" cap="none" strike="noStrik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867" u="none" cap="none" strike="noStrike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67" u="none" cap="none" strike="noStrike">
              <a:solidFill>
                <a:srgbClr val="E7E6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4093" y="1340071"/>
            <a:ext cx="4273486" cy="436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2337" y="5785340"/>
            <a:ext cx="2413124" cy="55882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"/>
          <p:cNvSpPr txBox="1"/>
          <p:nvPr/>
        </p:nvSpPr>
        <p:spPr>
          <a:xfrm>
            <a:off x="764584" y="1262123"/>
            <a:ext cx="6380933" cy="122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1715"/>
              </a:buClr>
              <a:buSzPts val="3600"/>
              <a:buFont typeface="Roboto"/>
              <a:buNone/>
            </a:pPr>
            <a:r>
              <a:rPr b="0" i="0" lang="fr-FR" sz="3600" u="none" cap="none" strike="noStrike">
                <a:solidFill>
                  <a:srgbClr val="AD1715"/>
                </a:solidFill>
                <a:latin typeface="Roboto"/>
                <a:ea typeface="Roboto"/>
                <a:cs typeface="Roboto"/>
                <a:sym typeface="Roboto"/>
              </a:rPr>
              <a:t>Le DLA, </a:t>
            </a:r>
            <a:br>
              <a:rPr b="0" i="0" lang="fr-FR" sz="3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fr-FR" sz="3600" u="none" cap="none" strike="noStrike">
                <a:solidFill>
                  <a:srgbClr val="E64425"/>
                </a:solidFill>
                <a:latin typeface="Roboto"/>
                <a:ea typeface="Roboto"/>
                <a:cs typeface="Roboto"/>
                <a:sym typeface="Roboto"/>
              </a:rPr>
              <a:t>présent sur tout le territoire</a:t>
            </a:r>
            <a:endParaRPr/>
          </a:p>
        </p:txBody>
      </p:sp>
      <p:pic>
        <p:nvPicPr>
          <p:cNvPr id="484" name="Google Shape;48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651"/>
            <a:ext cx="12192003" cy="68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96600" y="651"/>
            <a:ext cx="585267" cy="64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 txBox="1"/>
          <p:nvPr>
            <p:ph type="title"/>
          </p:nvPr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fr-FR"/>
              <a:t>Découvrir le dispositif Fabrique à initiatives </a:t>
            </a:r>
            <a:endParaRPr/>
          </a:p>
        </p:txBody>
      </p:sp>
      <p:sp>
        <p:nvSpPr>
          <p:cNvPr id="491" name="Google Shape;491;p8"/>
          <p:cNvSpPr txBox="1"/>
          <p:nvPr>
            <p:ph idx="2" type="body"/>
          </p:nvPr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fr-FR"/>
              <a:t>Une vidéo pour illustrer</a:t>
            </a:r>
            <a:endParaRPr/>
          </a:p>
        </p:txBody>
      </p:sp>
      <p:pic>
        <p:nvPicPr>
          <p:cNvPr id="492" name="Google Shape;492;p8" title="Fabrique à initiatives : répondre aux défis des territoires par l’innovation social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76" y="2276872"/>
            <a:ext cx="4583642" cy="258975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8"/>
          <p:cNvSpPr txBox="1"/>
          <p:nvPr/>
        </p:nvSpPr>
        <p:spPr>
          <a:xfrm>
            <a:off x="4727848" y="5013176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https://www.youtube.com/watch?v=XcjxXSrKr70</a:t>
            </a:r>
            <a:endParaRPr/>
          </a:p>
        </p:txBody>
      </p:sp>
      <p:pic>
        <p:nvPicPr>
          <p:cNvPr id="494" name="Google Shape;4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3792" y="5013176"/>
            <a:ext cx="330892" cy="33089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8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4419" y="50791"/>
            <a:ext cx="1228205" cy="71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4989" y="5406509"/>
            <a:ext cx="380939" cy="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9"/>
          <p:cNvSpPr txBox="1"/>
          <p:nvPr/>
        </p:nvSpPr>
        <p:spPr>
          <a:xfrm>
            <a:off x="1055688" y="224644"/>
            <a:ext cx="10800952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Découvrir le dispositif Fabrique à initiatives </a:t>
            </a:r>
            <a:endParaRPr/>
          </a:p>
        </p:txBody>
      </p:sp>
      <p:sp>
        <p:nvSpPr>
          <p:cNvPr id="504" name="Google Shape;504;p9"/>
          <p:cNvSpPr txBox="1"/>
          <p:nvPr/>
        </p:nvSpPr>
        <p:spPr>
          <a:xfrm>
            <a:off x="1055688" y="590514"/>
            <a:ext cx="108009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lang="fr-FR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Porté en région </a:t>
            </a:r>
            <a:endParaRPr/>
          </a:p>
        </p:txBody>
      </p:sp>
      <p:pic>
        <p:nvPicPr>
          <p:cNvPr id="505" name="Google Shape;50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200" y="1283217"/>
            <a:ext cx="6930516" cy="519788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9"/>
          <p:cNvSpPr/>
          <p:nvPr/>
        </p:nvSpPr>
        <p:spPr>
          <a:xfrm>
            <a:off x="8946150" y="4171257"/>
            <a:ext cx="2766474" cy="2172429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07" name="Google Shape;50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0336" y="4447520"/>
            <a:ext cx="2356050" cy="139651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9"/>
          <p:cNvSpPr/>
          <p:nvPr/>
        </p:nvSpPr>
        <p:spPr>
          <a:xfrm>
            <a:off x="9430653" y="3356992"/>
            <a:ext cx="209062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Retrouvez la carte, les contacts et des exemples détaillés de projets accompagnés sur le site www.fabriqueainitiatives.org  </a:t>
            </a:r>
            <a:endParaRPr/>
          </a:p>
        </p:txBody>
      </p:sp>
      <p:pic>
        <p:nvPicPr>
          <p:cNvPr id="509" name="Google Shape;50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4941" y="3369579"/>
            <a:ext cx="432048" cy="3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82699" y="1746389"/>
            <a:ext cx="986529" cy="1429107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9"/>
          <p:cNvSpPr txBox="1"/>
          <p:nvPr/>
        </p:nvSpPr>
        <p:spPr>
          <a:xfrm>
            <a:off x="9547849" y="1283217"/>
            <a:ext cx="209062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050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</a:rPr>
              <a:t>Consultez et partagez la plaquette </a:t>
            </a:r>
            <a:r>
              <a:rPr i="1" lang="fr-FR" sz="1050" u="sng">
                <a:solidFill>
                  <a:srgbClr val="25103A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 ligne</a:t>
            </a:r>
            <a:endParaRPr i="1" sz="1050">
              <a:solidFill>
                <a:srgbClr val="2510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3300" y="1295605"/>
            <a:ext cx="432048" cy="3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9"/>
          <p:cNvSpPr txBox="1"/>
          <p:nvPr/>
        </p:nvSpPr>
        <p:spPr>
          <a:xfrm>
            <a:off x="11604612" y="229093"/>
            <a:ext cx="432048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lang="fr-FR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vise">
  <a:themeElements>
    <a:clrScheme name="Personnalisé 3">
      <a:dk1>
        <a:srgbClr val="4A2075"/>
      </a:dk1>
      <a:lt1>
        <a:srgbClr val="FFFFFF"/>
      </a:lt1>
      <a:dk2>
        <a:srgbClr val="4A2075"/>
      </a:dk2>
      <a:lt2>
        <a:srgbClr val="DCC8E3"/>
      </a:lt2>
      <a:accent1>
        <a:srgbClr val="4A2075"/>
      </a:accent1>
      <a:accent2>
        <a:srgbClr val="31B7BC"/>
      </a:accent2>
      <a:accent3>
        <a:srgbClr val="F08157"/>
      </a:accent3>
      <a:accent4>
        <a:srgbClr val="92BA8B"/>
      </a:accent4>
      <a:accent5>
        <a:srgbClr val="5A5550"/>
      </a:accent5>
      <a:accent6>
        <a:srgbClr val="DADADA"/>
      </a:accent6>
      <a:hlink>
        <a:srgbClr val="4A2075"/>
      </a:hlink>
      <a:folHlink>
        <a:srgbClr val="4A20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DLA 2021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AD1715"/>
      </a:accent1>
      <a:accent2>
        <a:srgbClr val="E64425"/>
      </a:accent2>
      <a:accent3>
        <a:srgbClr val="ECEDEC"/>
      </a:accent3>
      <a:accent4>
        <a:srgbClr val="CB301D"/>
      </a:accent4>
      <a:accent5>
        <a:srgbClr val="FEFFFE"/>
      </a:accent5>
      <a:accent6>
        <a:srgbClr val="000000"/>
      </a:accent6>
      <a:hlink>
        <a:srgbClr val="005392"/>
      </a:hlink>
      <a:folHlink>
        <a:srgbClr val="0053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hème Office">
  <a:themeElements>
    <a:clrScheme name="AVISE">
      <a:dk1>
        <a:srgbClr val="622181"/>
      </a:dk1>
      <a:lt1>
        <a:srgbClr val="FFFFFF"/>
      </a:lt1>
      <a:dk2>
        <a:srgbClr val="000000"/>
      </a:dk2>
      <a:lt2>
        <a:srgbClr val="E7E6E6"/>
      </a:lt2>
      <a:accent1>
        <a:srgbClr val="DCC8E3"/>
      </a:accent1>
      <a:accent2>
        <a:srgbClr val="F08157"/>
      </a:accent2>
      <a:accent3>
        <a:srgbClr val="FFEBBB"/>
      </a:accent3>
      <a:accent4>
        <a:srgbClr val="92BA8B"/>
      </a:accent4>
      <a:accent5>
        <a:srgbClr val="F2F2BC"/>
      </a:accent5>
      <a:accent6>
        <a:srgbClr val="31B7BC"/>
      </a:accent6>
      <a:hlink>
        <a:srgbClr val="D5ECE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2022-01-27T08:39:27Z</dcterms:created>
  <dc:creator>Maëlle GIRARD</dc:creator>
</cp:coreProperties>
</file>