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73" r:id="rId5"/>
    <p:sldId id="523" r:id="rId6"/>
    <p:sldId id="527" r:id="rId7"/>
    <p:sldId id="528" r:id="rId8"/>
    <p:sldId id="522" r:id="rId9"/>
    <p:sldId id="525" r:id="rId10"/>
    <p:sldId id="531" r:id="rId11"/>
    <p:sldId id="530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BC25"/>
    <a:srgbClr val="006289"/>
    <a:srgbClr val="009EE2"/>
    <a:srgbClr val="006F94"/>
    <a:srgbClr val="00AFEE"/>
    <a:srgbClr val="73D0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1" autoAdjust="0"/>
    <p:restoredTop sz="94636"/>
  </p:normalViewPr>
  <p:slideViewPr>
    <p:cSldViewPr snapToGrid="0" snapToObjects="1">
      <p:cViewPr varScale="1">
        <p:scale>
          <a:sx n="110" d="100"/>
          <a:sy n="110" d="100"/>
        </p:scale>
        <p:origin x="-20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Roger" userId="5529f3c0-d54a-4e56-ad21-8fe19aefcd71" providerId="ADAL" clId="{4DEAF83C-132D-4915-B3C0-8CBF522D2AE7}"/>
    <pc:docChg chg="custSel modSld">
      <pc:chgData name="Benjamin Roger" userId="5529f3c0-d54a-4e56-ad21-8fe19aefcd71" providerId="ADAL" clId="{4DEAF83C-132D-4915-B3C0-8CBF522D2AE7}" dt="2022-11-07T16:41:40.356" v="80" actId="13926"/>
      <pc:docMkLst>
        <pc:docMk/>
      </pc:docMkLst>
      <pc:sldChg chg="modSp mod">
        <pc:chgData name="Benjamin Roger" userId="5529f3c0-d54a-4e56-ad21-8fe19aefcd71" providerId="ADAL" clId="{4DEAF83C-132D-4915-B3C0-8CBF522D2AE7}" dt="2022-11-07T16:41:40.356" v="80" actId="13926"/>
        <pc:sldMkLst>
          <pc:docMk/>
          <pc:sldMk cId="2801693758" sldId="530"/>
        </pc:sldMkLst>
        <pc:spChg chg="mod">
          <ac:chgData name="Benjamin Roger" userId="5529f3c0-d54a-4e56-ad21-8fe19aefcd71" providerId="ADAL" clId="{4DEAF83C-132D-4915-B3C0-8CBF522D2AE7}" dt="2022-11-07T16:41:40.356" v="80" actId="13926"/>
          <ac:spMkLst>
            <pc:docMk/>
            <pc:sldMk cId="2801693758" sldId="530"/>
            <ac:spMk id="3" creationId="{D049840F-9AB7-EA34-44B2-678BBE47B1B2}"/>
          </ac:spMkLst>
        </pc:spChg>
      </pc:sldChg>
    </pc:docChg>
  </pc:docChgLst>
  <pc:docChgLst>
    <pc:chgData name="Benjamin Roger" userId="5529f3c0-d54a-4e56-ad21-8fe19aefcd71" providerId="ADAL" clId="{FFBCAD31-5630-4F02-BF1C-6E944669E2FB}"/>
    <pc:docChg chg="custSel modSld">
      <pc:chgData name="Benjamin Roger" userId="5529f3c0-d54a-4e56-ad21-8fe19aefcd71" providerId="ADAL" clId="{FFBCAD31-5630-4F02-BF1C-6E944669E2FB}" dt="2023-01-20T08:48:53.335" v="94" actId="20577"/>
      <pc:docMkLst>
        <pc:docMk/>
      </pc:docMkLst>
      <pc:sldChg chg="modSp mod">
        <pc:chgData name="Benjamin Roger" userId="5529f3c0-d54a-4e56-ad21-8fe19aefcd71" providerId="ADAL" clId="{FFBCAD31-5630-4F02-BF1C-6E944669E2FB}" dt="2023-01-20T08:48:42.549" v="93" actId="20577"/>
        <pc:sldMkLst>
          <pc:docMk/>
          <pc:sldMk cId="2918149795" sldId="527"/>
        </pc:sldMkLst>
        <pc:spChg chg="mod">
          <ac:chgData name="Benjamin Roger" userId="5529f3c0-d54a-4e56-ad21-8fe19aefcd71" providerId="ADAL" clId="{FFBCAD31-5630-4F02-BF1C-6E944669E2FB}" dt="2023-01-20T08:48:42.549" v="93" actId="20577"/>
          <ac:spMkLst>
            <pc:docMk/>
            <pc:sldMk cId="2918149795" sldId="527"/>
            <ac:spMk id="3" creationId="{B019813A-6C89-F298-7160-4E8CD57875A7}"/>
          </ac:spMkLst>
        </pc:spChg>
      </pc:sldChg>
      <pc:sldChg chg="modSp mod">
        <pc:chgData name="Benjamin Roger" userId="5529f3c0-d54a-4e56-ad21-8fe19aefcd71" providerId="ADAL" clId="{FFBCAD31-5630-4F02-BF1C-6E944669E2FB}" dt="2023-01-20T08:48:53.335" v="94" actId="20577"/>
        <pc:sldMkLst>
          <pc:docMk/>
          <pc:sldMk cId="2801693758" sldId="530"/>
        </pc:sldMkLst>
        <pc:spChg chg="mod">
          <ac:chgData name="Benjamin Roger" userId="5529f3c0-d54a-4e56-ad21-8fe19aefcd71" providerId="ADAL" clId="{FFBCAD31-5630-4F02-BF1C-6E944669E2FB}" dt="2023-01-20T08:48:53.335" v="94" actId="20577"/>
          <ac:spMkLst>
            <pc:docMk/>
            <pc:sldMk cId="2801693758" sldId="530"/>
            <ac:spMk id="3" creationId="{D049840F-9AB7-EA34-44B2-678BBE47B1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EC21E-3327-B74F-A9C1-A9BB4636E329}" type="datetimeFigureOut">
              <a:rPr lang="fr-FR" smtClean="0"/>
              <a:pPr/>
              <a:t>20/01/2023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C06AB-3CD0-C347-BAE2-69E69EC75F4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631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657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5A8CFDC9-2A92-7647-B414-8C8B8FFE9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3008" y="5367008"/>
            <a:ext cx="1490992" cy="149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87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5A8CFDC9-2A92-7647-B414-8C8B8FFE9A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53008" y="5367008"/>
            <a:ext cx="1490992" cy="1490992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0D53DA6-FE9C-ED41-AD84-B9F80A3057B5}"/>
              </a:ext>
            </a:extLst>
          </p:cNvPr>
          <p:cNvSpPr txBox="1"/>
          <p:nvPr userDrawn="1"/>
        </p:nvSpPr>
        <p:spPr>
          <a:xfrm>
            <a:off x="246742" y="210457"/>
            <a:ext cx="3955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0062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53650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B657D-7B72-4A49-8A75-76848B7B5BC1}" type="datetimeFigureOut">
              <a:rPr lang="fr-FR" smtClean="0"/>
              <a:pPr/>
              <a:t>20/01/2023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C9CD-1B2C-6D49-AE53-373D42C0A0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239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g.ville.gouv.fr/page/214/les-donne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50F36F-758B-CC47-8B79-72B94FFA9969}"/>
              </a:ext>
            </a:extLst>
          </p:cNvPr>
          <p:cNvSpPr/>
          <p:nvPr/>
        </p:nvSpPr>
        <p:spPr>
          <a:xfrm>
            <a:off x="1985611" y="957532"/>
            <a:ext cx="4827722" cy="4076054"/>
          </a:xfrm>
          <a:prstGeom prst="rect">
            <a:avLst/>
          </a:prstGeom>
          <a:noFill/>
          <a:ln w="50800">
            <a:solidFill>
              <a:srgbClr val="73D0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6F94"/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F55C7963-8DBC-2E43-94F0-3D9369BEB3A3}"/>
              </a:ext>
            </a:extLst>
          </p:cNvPr>
          <p:cNvSpPr txBox="1">
            <a:spLocks/>
          </p:cNvSpPr>
          <p:nvPr/>
        </p:nvSpPr>
        <p:spPr>
          <a:xfrm>
            <a:off x="2241049" y="1203675"/>
            <a:ext cx="3992988" cy="33606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000"/>
              </a:lnSpc>
            </a:pPr>
            <a:r>
              <a:rPr lang="fr-FR" sz="2000" b="1" cap="all" dirty="0">
                <a:solidFill>
                  <a:srgbClr val="006289"/>
                </a:solidFill>
                <a:latin typeface="Typo Quik" panose="02000500000000000000" pitchFamily="2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Observatoire national de l’ESS</a:t>
            </a:r>
          </a:p>
          <a:p>
            <a:pPr>
              <a:lnSpc>
                <a:spcPts val="4000"/>
              </a:lnSpc>
            </a:pPr>
            <a:endParaRPr lang="fr-FR" sz="4400" b="1" cap="all" dirty="0">
              <a:solidFill>
                <a:srgbClr val="006289"/>
              </a:solidFill>
              <a:latin typeface="Typo Quik" panose="02000500000000000000" pitchFamily="2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>
              <a:lnSpc>
                <a:spcPts val="4000"/>
              </a:lnSpc>
            </a:pPr>
            <a:r>
              <a:rPr lang="fr-FR" sz="3200" b="1" dirty="0">
                <a:solidFill>
                  <a:srgbClr val="00AFE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Etat des lieux de l’ESS dans les quartiers de la politique de la </a:t>
            </a:r>
            <a:r>
              <a:rPr lang="fr-FR" sz="3200" b="1" dirty="0" smtClean="0">
                <a:solidFill>
                  <a:srgbClr val="00AFE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</a:t>
            </a:r>
            <a:endParaRPr lang="fr-FR" sz="3200" b="1" dirty="0">
              <a:solidFill>
                <a:srgbClr val="00AFE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4000"/>
              </a:lnSpc>
            </a:pPr>
            <a:endParaRPr lang="fr-FR" sz="2400" b="1" dirty="0">
              <a:solidFill>
                <a:srgbClr val="00AFE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ts val="4000"/>
              </a:lnSpc>
            </a:pPr>
            <a:endParaRPr lang="fr-FR" sz="4000" cap="all" dirty="0">
              <a:solidFill>
                <a:srgbClr val="006289"/>
              </a:solidFill>
              <a:latin typeface="Typo Quik Demo" panose="02000500000000000000" pitchFamily="2" charset="77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69992A1-83D4-074D-81E4-B2A264D914A4}"/>
              </a:ext>
            </a:extLst>
          </p:cNvPr>
          <p:cNvSpPr/>
          <p:nvPr/>
        </p:nvSpPr>
        <p:spPr>
          <a:xfrm>
            <a:off x="6064443" y="4329332"/>
            <a:ext cx="1606012" cy="151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0CF9C894-0799-8B4B-AC81-611ED05AF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180" y="4564370"/>
            <a:ext cx="1219306" cy="115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84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D8C9C1E-53DD-17A6-2531-81D9F17EEEA0}"/>
              </a:ext>
            </a:extLst>
          </p:cNvPr>
          <p:cNvSpPr txBox="1"/>
          <p:nvPr/>
        </p:nvSpPr>
        <p:spPr>
          <a:xfrm>
            <a:off x="297950" y="190156"/>
            <a:ext cx="8548099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009EE2"/>
                </a:solidFill>
                <a:latin typeface="Typo Quik" panose="02000500000000000000" pitchFamily="2" charset="0"/>
              </a:rPr>
              <a:t>Rappel : Economie Sociale et Solidaire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6347A03D-199A-D7CC-9B9C-27A07980D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162" y="723059"/>
            <a:ext cx="6528816" cy="37984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503338F2-6A2E-3ADA-63B0-3CC51206D3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1120"/>
          <a:stretch/>
        </p:blipFill>
        <p:spPr>
          <a:xfrm>
            <a:off x="410620" y="4665303"/>
            <a:ext cx="3508822" cy="183150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55D058A6-C366-71A8-24EE-C23EB0BF3D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927" b="29610"/>
          <a:stretch/>
        </p:blipFill>
        <p:spPr>
          <a:xfrm>
            <a:off x="4134326" y="5054442"/>
            <a:ext cx="3508822" cy="124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485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019813A-6C89-F298-7160-4E8CD57875A7}"/>
              </a:ext>
            </a:extLst>
          </p:cNvPr>
          <p:cNvSpPr txBox="1"/>
          <p:nvPr/>
        </p:nvSpPr>
        <p:spPr>
          <a:xfrm>
            <a:off x="420624" y="1379380"/>
            <a:ext cx="5870448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Partenaires de l’étude </a:t>
            </a: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: ANCT et ESS France</a:t>
            </a:r>
          </a:p>
          <a:p>
            <a:pPr lvl="0"/>
            <a:endParaRPr lang="fr-FR" sz="2000" dirty="0">
              <a:solidFill>
                <a:srgbClr val="006289"/>
              </a:solidFill>
              <a:latin typeface="Open Sans" panose="020B0606030504020204" pitchFamily="34" charset="0"/>
            </a:endParaRPr>
          </a:p>
          <a:p>
            <a:pPr lvl="0"/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Objectifs de l’étude </a:t>
            </a: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Actualiser les chiffres de l’ESS dans les quartiers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Mieux connaître les caractéristiques de l’emploi et le profil des </a:t>
            </a:r>
            <a:r>
              <a:rPr lang="fr-FR" dirty="0" err="1">
                <a:solidFill>
                  <a:srgbClr val="006289"/>
                </a:solidFill>
                <a:latin typeface="Open Sans" panose="020B0606030504020204" pitchFamily="34" charset="0"/>
              </a:rPr>
              <a:t>salarié·e·s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 travaillant dans les entreprises ESS situées dans les QPV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Analyser le rôle de l’ESS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Valoriser des initiatives dans les quartiers</a:t>
            </a:r>
          </a:p>
          <a:p>
            <a:pPr lvl="0" algn="just"/>
            <a:endParaRPr lang="fr-FR" sz="2000" dirty="0">
              <a:solidFill>
                <a:srgbClr val="006289"/>
              </a:solidFill>
              <a:latin typeface="Open Sans" panose="020B0606030504020204" pitchFamily="34" charset="0"/>
            </a:endParaRPr>
          </a:p>
          <a:p>
            <a:pPr lvl="0"/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Ressources </a:t>
            </a: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: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Publications de l’Observatoire national de l’ESS (</a:t>
            </a:r>
            <a:r>
              <a:rPr lang="fr-FR" sz="1400" dirty="0">
                <a:solidFill>
                  <a:srgbClr val="006289"/>
                </a:solidFill>
                <a:latin typeface="Open Sans" panose="020B0606030504020204" pitchFamily="34" charset="0"/>
              </a:rPr>
              <a:t>www.ess-France.org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Données détaillées sur le site de l’Observatoire de la politique de la ville (</a:t>
            </a:r>
            <a:r>
              <a:rPr lang="fr-FR" sz="1400" dirty="0">
                <a:solidFill>
                  <a:srgbClr val="006289"/>
                </a:solidFill>
                <a:latin typeface="Open Sans" panose="020B0606030504020204" pitchFamily="34" charset="0"/>
                <a:hlinkClick r:id="rId2"/>
              </a:rPr>
              <a:t>https://sig.ville.gouv.fr/page/214/les-donnees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)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CARTECO : l’annuaire des structures ESS de la 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1BF65F0-112A-24FD-91B5-39B6147B9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945" y="1184082"/>
            <a:ext cx="1321920" cy="1877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B65498-D3A1-27C5-E926-41304987113E}"/>
              </a:ext>
            </a:extLst>
          </p:cNvPr>
          <p:cNvSpPr txBox="1"/>
          <p:nvPr/>
        </p:nvSpPr>
        <p:spPr>
          <a:xfrm>
            <a:off x="297950" y="190156"/>
            <a:ext cx="8548099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009EE2"/>
                </a:solidFill>
                <a:latin typeface="Typo Quik" panose="02000500000000000000" pitchFamily="2" charset="0"/>
              </a:rPr>
              <a:t>Publication d’un focus sur le poids de l’ESS dans les quartiers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963BAA25-F0FB-4229-E49E-B9195C1583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4204"/>
          <a:stretch/>
        </p:blipFill>
        <p:spPr>
          <a:xfrm>
            <a:off x="6733943" y="3242158"/>
            <a:ext cx="1742543" cy="148311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385BB24F-962D-0F88-0DE0-92BDC3FD20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6711" y="5082356"/>
            <a:ext cx="1977009" cy="68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14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E11A90F-9FFD-428F-A35F-549613EF6518}"/>
              </a:ext>
            </a:extLst>
          </p:cNvPr>
          <p:cNvSpPr txBox="1"/>
          <p:nvPr/>
        </p:nvSpPr>
        <p:spPr>
          <a:xfrm>
            <a:off x="297950" y="190156"/>
            <a:ext cx="8548099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009EE2"/>
                </a:solidFill>
                <a:latin typeface="Typo Quik" panose="02000500000000000000" pitchFamily="2" charset="0"/>
              </a:rPr>
              <a:t>Rôle de l’ESS dans les quartiers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049840F-9AB7-EA34-44B2-678BBE47B1B2}"/>
              </a:ext>
            </a:extLst>
          </p:cNvPr>
          <p:cNvSpPr txBox="1"/>
          <p:nvPr/>
        </p:nvSpPr>
        <p:spPr>
          <a:xfrm>
            <a:off x="297949" y="1298287"/>
            <a:ext cx="8548099" cy="444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L’ESS joue un rôle systémique dans les quartiers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b="1" dirty="0">
              <a:solidFill>
                <a:srgbClr val="006289"/>
              </a:solidFill>
              <a:latin typeface="Open Sans" panose="020B0606030504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En favorisant </a:t>
            </a:r>
            <a:r>
              <a:rPr lang="fr-FR" b="1" dirty="0">
                <a:solidFill>
                  <a:srgbClr val="006289"/>
                </a:solidFill>
                <a:latin typeface="Open Sans" panose="020B0606030504020204" pitchFamily="34" charset="0"/>
              </a:rPr>
              <a:t>des créations d’emplois et d’activités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 « endogènes » dans des territoires où le taux de chômage est plus élevé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En apportant </a:t>
            </a:r>
            <a:r>
              <a:rPr lang="fr-FR" b="1" dirty="0">
                <a:solidFill>
                  <a:srgbClr val="006289"/>
                </a:solidFill>
                <a:latin typeface="Open Sans" panose="020B0606030504020204" pitchFamily="34" charset="0"/>
              </a:rPr>
              <a:t>des réponses adaptées aux besoins des </a:t>
            </a:r>
            <a:r>
              <a:rPr lang="fr-FR" b="1" dirty="0" err="1">
                <a:solidFill>
                  <a:srgbClr val="006289"/>
                </a:solidFill>
                <a:latin typeface="Open Sans" panose="020B0606030504020204" pitchFamily="34" charset="0"/>
              </a:rPr>
              <a:t>habitant·e·s</a:t>
            </a:r>
            <a:r>
              <a:rPr lang="fr-FR" b="1" dirty="0">
                <a:solidFill>
                  <a:srgbClr val="006289"/>
                </a:solidFill>
                <a:latin typeface="Open Sans" panose="020B0606030504020204" pitchFamily="34" charset="0"/>
              </a:rPr>
              <a:t> et des entreprises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 du territoire, là où de nombreux services essentiels sont faiblement pourvus ou difficilement accessibles.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En s’appuyant sur </a:t>
            </a:r>
            <a:r>
              <a:rPr lang="fr-FR" b="1" dirty="0">
                <a:solidFill>
                  <a:srgbClr val="006289"/>
                </a:solidFill>
                <a:latin typeface="Open Sans" panose="020B0606030504020204" pitchFamily="34" charset="0"/>
              </a:rPr>
              <a:t>les coopérations avec les collectivités territoriales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En contribuant </a:t>
            </a:r>
            <a:r>
              <a:rPr lang="fr-FR" b="1" dirty="0">
                <a:solidFill>
                  <a:srgbClr val="006289"/>
                </a:solidFill>
                <a:latin typeface="Open Sans" panose="020B0606030504020204" pitchFamily="34" charset="0"/>
              </a:rPr>
              <a:t>à la participation des citoyens et citoyennes </a:t>
            </a:r>
            <a:r>
              <a:rPr lang="fr-FR" dirty="0">
                <a:solidFill>
                  <a:srgbClr val="006289"/>
                </a:solidFill>
                <a:latin typeface="Open Sans" panose="020B0606030504020204" pitchFamily="34" charset="0"/>
              </a:rPr>
              <a:t>à la vie de leur quartier (bénévolat, volontariat, etc.)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6289"/>
              </a:solidFill>
              <a:latin typeface="Open Sans" panose="020B0606030504020204" pitchFamily="34" charset="0"/>
            </a:endParaRPr>
          </a:p>
          <a:p>
            <a:pPr lvl="1"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« L’ESS, premier kilomètre de l’intérêt général »</a:t>
            </a:r>
          </a:p>
        </p:txBody>
      </p:sp>
    </p:spTree>
    <p:extLst>
      <p:ext uri="{BB962C8B-B14F-4D97-AF65-F5344CB8AC3E}">
        <p14:creationId xmlns:p14="http://schemas.microsoft.com/office/powerpoint/2010/main" xmlns="" val="347510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E1318C6-CFDB-048A-4FF5-1A5295D4D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8" y="751979"/>
            <a:ext cx="5444018" cy="587082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35FEDB7-5545-D55A-0F22-DD0E87C59F4D}"/>
              </a:ext>
            </a:extLst>
          </p:cNvPr>
          <p:cNvSpPr txBox="1"/>
          <p:nvPr/>
        </p:nvSpPr>
        <p:spPr>
          <a:xfrm>
            <a:off x="297950" y="219076"/>
            <a:ext cx="8763754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009EE2"/>
                </a:solidFill>
                <a:latin typeface="Typo Quik" panose="02000500000000000000" pitchFamily="2" charset="0"/>
              </a:rPr>
              <a:t>Poids de l’Economie Sociale et Solidaire dans les quartiers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F010C81-8EA6-A21D-0AB2-16EDEEBE2123}"/>
              </a:ext>
            </a:extLst>
          </p:cNvPr>
          <p:cNvSpPr txBox="1"/>
          <p:nvPr/>
        </p:nvSpPr>
        <p:spPr>
          <a:xfrm>
            <a:off x="791726" y="6523508"/>
            <a:ext cx="7776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Source : Observatoire national de l’ESS, d’après Insee Flores 2018 / Champ : Ensemble des postes et entreprises ESS implantées dans le périmètre d’un quartier</a:t>
            </a:r>
          </a:p>
        </p:txBody>
      </p:sp>
    </p:spTree>
    <p:extLst>
      <p:ext uri="{BB962C8B-B14F-4D97-AF65-F5344CB8AC3E}">
        <p14:creationId xmlns:p14="http://schemas.microsoft.com/office/powerpoint/2010/main" xmlns="" val="177732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66825903-92F7-13B8-E417-EA2974CB6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99" y="512064"/>
            <a:ext cx="2930893" cy="556869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6EADD400-6FC5-64A0-5899-1DB16E8D3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704" y="813815"/>
            <a:ext cx="2930892" cy="567592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064D2B7-4E72-3271-1C92-8CDB76813CC2}"/>
              </a:ext>
            </a:extLst>
          </p:cNvPr>
          <p:cNvSpPr txBox="1"/>
          <p:nvPr/>
        </p:nvSpPr>
        <p:spPr>
          <a:xfrm>
            <a:off x="791726" y="6523508"/>
            <a:ext cx="7776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Source : Observatoire national de l’ESS, d’après Insee Flores 2018 / Champ : Ensemble des postes et entreprises ESS implantées dans le périmètre d’un quartier</a:t>
            </a:r>
          </a:p>
        </p:txBody>
      </p:sp>
    </p:spTree>
    <p:extLst>
      <p:ext uri="{BB962C8B-B14F-4D97-AF65-F5344CB8AC3E}">
        <p14:creationId xmlns:p14="http://schemas.microsoft.com/office/powerpoint/2010/main" xmlns="" val="36849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1EF76D42-8BCB-A947-4532-7BE7CC5B8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1119187"/>
            <a:ext cx="3600450" cy="461962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359B71D1-AC7D-4399-BE59-3D9FB0CEDE9A}"/>
              </a:ext>
            </a:extLst>
          </p:cNvPr>
          <p:cNvSpPr txBox="1"/>
          <p:nvPr/>
        </p:nvSpPr>
        <p:spPr>
          <a:xfrm>
            <a:off x="297950" y="219076"/>
            <a:ext cx="8763754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b="1" dirty="0">
                <a:solidFill>
                  <a:srgbClr val="009EE2"/>
                </a:solidFill>
                <a:latin typeface="Typo Quik" panose="02000500000000000000" pitchFamily="2" charset="0"/>
              </a:rPr>
              <a:t>Les principaux métiers exercés</a:t>
            </a:r>
          </a:p>
        </p:txBody>
      </p:sp>
    </p:spTree>
    <p:extLst>
      <p:ext uri="{BB962C8B-B14F-4D97-AF65-F5344CB8AC3E}">
        <p14:creationId xmlns:p14="http://schemas.microsoft.com/office/powerpoint/2010/main" xmlns="" val="175237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D049840F-9AB7-EA34-44B2-678BBE47B1B2}"/>
              </a:ext>
            </a:extLst>
          </p:cNvPr>
          <p:cNvSpPr txBox="1"/>
          <p:nvPr/>
        </p:nvSpPr>
        <p:spPr>
          <a:xfrm>
            <a:off x="297950" y="180973"/>
            <a:ext cx="8382000" cy="6210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009EE2"/>
                </a:solidFill>
                <a:latin typeface="Typo Quik" panose="02000500000000000000" pitchFamily="2" charset="0"/>
              </a:rPr>
              <a:t>L’ESS</a:t>
            </a:r>
            <a:r>
              <a:rPr lang="fr-FR" sz="2400" b="1">
                <a:solidFill>
                  <a:srgbClr val="009EE2"/>
                </a:solidFill>
                <a:latin typeface="Typo Quik" panose="02000500000000000000" pitchFamily="2" charset="0"/>
              </a:rPr>
              <a:t>, de </a:t>
            </a:r>
            <a:r>
              <a:rPr lang="fr-FR" sz="2400" b="1" dirty="0">
                <a:solidFill>
                  <a:srgbClr val="009EE2"/>
                </a:solidFill>
                <a:latin typeface="Typo Quik" panose="02000500000000000000" pitchFamily="2" charset="0"/>
              </a:rPr>
              <a:t>nombreuses dynamiques au-delà des statistiques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Des activités diversifiées qui représentent moins d’emplois ou qui ont majoritairement recours au bénévolat, mais qui sont structurantes dans le dynamisme des quartiers de la politique de la ville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Créations d’entreprises et d’emplois : CAE, CJS, EBE, …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Mobilité : inclusive, ateliers vélos, …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Logement : partenariats avec les bailleurs, coloc solidaires, …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Formation aux nouveaux métiers : numérique, réemploi, …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Alimentation durable, circuits courts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Culture, sport et loisirs, tourisme, patrimoine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2000" dirty="0">
              <a:solidFill>
                <a:srgbClr val="009EE2"/>
              </a:solidFill>
              <a:latin typeface="Typo Quik" panose="020005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solidFill>
                  <a:srgbClr val="009EE2"/>
                </a:solidFill>
                <a:latin typeface="Typo Quik" panose="02000500000000000000" pitchFamily="2" charset="0"/>
              </a:rPr>
              <a:t>L’ESS</a:t>
            </a:r>
            <a:r>
              <a:rPr lang="fr-FR" sz="2400" b="1" dirty="0">
                <a:solidFill>
                  <a:srgbClr val="009EE2"/>
                </a:solidFill>
                <a:latin typeface="Typo Quik" panose="02000500000000000000" pitchFamily="2" charset="0"/>
              </a:rPr>
              <a:t>, actrice de la transition écologique et sociale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Elle y joue enfin, un rôle d’amplification de la transition écologique et sociale dans les quartiers par ses activités de </a:t>
            </a:r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réemploi solidaire</a:t>
            </a: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, </a:t>
            </a:r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d’agriculture urbaine </a:t>
            </a:r>
            <a:r>
              <a:rPr lang="fr-FR" sz="2000" dirty="0">
                <a:solidFill>
                  <a:srgbClr val="006289"/>
                </a:solidFill>
                <a:latin typeface="Open Sans" panose="020B0606030504020204" pitchFamily="34" charset="0"/>
              </a:rPr>
              <a:t>ou de promotion </a:t>
            </a:r>
            <a:r>
              <a:rPr lang="fr-FR" sz="2000" b="1" dirty="0">
                <a:solidFill>
                  <a:srgbClr val="006289"/>
                </a:solidFill>
                <a:latin typeface="Open Sans" panose="020B0606030504020204" pitchFamily="34" charset="0"/>
              </a:rPr>
              <a:t>des mobilités durables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6289"/>
                </a:solidFill>
                <a:latin typeface="Open Sans" panose="020B0606030504020204" pitchFamily="34" charset="0"/>
              </a:rPr>
              <a:t>200 structures du réemploi référencées dans CARTECO et présentes en QPV</a:t>
            </a:r>
          </a:p>
        </p:txBody>
      </p:sp>
    </p:spTree>
    <p:extLst>
      <p:ext uri="{BB962C8B-B14F-4D97-AF65-F5344CB8AC3E}">
        <p14:creationId xmlns:p14="http://schemas.microsoft.com/office/powerpoint/2010/main" xmlns="" val="280169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CFE5E2C-D382-8146-B4C8-C69284D60724}"/>
              </a:ext>
            </a:extLst>
          </p:cNvPr>
          <p:cNvSpPr/>
          <p:nvPr/>
        </p:nvSpPr>
        <p:spPr>
          <a:xfrm>
            <a:off x="4246534" y="2735450"/>
            <a:ext cx="3382505" cy="2821601"/>
          </a:xfrm>
          <a:prstGeom prst="rect">
            <a:avLst/>
          </a:prstGeom>
          <a:noFill/>
          <a:ln w="50800">
            <a:solidFill>
              <a:srgbClr val="73D0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6F94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DD46382-81F8-2946-B409-B7228BEBD6D3}"/>
              </a:ext>
            </a:extLst>
          </p:cNvPr>
          <p:cNvSpPr/>
          <p:nvPr/>
        </p:nvSpPr>
        <p:spPr>
          <a:xfrm>
            <a:off x="6707622" y="4670295"/>
            <a:ext cx="1606012" cy="151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6C036D2-2EA8-A542-8415-2CA4F486A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359" y="4905333"/>
            <a:ext cx="1219306" cy="115359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83D650D5-CCD1-084F-A4CA-D5E9D87B8E1F}"/>
              </a:ext>
            </a:extLst>
          </p:cNvPr>
          <p:cNvSpPr txBox="1"/>
          <p:nvPr/>
        </p:nvSpPr>
        <p:spPr>
          <a:xfrm>
            <a:off x="4923951" y="3452702"/>
            <a:ext cx="2165909" cy="8449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200" b="1" dirty="0">
                <a:solidFill>
                  <a:srgbClr val="006289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34 bis rue Vignon</a:t>
            </a:r>
            <a:br>
              <a:rPr lang="fr-FR" sz="1200" b="1" dirty="0">
                <a:solidFill>
                  <a:srgbClr val="006289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</a:br>
            <a:r>
              <a:rPr lang="fr-FR" sz="1200" b="1" dirty="0">
                <a:solidFill>
                  <a:srgbClr val="006289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75009 Paris</a:t>
            </a:r>
          </a:p>
          <a:p>
            <a:pPr algn="ctr">
              <a:lnSpc>
                <a:spcPts val="1300"/>
              </a:lnSpc>
            </a:pPr>
            <a:endParaRPr lang="fr-FR" sz="1200" b="1" dirty="0">
              <a:solidFill>
                <a:srgbClr val="006289"/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 algn="ctr">
              <a:lnSpc>
                <a:spcPts val="1300"/>
              </a:lnSpc>
            </a:pPr>
            <a:endParaRPr lang="fr-FR" sz="1200" dirty="0">
              <a:solidFill>
                <a:srgbClr val="0062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fr-FR" sz="1600" b="1" dirty="0" err="1">
                <a:solidFill>
                  <a:srgbClr val="00AFE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www.ess-france.org</a:t>
            </a:r>
            <a:endParaRPr lang="fr-FR" sz="1600" b="1" dirty="0">
              <a:solidFill>
                <a:srgbClr val="00AFE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01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DBF2E229780E449B438E963B0E6292" ma:contentTypeVersion="0" ma:contentTypeDescription="Crée un document." ma:contentTypeScope="" ma:versionID="3e8ef6ce8623c67c58e898c628b0a3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043723848d0f805fbc3fbd7bf262d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4FB964-988B-4694-9F5E-99256F43F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4B3562-7CD0-407A-B2E5-341C9C02AD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92D1B5-BA74-4E4B-A8DA-1AF60AE31E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360</Words>
  <Application>Microsoft Office PowerPoint</Application>
  <PresentationFormat>Affichage à l'écran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Psq</dc:creator>
  <cp:lastModifiedBy>Chloé</cp:lastModifiedBy>
  <cp:revision>125</cp:revision>
  <dcterms:created xsi:type="dcterms:W3CDTF">2019-08-20T07:22:43Z</dcterms:created>
  <dcterms:modified xsi:type="dcterms:W3CDTF">2023-01-20T09:10:59Z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0x010100CADBF2E229780E449B438E963B0E6292</vt:lpwstr>
  </property>
</Properties>
</file>