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86" r:id="rId2"/>
    <p:sldId id="292" r:id="rId3"/>
    <p:sldId id="307" r:id="rId4"/>
    <p:sldId id="315" r:id="rId5"/>
    <p:sldId id="293" r:id="rId6"/>
    <p:sldId id="294" r:id="rId7"/>
    <p:sldId id="268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AUFILS MARQUET Matthias" initials="BMM" lastIdx="1" clrIdx="0">
    <p:extLst>
      <p:ext uri="{19B8F6BF-5375-455C-9EA6-DF929625EA0E}">
        <p15:presenceInfo xmlns:p15="http://schemas.microsoft.com/office/powerpoint/2012/main" userId="S-1-5-21-3163637644-1603862540-193579974-1034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0" autoAdjust="0"/>
    <p:restoredTop sz="88126" autoAdjust="0"/>
  </p:normalViewPr>
  <p:slideViewPr>
    <p:cSldViewPr snapToGrid="0">
      <p:cViewPr varScale="1">
        <p:scale>
          <a:sx n="100" d="100"/>
          <a:sy n="100" d="100"/>
        </p:scale>
        <p:origin x="12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4E54C70-9D95-46E2-8493-7BEB43EAE6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18004D4-6B5A-4EAC-95E6-C9FBB8329B5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7CC79-3EA3-47D5-9432-E4DEE515EF44}" type="datetimeFigureOut">
              <a:rPr lang="fr-FR" smtClean="0"/>
              <a:t>15/03/2022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262E7F7-2BCF-4D39-A347-B5077F9D17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B8323E3-6426-44E1-A977-3DD6AAE11F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DB145-C3D8-4849-B591-73DCEE2880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927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8B1B2-75BF-4E26-8C2C-204C19F73978}" type="datetimeFigureOut">
              <a:rPr lang="fr-FR" smtClean="0"/>
              <a:t>15/03/2022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F2C3B-CA45-4175-9520-CE406756BE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8903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F2C3B-CA45-4175-9520-CE406756BE8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5611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F2C3B-CA45-4175-9520-CE406756BE8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5174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i="0" dirty="0">
                <a:solidFill>
                  <a:srgbClr val="202328"/>
                </a:solidFill>
                <a:effectLst/>
                <a:latin typeface="Roboto" panose="02000000000000000000" pitchFamily="2" charset="0"/>
              </a:rPr>
              <a:t>Financé par les certificats d’économie d’énergie (CEE), le dispositif </a:t>
            </a:r>
            <a:r>
              <a:rPr lang="fr-FR" b="0" i="0" dirty="0" err="1">
                <a:solidFill>
                  <a:srgbClr val="202328"/>
                </a:solidFill>
                <a:effectLst/>
                <a:latin typeface="Roboto" panose="02000000000000000000" pitchFamily="2" charset="0"/>
              </a:rPr>
              <a:t>ColisActiv</a:t>
            </a:r>
            <a:r>
              <a:rPr lang="fr-FR" b="0" i="0" dirty="0">
                <a:solidFill>
                  <a:srgbClr val="202328"/>
                </a:solidFill>
                <a:effectLst/>
                <a:latin typeface="Roboto" panose="02000000000000000000" pitchFamily="2" charset="0"/>
              </a:rPr>
              <a:t> permet de soutenir les acteurs de la livraison par vélo cargo grâce à une aide financière sur trois ans.</a:t>
            </a:r>
          </a:p>
          <a:p>
            <a:r>
              <a:rPr lang="fr-FR" b="0" i="0" dirty="0">
                <a:solidFill>
                  <a:srgbClr val="202328"/>
                </a:solidFill>
                <a:effectLst/>
                <a:latin typeface="Roboto" panose="02000000000000000000" pitchFamily="2" charset="0"/>
              </a:rPr>
              <a:t>Année 1: jusqu’à 2€/colis pour les 500 000 premiers colis</a:t>
            </a:r>
          </a:p>
          <a:p>
            <a:r>
              <a:rPr lang="fr-FR" b="0" i="0" dirty="0">
                <a:solidFill>
                  <a:srgbClr val="202328"/>
                </a:solidFill>
                <a:effectLst/>
                <a:latin typeface="Roboto" panose="02000000000000000000" pitchFamily="2" charset="0"/>
              </a:rPr>
              <a:t>Année 2 : jusqu’à 1,30 € pour 1,5 million de colis</a:t>
            </a:r>
          </a:p>
          <a:p>
            <a:r>
              <a:rPr lang="fr-FR" b="0" i="0" dirty="0">
                <a:solidFill>
                  <a:srgbClr val="202328"/>
                </a:solidFill>
                <a:effectLst/>
                <a:latin typeface="Roboto" panose="02000000000000000000" pitchFamily="2" charset="0"/>
              </a:rPr>
              <a:t>Année 3: 0,6 € pour 3 millions de colis</a:t>
            </a: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F2C3B-CA45-4175-9520-CE406756BE8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396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Font typeface="Calibri" panose="020F0502020204030204" pitchFamily="34" charset="0"/>
              <a:buNone/>
            </a:pP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 Cyclo entreprise (2020-2022): accompagne les créateurs d’entreprises 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formation enjeux </a:t>
            </a:r>
            <a:r>
              <a:rPr lang="fr-FR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cyclomobilité</a:t>
            </a: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lever les freins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accompagnement sur le choix du matériel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subvention jusqu’à 20K€ + micro-crédit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F2C3B-CA45-4175-9520-CE406756BE8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809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F2C3B-CA45-4175-9520-CE406756BE8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5828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>
            <a:extLst>
              <a:ext uri="{FF2B5EF4-FFF2-40B4-BE49-F238E27FC236}">
                <a16:creationId xmlns:a16="http://schemas.microsoft.com/office/drawing/2014/main" id="{06CE12A0-A835-40B2-93D9-54E4417B91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14" y="215727"/>
            <a:ext cx="2165372" cy="196186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51AF2CC-CA7A-4160-BCB8-EE1B7E4FB5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1542" y="3081866"/>
            <a:ext cx="11388902" cy="1253061"/>
          </a:xfrm>
        </p:spPr>
        <p:txBody>
          <a:bodyPr anchor="t">
            <a:normAutofit/>
          </a:bodyPr>
          <a:lstStyle>
            <a:lvl1pPr algn="l">
              <a:defRPr sz="4200" b="1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89E80AB-5566-4154-891E-B4A2B914C0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543" y="4559827"/>
            <a:ext cx="11388902" cy="462662"/>
          </a:xfrm>
        </p:spPr>
        <p:txBody>
          <a:bodyPr>
            <a:noAutofit/>
          </a:bodyPr>
          <a:lstStyle>
            <a:lvl1pPr marL="0" indent="0" algn="l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02B6FF-75EA-449F-A611-DB24560533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45422" y="6398170"/>
            <a:ext cx="1145036" cy="365125"/>
          </a:xfrm>
        </p:spPr>
        <p:txBody>
          <a:bodyPr/>
          <a:lstStyle/>
          <a:p>
            <a:fld id="{33433553-D0CE-4839-9B43-53BF64EE9B8E}" type="datetime1">
              <a:rPr lang="fr-FR" smtClean="0"/>
              <a:t>15/03/2022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66E786-3773-4911-80B4-D2313E6B9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1542" y="6398170"/>
            <a:ext cx="4085550" cy="365125"/>
          </a:xfrm>
        </p:spPr>
        <p:txBody>
          <a:bodyPr/>
          <a:lstStyle/>
          <a:p>
            <a:r>
              <a:rPr lang="fr-FR"/>
              <a:t>Intitulé de la direction/service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2BFC73-3D1E-4F51-8954-158EBF717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50400" y="6398170"/>
            <a:ext cx="714828" cy="365125"/>
          </a:xfrm>
        </p:spPr>
        <p:txBody>
          <a:bodyPr/>
          <a:lstStyle/>
          <a:p>
            <a:fld id="{07C99ADF-20A6-40EF-AAB9-F326D6E12C60}" type="slidenum">
              <a:rPr lang="fr-FR" smtClean="0"/>
              <a:t>‹N°›</a:t>
            </a:fld>
            <a:endParaRPr lang="fr-FR"/>
          </a:p>
        </p:txBody>
      </p:sp>
      <p:pic>
        <p:nvPicPr>
          <p:cNvPr id="25" name="Graphique 24">
            <a:extLst>
              <a:ext uri="{FF2B5EF4-FFF2-40B4-BE49-F238E27FC236}">
                <a16:creationId xmlns:a16="http://schemas.microsoft.com/office/drawing/2014/main" id="{0BE7EFDA-176E-45B6-896B-A98F6FB997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95518" y="309561"/>
            <a:ext cx="1554994" cy="177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67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87E2E71-B4D5-4161-8E8F-4CE1E8EAC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E1FC-3DE7-4AB2-ABE2-142B6DEDDFCD}" type="datetime1">
              <a:rPr lang="fr-FR" smtClean="0"/>
              <a:t>15/03/2022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994512E-A4E3-432B-A9AE-2D9B51832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Intitulé de la direction/service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E40B0F5-2DD9-489D-817B-987E0AFC3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t>‹N°›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F7133E1-F262-4F00-9CA0-BEAA2CA6BA19}"/>
              </a:ext>
            </a:extLst>
          </p:cNvPr>
          <p:cNvCxnSpPr>
            <a:cxnSpLocks/>
          </p:cNvCxnSpPr>
          <p:nvPr userDrawn="1"/>
        </p:nvCxnSpPr>
        <p:spPr>
          <a:xfrm>
            <a:off x="499326" y="6326906"/>
            <a:ext cx="111933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650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63F8332E-96D7-4962-8D67-873DB7E88E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32" y="234637"/>
            <a:ext cx="4298373" cy="3894401"/>
          </a:xfrm>
          <a:prstGeom prst="rect">
            <a:avLst/>
          </a:prstGeom>
        </p:spPr>
      </p:pic>
      <p:pic>
        <p:nvPicPr>
          <p:cNvPr id="16" name="Graphique 15">
            <a:extLst>
              <a:ext uri="{FF2B5EF4-FFF2-40B4-BE49-F238E27FC236}">
                <a16:creationId xmlns:a16="http://schemas.microsoft.com/office/drawing/2014/main" id="{740748C0-9B94-4E16-844B-BFC559539F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68872" y="522073"/>
            <a:ext cx="1847274" cy="2106542"/>
          </a:xfrm>
          <a:prstGeom prst="rect">
            <a:avLst/>
          </a:prstGeom>
        </p:spPr>
      </p:pic>
      <p:sp>
        <p:nvSpPr>
          <p:cNvPr id="17" name="Espace réservé du contenu 5">
            <a:extLst>
              <a:ext uri="{FF2B5EF4-FFF2-40B4-BE49-F238E27FC236}">
                <a16:creationId xmlns:a16="http://schemas.microsoft.com/office/drawing/2014/main" id="{7C173263-137C-4EFC-BD01-26F8DC39B5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03961" y="4990810"/>
            <a:ext cx="3614277" cy="1500188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1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28476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ED341190-8E81-4268-82D2-B1594B8521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7" y="130728"/>
            <a:ext cx="716272" cy="64895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173931D-BCE5-4DD6-837E-9093D81A36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542" y="1117735"/>
            <a:ext cx="11388916" cy="591425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0E8C5C-7ABD-4753-8303-D45855CD8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39D3-8513-452C-8CF8-A7790FBFBDCF}" type="datetime1">
              <a:rPr lang="fr-FR" smtClean="0"/>
              <a:t>15/03/2022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5D1710-4FA1-4336-974E-07022CB92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Intitulé de la direction/service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10B1E8-C169-4C55-A825-20052736C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t>‹N°›</a:t>
            </a:fld>
            <a:endParaRPr lang="fr-FR"/>
          </a:p>
        </p:txBody>
      </p:sp>
      <p:pic>
        <p:nvPicPr>
          <p:cNvPr id="20" name="Graphique 19">
            <a:extLst>
              <a:ext uri="{FF2B5EF4-FFF2-40B4-BE49-F238E27FC236}">
                <a16:creationId xmlns:a16="http://schemas.microsoft.com/office/drawing/2014/main" id="{1071578E-28D3-4579-8A85-74823C1E6D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2620" y="159014"/>
            <a:ext cx="518634" cy="591425"/>
          </a:xfrm>
          <a:prstGeom prst="rect">
            <a:avLst/>
          </a:prstGeom>
        </p:spPr>
      </p:pic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FC36484D-BB1A-474C-B0F5-C8D0C79DA0C4}"/>
              </a:ext>
            </a:extLst>
          </p:cNvPr>
          <p:cNvCxnSpPr>
            <a:cxnSpLocks/>
          </p:cNvCxnSpPr>
          <p:nvPr userDrawn="1"/>
        </p:nvCxnSpPr>
        <p:spPr>
          <a:xfrm>
            <a:off x="499326" y="6326906"/>
            <a:ext cx="111933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contenu 5">
            <a:extLst>
              <a:ext uri="{FF2B5EF4-FFF2-40B4-BE49-F238E27FC236}">
                <a16:creationId xmlns:a16="http://schemas.microsoft.com/office/drawing/2014/main" id="{4192D36F-A845-4959-8B50-FB78F7C2E5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1541" y="2456730"/>
            <a:ext cx="3614277" cy="3422568"/>
          </a:xfrm>
        </p:spPr>
        <p:txBody>
          <a:bodyPr/>
          <a:lstStyle>
            <a:lvl1pPr marL="358775" indent="-3587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1600" b="1"/>
            </a:lvl1pPr>
            <a:lvl2pPr marL="631825" indent="-2730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  <a:defRPr sz="16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8" name="Espace réservé du contenu 5">
            <a:extLst>
              <a:ext uri="{FF2B5EF4-FFF2-40B4-BE49-F238E27FC236}">
                <a16:creationId xmlns:a16="http://schemas.microsoft.com/office/drawing/2014/main" id="{017122FA-9593-403F-B7CA-7E0389A65E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88861" y="2456730"/>
            <a:ext cx="3614277" cy="3422568"/>
          </a:xfrm>
        </p:spPr>
        <p:txBody>
          <a:bodyPr/>
          <a:lstStyle>
            <a:lvl1pPr marL="358775" indent="-3587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1600" b="1"/>
            </a:lvl1pPr>
            <a:lvl2pPr marL="631825" indent="-2730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  <a:defRPr sz="16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9" name="Espace réservé du contenu 5">
            <a:extLst>
              <a:ext uri="{FF2B5EF4-FFF2-40B4-BE49-F238E27FC236}">
                <a16:creationId xmlns:a16="http://schemas.microsoft.com/office/drawing/2014/main" id="{2FAA6C87-BB8A-4CEF-8DE6-64CB5B6C02F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0230" y="2456730"/>
            <a:ext cx="3614277" cy="3422568"/>
          </a:xfrm>
        </p:spPr>
        <p:txBody>
          <a:bodyPr/>
          <a:lstStyle>
            <a:lvl1pPr marL="358775" indent="-3587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1600" b="1"/>
            </a:lvl1pPr>
            <a:lvl2pPr marL="631825" indent="-2730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  <a:defRPr sz="16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83105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3931D-BCE5-4DD6-837E-9093D81A3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42" y="2766218"/>
            <a:ext cx="11388916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0E8C5C-7ABD-4753-8303-D45855CD8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3CFD2-3B22-41BC-8B36-815F6682AD7E}" type="datetime1">
              <a:rPr lang="fr-FR" smtClean="0"/>
              <a:t>15/03/2022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5D1710-4FA1-4336-974E-07022CB92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Intitulé de la direction/service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10B1E8-C169-4C55-A825-20052736C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E228966-DD17-49F9-B9BC-484B5A4B39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7" y="130728"/>
            <a:ext cx="716272" cy="648955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CC795930-16B5-40AC-A53B-DB23FCE08B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2620" y="159014"/>
            <a:ext cx="518634" cy="591425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7F1165D-0DBB-4343-96DD-6E8FA9F6076A}"/>
              </a:ext>
            </a:extLst>
          </p:cNvPr>
          <p:cNvCxnSpPr>
            <a:cxnSpLocks/>
          </p:cNvCxnSpPr>
          <p:nvPr userDrawn="1"/>
        </p:nvCxnSpPr>
        <p:spPr>
          <a:xfrm>
            <a:off x="499326" y="6326906"/>
            <a:ext cx="111933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B0B57733-763C-45E9-9A99-1B7E912A7B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969963"/>
            <a:ext cx="12192000" cy="5356225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7171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tenus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D593A3-12EC-4325-949A-8513F8EDA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42" y="770447"/>
            <a:ext cx="11388916" cy="1325563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459C7A-22DD-4DA0-996C-F27E91BCD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3AE1-5950-4748-95FC-98A910B14992}" type="datetime1">
              <a:rPr lang="fr-FR" smtClean="0"/>
              <a:t>15/03/2022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0C406E-636A-4D77-BA99-F66CF9467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Intitulé de la direction/service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18D5BC-FCAD-4EC5-845A-FC6AE6B6F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12E4D51-273F-4CF5-A494-DA7F6D877F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7" y="130728"/>
            <a:ext cx="716272" cy="648955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83C2AF93-B225-409D-B1B8-E11CCA6491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2620" y="159014"/>
            <a:ext cx="518634" cy="591425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CE161EE-D5F0-4BBD-82F6-648AAE2CA275}"/>
              </a:ext>
            </a:extLst>
          </p:cNvPr>
          <p:cNvCxnSpPr>
            <a:cxnSpLocks/>
          </p:cNvCxnSpPr>
          <p:nvPr userDrawn="1"/>
        </p:nvCxnSpPr>
        <p:spPr>
          <a:xfrm>
            <a:off x="499326" y="6326906"/>
            <a:ext cx="111933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contenu 5">
            <a:extLst>
              <a:ext uri="{FF2B5EF4-FFF2-40B4-BE49-F238E27FC236}">
                <a16:creationId xmlns:a16="http://schemas.microsoft.com/office/drawing/2014/main" id="{C65D261E-2C4A-4979-B86B-4100D57BB9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1541" y="2392078"/>
            <a:ext cx="11388916" cy="34225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contenu 5">
            <a:extLst>
              <a:ext uri="{FF2B5EF4-FFF2-40B4-BE49-F238E27FC236}">
                <a16:creationId xmlns:a16="http://schemas.microsoft.com/office/drawing/2014/main" id="{F4446820-0AA1-4B7F-9CDE-D21DCFF984C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042400" y="147785"/>
            <a:ext cx="2736396" cy="539538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1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05967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tenus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D593A3-12EC-4325-949A-8513F8EDA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42" y="770447"/>
            <a:ext cx="11388916" cy="1325563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459C7A-22DD-4DA0-996C-F27E91BCD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B510-252F-4777-A78B-388D2B86BA2F}" type="datetime1">
              <a:rPr lang="fr-FR" smtClean="0"/>
              <a:t>15/03/2022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0C406E-636A-4D77-BA99-F66CF9467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Intitulé de la direction/service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18D5BC-FCAD-4EC5-845A-FC6AE6B6F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12E4D51-273F-4CF5-A494-DA7F6D877F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7" y="130728"/>
            <a:ext cx="716272" cy="648955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83C2AF93-B225-409D-B1B8-E11CCA6491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2620" y="159014"/>
            <a:ext cx="518634" cy="591425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CE161EE-D5F0-4BBD-82F6-648AAE2CA275}"/>
              </a:ext>
            </a:extLst>
          </p:cNvPr>
          <p:cNvCxnSpPr>
            <a:cxnSpLocks/>
          </p:cNvCxnSpPr>
          <p:nvPr userDrawn="1"/>
        </p:nvCxnSpPr>
        <p:spPr>
          <a:xfrm>
            <a:off x="499326" y="6326906"/>
            <a:ext cx="111933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contenu 5">
            <a:extLst>
              <a:ext uri="{FF2B5EF4-FFF2-40B4-BE49-F238E27FC236}">
                <a16:creationId xmlns:a16="http://schemas.microsoft.com/office/drawing/2014/main" id="{C65D261E-2C4A-4979-B86B-4100D57BB9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1541" y="2392078"/>
            <a:ext cx="5528204" cy="34225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Espace réservé du contenu 5">
            <a:extLst>
              <a:ext uri="{FF2B5EF4-FFF2-40B4-BE49-F238E27FC236}">
                <a16:creationId xmlns:a16="http://schemas.microsoft.com/office/drawing/2014/main" id="{CD79B451-1AFF-4E01-A5EB-F3F70D1E77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62258" y="2392078"/>
            <a:ext cx="5528204" cy="34225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contenu 5">
            <a:extLst>
              <a:ext uri="{FF2B5EF4-FFF2-40B4-BE49-F238E27FC236}">
                <a16:creationId xmlns:a16="http://schemas.microsoft.com/office/drawing/2014/main" id="{CB1A86F2-2898-4FF9-BBB1-4866847F538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042400" y="147785"/>
            <a:ext cx="2736396" cy="539538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1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60253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tenu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D593A3-12EC-4325-949A-8513F8EDA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42" y="770447"/>
            <a:ext cx="11388916" cy="1325563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459C7A-22DD-4DA0-996C-F27E91BCD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E380-707A-4B17-810D-A4D3F1C1ABAA}" type="datetime1">
              <a:rPr lang="fr-FR" smtClean="0"/>
              <a:t>15/03/2022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0C406E-636A-4D77-BA99-F66CF9467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Intitulé de la direction/service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18D5BC-FCAD-4EC5-845A-FC6AE6B6F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12E4D51-273F-4CF5-A494-DA7F6D877F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7" y="130728"/>
            <a:ext cx="716272" cy="648955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83C2AF93-B225-409D-B1B8-E11CCA6491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2620" y="159014"/>
            <a:ext cx="518634" cy="591425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CE161EE-D5F0-4BBD-82F6-648AAE2CA275}"/>
              </a:ext>
            </a:extLst>
          </p:cNvPr>
          <p:cNvCxnSpPr>
            <a:cxnSpLocks/>
          </p:cNvCxnSpPr>
          <p:nvPr userDrawn="1"/>
        </p:nvCxnSpPr>
        <p:spPr>
          <a:xfrm>
            <a:off x="499326" y="6326906"/>
            <a:ext cx="111933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contenu 5">
            <a:extLst>
              <a:ext uri="{FF2B5EF4-FFF2-40B4-BE49-F238E27FC236}">
                <a16:creationId xmlns:a16="http://schemas.microsoft.com/office/drawing/2014/main" id="{C65D261E-2C4A-4979-B86B-4100D57BB9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1541" y="2392078"/>
            <a:ext cx="3614277" cy="34225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Espace réservé du contenu 5">
            <a:extLst>
              <a:ext uri="{FF2B5EF4-FFF2-40B4-BE49-F238E27FC236}">
                <a16:creationId xmlns:a16="http://schemas.microsoft.com/office/drawing/2014/main" id="{CD79B451-1AFF-4E01-A5EB-F3F70D1E77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88861" y="2392078"/>
            <a:ext cx="3614277" cy="34225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contenu 5">
            <a:extLst>
              <a:ext uri="{FF2B5EF4-FFF2-40B4-BE49-F238E27FC236}">
                <a16:creationId xmlns:a16="http://schemas.microsoft.com/office/drawing/2014/main" id="{BF48DBAD-980E-4784-AD80-364655C5376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0230" y="2392078"/>
            <a:ext cx="3614277" cy="34225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3" name="Espace réservé du contenu 5">
            <a:extLst>
              <a:ext uri="{FF2B5EF4-FFF2-40B4-BE49-F238E27FC236}">
                <a16:creationId xmlns:a16="http://schemas.microsoft.com/office/drawing/2014/main" id="{04DDA3B4-0E27-46BA-92BD-3D9E90A5EC6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042400" y="147785"/>
            <a:ext cx="2736396" cy="539538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1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233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tenus 1 colonn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D593A3-12EC-4325-949A-8513F8EDA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42" y="770447"/>
            <a:ext cx="11388916" cy="1325563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459C7A-22DD-4DA0-996C-F27E91BCD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3AE1-5950-4748-95FC-98A910B14992}" type="datetime1">
              <a:rPr lang="fr-FR" smtClean="0"/>
              <a:t>15/03/2022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0C406E-636A-4D77-BA99-F66CF9467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Intitulé de la direction/service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18D5BC-FCAD-4EC5-845A-FC6AE6B6F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12E4D51-273F-4CF5-A494-DA7F6D877F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7" y="130728"/>
            <a:ext cx="716272" cy="648955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83C2AF93-B225-409D-B1B8-E11CCA6491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2620" y="159014"/>
            <a:ext cx="518634" cy="591425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CE161EE-D5F0-4BBD-82F6-648AAE2CA275}"/>
              </a:ext>
            </a:extLst>
          </p:cNvPr>
          <p:cNvCxnSpPr>
            <a:cxnSpLocks/>
          </p:cNvCxnSpPr>
          <p:nvPr userDrawn="1"/>
        </p:nvCxnSpPr>
        <p:spPr>
          <a:xfrm>
            <a:off x="499326" y="6326906"/>
            <a:ext cx="111933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contenu 5">
            <a:extLst>
              <a:ext uri="{FF2B5EF4-FFF2-40B4-BE49-F238E27FC236}">
                <a16:creationId xmlns:a16="http://schemas.microsoft.com/office/drawing/2014/main" id="{C65D261E-2C4A-4979-B86B-4100D57BB9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1541" y="2392078"/>
            <a:ext cx="11388916" cy="34225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contenu 5">
            <a:extLst>
              <a:ext uri="{FF2B5EF4-FFF2-40B4-BE49-F238E27FC236}">
                <a16:creationId xmlns:a16="http://schemas.microsoft.com/office/drawing/2014/main" id="{F4446820-0AA1-4B7F-9CDE-D21DCFF984C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042400" y="147785"/>
            <a:ext cx="2736396" cy="539538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1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28459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tenus 2 colonnes v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D593A3-12EC-4325-949A-8513F8EDA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42" y="770447"/>
            <a:ext cx="11388916" cy="1325563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459C7A-22DD-4DA0-996C-F27E91BCD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B510-252F-4777-A78B-388D2B86BA2F}" type="datetime1">
              <a:rPr lang="fr-FR" smtClean="0"/>
              <a:t>15/03/2022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0C406E-636A-4D77-BA99-F66CF9467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Intitulé de la direction/service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18D5BC-FCAD-4EC5-845A-FC6AE6B6F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12E4D51-273F-4CF5-A494-DA7F6D877F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7" y="130728"/>
            <a:ext cx="716272" cy="648955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83C2AF93-B225-409D-B1B8-E11CCA6491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2620" y="159014"/>
            <a:ext cx="518634" cy="591425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CE161EE-D5F0-4BBD-82F6-648AAE2CA275}"/>
              </a:ext>
            </a:extLst>
          </p:cNvPr>
          <p:cNvCxnSpPr>
            <a:cxnSpLocks/>
          </p:cNvCxnSpPr>
          <p:nvPr userDrawn="1"/>
        </p:nvCxnSpPr>
        <p:spPr>
          <a:xfrm>
            <a:off x="499326" y="6326906"/>
            <a:ext cx="111933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contenu 5">
            <a:extLst>
              <a:ext uri="{FF2B5EF4-FFF2-40B4-BE49-F238E27FC236}">
                <a16:creationId xmlns:a16="http://schemas.microsoft.com/office/drawing/2014/main" id="{C65D261E-2C4A-4979-B86B-4100D57BB9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1541" y="2392078"/>
            <a:ext cx="5528204" cy="34225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Espace réservé du contenu 5">
            <a:extLst>
              <a:ext uri="{FF2B5EF4-FFF2-40B4-BE49-F238E27FC236}">
                <a16:creationId xmlns:a16="http://schemas.microsoft.com/office/drawing/2014/main" id="{CD79B451-1AFF-4E01-A5EB-F3F70D1E77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62258" y="2392078"/>
            <a:ext cx="5528204" cy="34225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contenu 5">
            <a:extLst>
              <a:ext uri="{FF2B5EF4-FFF2-40B4-BE49-F238E27FC236}">
                <a16:creationId xmlns:a16="http://schemas.microsoft.com/office/drawing/2014/main" id="{CB1A86F2-2898-4FF9-BBB1-4866847F538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042400" y="147785"/>
            <a:ext cx="2736396" cy="539538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1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62454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tenus 3 colonnes v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D593A3-12EC-4325-949A-8513F8EDA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42" y="770447"/>
            <a:ext cx="11388916" cy="1325563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459C7A-22DD-4DA0-996C-F27E91BCD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E380-707A-4B17-810D-A4D3F1C1ABAA}" type="datetime1">
              <a:rPr lang="fr-FR" smtClean="0"/>
              <a:t>15/03/2022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0C406E-636A-4D77-BA99-F66CF9467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Intitulé de la direction/service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18D5BC-FCAD-4EC5-845A-FC6AE6B6F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12E4D51-273F-4CF5-A494-DA7F6D877F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7" y="130728"/>
            <a:ext cx="716272" cy="648955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83C2AF93-B225-409D-B1B8-E11CCA6491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2620" y="159014"/>
            <a:ext cx="518634" cy="591425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CE161EE-D5F0-4BBD-82F6-648AAE2CA275}"/>
              </a:ext>
            </a:extLst>
          </p:cNvPr>
          <p:cNvCxnSpPr>
            <a:cxnSpLocks/>
          </p:cNvCxnSpPr>
          <p:nvPr userDrawn="1"/>
        </p:nvCxnSpPr>
        <p:spPr>
          <a:xfrm>
            <a:off x="499326" y="6326906"/>
            <a:ext cx="111933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contenu 5">
            <a:extLst>
              <a:ext uri="{FF2B5EF4-FFF2-40B4-BE49-F238E27FC236}">
                <a16:creationId xmlns:a16="http://schemas.microsoft.com/office/drawing/2014/main" id="{C65D261E-2C4A-4979-B86B-4100D57BB9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1541" y="2392078"/>
            <a:ext cx="3614277" cy="34225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Espace réservé du contenu 5">
            <a:extLst>
              <a:ext uri="{FF2B5EF4-FFF2-40B4-BE49-F238E27FC236}">
                <a16:creationId xmlns:a16="http://schemas.microsoft.com/office/drawing/2014/main" id="{CD79B451-1AFF-4E01-A5EB-F3F70D1E77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88861" y="2392078"/>
            <a:ext cx="3614277" cy="34225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contenu 5">
            <a:extLst>
              <a:ext uri="{FF2B5EF4-FFF2-40B4-BE49-F238E27FC236}">
                <a16:creationId xmlns:a16="http://schemas.microsoft.com/office/drawing/2014/main" id="{BF48DBAD-980E-4784-AD80-364655C5376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0230" y="2392078"/>
            <a:ext cx="3614277" cy="34225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3" name="Espace réservé du contenu 5">
            <a:extLst>
              <a:ext uri="{FF2B5EF4-FFF2-40B4-BE49-F238E27FC236}">
                <a16:creationId xmlns:a16="http://schemas.microsoft.com/office/drawing/2014/main" id="{04DDA3B4-0E27-46BA-92BD-3D9E90A5EC6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042400" y="147785"/>
            <a:ext cx="2736396" cy="539538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100" b="0"/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09940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16DB780-74F7-4FC9-9D7D-FA459DE50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42" y="365125"/>
            <a:ext cx="113889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9036DE-422F-44CC-BF88-4B490C5BC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1542" y="1825625"/>
            <a:ext cx="113889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28CDF5-D17E-46B0-B1D6-AC26E3C715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45422" y="6370462"/>
            <a:ext cx="11450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E65E6AF5-34FA-4DFE-86EB-E804FE14CCC2}" type="datetime1">
              <a:rPr lang="fr-FR" smtClean="0"/>
              <a:t>15/03/2022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6F6DA1-FDF9-4717-886C-6A67F54727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542" y="6370462"/>
            <a:ext cx="4085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fr-FR"/>
              <a:t>Intitulé de la direction/service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0EB3D9-6B18-4640-ADFF-1EE86CD60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50400" y="6370462"/>
            <a:ext cx="7148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07C99ADF-20A6-40EF-AAB9-F326D6E12C6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709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2" r:id="rId6"/>
    <p:sldLayoutId id="2147483663" r:id="rId7"/>
    <p:sldLayoutId id="2147483664" r:id="rId8"/>
    <p:sldLayoutId id="2147483665" r:id="rId9"/>
    <p:sldLayoutId id="2147483655" r:id="rId10"/>
    <p:sldLayoutId id="214748365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p-public.fr/aides/prime-lachat-dun-velo-cargo-ou-dune-remorque-electrique-pour-cycle#:~:text=%C3%A9lectrique%20pour%20cycle-,Prime%20%C3%A0%20l'achat%20d'un%20v%C3%A9lo%20cargo%20ou%20d,une%20remorque%20%C3%A9lectrique%20pour%20cycle&amp;text=Toute%20personne%20majeure%20ou%20personne,co%C3%BBt%20d'achat%20du%20cycl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iledefrance.fr/cheque-vert-pour-la-transition-ecologiqu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hyperlink" Target="https://www.youtube.com/watch?v=ipVBy3-H2Vc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Matthias.BEAUFILSMARQUET@ademe.fr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C40FB52E-9197-4F2E-B2FF-74FA20ED86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Cyclogistique</a:t>
            </a:r>
            <a:r>
              <a:rPr lang="fr-FR" dirty="0"/>
              <a:t> : financements</a:t>
            </a:r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A569FEF9-833E-42D5-8722-3906B83576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Matthias Beaufils-Marquet – mobilités actives / qualité de l’air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0BFA7890-E93E-4D5A-8ACC-6730D699A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DDE5-4C76-46C5-A8F5-04AC18D68583}" type="datetime1">
              <a:rPr lang="fr-FR" smtClean="0"/>
              <a:t>15/03/2022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A7FF71CD-C149-4C73-B707-B14424666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ADEME Ile-de-France – pôle VTD</a:t>
            </a:r>
          </a:p>
        </p:txBody>
      </p:sp>
    </p:spTree>
    <p:extLst>
      <p:ext uri="{BB962C8B-B14F-4D97-AF65-F5344CB8AC3E}">
        <p14:creationId xmlns:p14="http://schemas.microsoft.com/office/powerpoint/2010/main" val="1028751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0F80EB3D-DD7E-4D25-98CC-1B529F37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Aides individuelles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66972A4-2F90-4290-B80E-7E13201AD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F89A4-8B21-4BA6-B132-0F09AC402FF4}" type="datetime1">
              <a:rPr lang="fr-FR" smtClean="0"/>
              <a:t>15/03/2022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471AD01-A3D2-44FF-A657-416A61F3E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ADEME Ile-de-France – pôle VTD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1942B1-C3E4-4FD2-9212-0DFE608D6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t>2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contenu 7">
            <a:extLst>
              <a:ext uri="{FF2B5EF4-FFF2-40B4-BE49-F238E27FC236}">
                <a16:creationId xmlns:a16="http://schemas.microsoft.com/office/drawing/2014/main" id="{D81E25A8-EB14-4969-8E36-BFD4DB76AC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1541" y="2392078"/>
            <a:ext cx="11388916" cy="342256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Aide nationale – </a:t>
            </a:r>
            <a:r>
              <a:rPr lang="fr-FR" b="1" dirty="0">
                <a:hlinkClick r:id="rId3"/>
              </a:rPr>
              <a:t>prime à la conversion </a:t>
            </a:r>
            <a:r>
              <a:rPr lang="fr-FR" dirty="0"/>
              <a:t>: Prime à l’achat d'un vélo cargo ou d'une remorque électrique pour cycle (1000€ - dans la limite de 40% du coût d'achat du cycle)</a:t>
            </a:r>
          </a:p>
          <a:p>
            <a:pPr marL="644525" lvl="1" indent="-285750">
              <a:buFont typeface="Arial" panose="020B0604020202020204" pitchFamily="34" charset="0"/>
              <a:buChar char="•"/>
            </a:pPr>
            <a:r>
              <a:rPr lang="fr-FR" dirty="0"/>
              <a:t>Personnes physiques (revenu fiscal de référence par part inférieur ou égal à 13 489 €)</a:t>
            </a:r>
          </a:p>
          <a:p>
            <a:pPr marL="644525" lvl="1" indent="-285750">
              <a:buFont typeface="Arial" panose="020B0604020202020204" pitchFamily="34" charset="0"/>
              <a:buChar char="•"/>
            </a:pPr>
            <a:r>
              <a:rPr lang="fr-FR" dirty="0"/>
              <a:t>Personnes morales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Région IDF – Chèque vert:</a:t>
            </a:r>
            <a:endParaRPr lang="fr-FR" dirty="0"/>
          </a:p>
          <a:p>
            <a:pPr marL="644525" lvl="1" indent="-285750">
              <a:buFont typeface="Arial" panose="020B0604020202020204" pitchFamily="34" charset="0"/>
              <a:buChar char="•"/>
            </a:pPr>
            <a:r>
              <a:rPr lang="fr-FR" dirty="0"/>
              <a:t> Commerçants de proximité ou artisans</a:t>
            </a:r>
          </a:p>
          <a:p>
            <a:pPr marL="644525" lvl="1" indent="-285750">
              <a:buFont typeface="Arial" panose="020B0604020202020204" pitchFamily="34" charset="0"/>
              <a:buChar char="•"/>
            </a:pPr>
            <a:r>
              <a:rPr lang="fr-FR" dirty="0"/>
              <a:t>Entreprises &lt;20 salariés</a:t>
            </a:r>
          </a:p>
          <a:p>
            <a:pPr marL="644525" lvl="1" indent="-285750">
              <a:buFont typeface="Arial" panose="020B0604020202020204" pitchFamily="34" charset="0"/>
              <a:buChar char="•"/>
            </a:pPr>
            <a:r>
              <a:rPr lang="fr-FR" dirty="0"/>
              <a:t>Subvention proportionnelle aux dépenses, pouvant aller jusqu'à 1.500€</a:t>
            </a:r>
          </a:p>
          <a:p>
            <a:pPr marL="644525" lvl="1" indent="-285750">
              <a:buFont typeface="Arial" panose="020B0604020202020204" pitchFamily="34" charset="0"/>
              <a:buChar char="•"/>
            </a:pPr>
            <a:r>
              <a:rPr lang="fr-FR" dirty="0">
                <a:hlinkClick r:id="rId4"/>
              </a:rPr>
              <a:t>https://www.iledefrance.fr/cheque-vert-pour-la-transition-ecologique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0332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0F80EB3D-DD7E-4D25-98CC-1B529F37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Expérimentation dans le cadre du programme AVELO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66972A4-2F90-4290-B80E-7E13201AD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F89A4-8B21-4BA6-B132-0F09AC402FF4}" type="datetime1">
              <a:rPr lang="fr-FR" smtClean="0"/>
              <a:t>15/03/2022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471AD01-A3D2-44FF-A657-416A61F3E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ADEME Ile-de-France – pôle VTD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1942B1-C3E4-4FD2-9212-0DFE608D6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t>3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73FD00FD-06CB-4146-91BC-EBD98992D78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27845" y="2330579"/>
            <a:ext cx="4488413" cy="3422650"/>
          </a:xfr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73A487E-9C1D-4942-A2D2-667F9950D2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578" y="2146049"/>
            <a:ext cx="3667125" cy="2314575"/>
          </a:xfrm>
          <a:prstGeom prst="rect">
            <a:avLst/>
          </a:prstGeom>
        </p:spPr>
      </p:pic>
      <p:sp>
        <p:nvSpPr>
          <p:cNvPr id="13" name="Espace réservé du contenu 7">
            <a:extLst>
              <a:ext uri="{FF2B5EF4-FFF2-40B4-BE49-F238E27FC236}">
                <a16:creationId xmlns:a16="http://schemas.microsoft.com/office/drawing/2014/main" id="{6CFF497B-AF0C-48CB-B118-88004F556F16}"/>
              </a:ext>
            </a:extLst>
          </p:cNvPr>
          <p:cNvSpPr txBox="1">
            <a:spLocks/>
          </p:cNvSpPr>
          <p:nvPr/>
        </p:nvSpPr>
        <p:spPr>
          <a:xfrm>
            <a:off x="4966674" y="5648182"/>
            <a:ext cx="6874199" cy="722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Vidéo de présentation: </a:t>
            </a:r>
            <a:r>
              <a:rPr lang="fr-FR" dirty="0">
                <a:hlinkClick r:id="rId5"/>
              </a:rPr>
              <a:t>https://www.youtube.com/watch?v=ipVBy3-H2Vc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4E24D35-820C-481C-A088-E5B629C601C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578" y="4349579"/>
            <a:ext cx="1085298" cy="123806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4C0185C-F39F-4FBC-8399-21ACBF6C6F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76" y="4460624"/>
            <a:ext cx="2611131" cy="101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85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0F80EB3D-DD7E-4D25-98CC-1B529F37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Coli Activ’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66972A4-2F90-4290-B80E-7E13201AD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F89A4-8B21-4BA6-B132-0F09AC402FF4}" type="datetime1">
              <a:rPr lang="fr-FR" smtClean="0"/>
              <a:t>15/03/2022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471AD01-A3D2-44FF-A657-416A61F3E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ADEME Ile-de-France – pôle VTD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1942B1-C3E4-4FD2-9212-0DFE608D6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t>4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F7C9216F-C9F3-4A58-98B3-BB56800D3C6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8028372" y="122413"/>
            <a:ext cx="3789458" cy="1650046"/>
          </a:xfr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677A2E4-5846-4E17-8CFF-EA36D5D0DEB1}"/>
              </a:ext>
            </a:extLst>
          </p:cNvPr>
          <p:cNvSpPr txBox="1"/>
          <p:nvPr/>
        </p:nvSpPr>
        <p:spPr>
          <a:xfrm>
            <a:off x="8055744" y="1911344"/>
            <a:ext cx="3762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Jusqu’au 30/12/2022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3249E4D-3B59-4664-A1CF-FC5ADC855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2058" y="2954129"/>
            <a:ext cx="3762086" cy="2908116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6A8A6B14-47CB-419F-8FBA-7878B2F010C5}"/>
              </a:ext>
            </a:extLst>
          </p:cNvPr>
          <p:cNvSpPr txBox="1"/>
          <p:nvPr/>
        </p:nvSpPr>
        <p:spPr>
          <a:xfrm>
            <a:off x="8055744" y="2407954"/>
            <a:ext cx="3762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Territoires pilotes: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182F1AFE-6953-4178-AEC9-2596C243D3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170" y="2064329"/>
            <a:ext cx="4997930" cy="1625485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904091CE-1D06-4680-86F6-32972470FFBE}"/>
              </a:ext>
            </a:extLst>
          </p:cNvPr>
          <p:cNvSpPr txBox="1"/>
          <p:nvPr/>
        </p:nvSpPr>
        <p:spPr>
          <a:xfrm>
            <a:off x="401542" y="4107919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Bénéficiaires depuis septembre 2021 :</a:t>
            </a:r>
            <a:endParaRPr lang="fr-FR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-Tout territoire de plus de 150 000 habitants ayant une densité supérieure à 2 200 habitants/km</a:t>
            </a:r>
            <a:r>
              <a:rPr lang="fr-FR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et prêt à financer le dispositif</a:t>
            </a: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-Une partie du coût sera prise en charge par le programme pour les territoires ZFE</a:t>
            </a:r>
          </a:p>
        </p:txBody>
      </p:sp>
    </p:spTree>
    <p:extLst>
      <p:ext uri="{BB962C8B-B14F-4D97-AF65-F5344CB8AC3E}">
        <p14:creationId xmlns:p14="http://schemas.microsoft.com/office/powerpoint/2010/main" val="1250046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0F80EB3D-DD7E-4D25-98CC-1B529F37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 Cyclo entreprise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66972A4-2F90-4290-B80E-7E13201AD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F89A4-8B21-4BA6-B132-0F09AC402FF4}" type="datetime1">
              <a:rPr lang="fr-FR" smtClean="0"/>
              <a:t>15/03/2022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471AD01-A3D2-44FF-A657-416A61F3E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ADEME Ile-de-France – pôle VTD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1942B1-C3E4-4FD2-9212-0DFE608D6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t>5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42E3753-65EE-44CC-AEFD-FDA082427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6505" y="85781"/>
            <a:ext cx="3502617" cy="209227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D76A769-C3FB-4AAB-B85A-2D4010F499B5}"/>
              </a:ext>
            </a:extLst>
          </p:cNvPr>
          <p:cNvSpPr txBox="1"/>
          <p:nvPr/>
        </p:nvSpPr>
        <p:spPr>
          <a:xfrm>
            <a:off x="8028371" y="1993386"/>
            <a:ext cx="3762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Jusqu’au 31/12/2022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9F70930-0277-49DF-9D95-6250D5D57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695" y="2362718"/>
            <a:ext cx="1248905" cy="1131820"/>
          </a:xfrm>
          <a:prstGeom prst="rect">
            <a:avLst/>
          </a:prstGeom>
        </p:spPr>
      </p:pic>
      <p:sp>
        <p:nvSpPr>
          <p:cNvPr id="14" name="Signe Plus 13">
            <a:extLst>
              <a:ext uri="{FF2B5EF4-FFF2-40B4-BE49-F238E27FC236}">
                <a16:creationId xmlns:a16="http://schemas.microsoft.com/office/drawing/2014/main" id="{3D3DA58B-7440-456B-84CB-02BD667164EB}"/>
              </a:ext>
            </a:extLst>
          </p:cNvPr>
          <p:cNvSpPr/>
          <p:nvPr/>
        </p:nvSpPr>
        <p:spPr>
          <a:xfrm>
            <a:off x="1752600" y="2654300"/>
            <a:ext cx="698500" cy="609600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09D1C714-9031-4005-A214-3A4AD26D1F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1005" y="2606595"/>
            <a:ext cx="1485587" cy="700862"/>
          </a:xfrm>
          <a:prstGeom prst="rect">
            <a:avLst/>
          </a:prstGeom>
        </p:spPr>
      </p:pic>
      <p:pic>
        <p:nvPicPr>
          <p:cNvPr id="22" name="Espace réservé du contenu 21">
            <a:extLst>
              <a:ext uri="{FF2B5EF4-FFF2-40B4-BE49-F238E27FC236}">
                <a16:creationId xmlns:a16="http://schemas.microsoft.com/office/drawing/2014/main" id="{955E0460-E939-440D-8B87-02BB1039C83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6"/>
          <a:stretch>
            <a:fillRect/>
          </a:stretch>
        </p:blipFill>
        <p:spPr>
          <a:xfrm>
            <a:off x="5134794" y="3619289"/>
            <a:ext cx="6735303" cy="2151555"/>
          </a:xfr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0E1F5698-A878-45FC-B5EB-F9EE6AA5EA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541" y="3466302"/>
            <a:ext cx="4551459" cy="266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96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0F80EB3D-DD7E-4D25-98CC-1B529F37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V-Logistique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66972A4-2F90-4290-B80E-7E13201AD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F89A4-8B21-4BA6-B132-0F09AC402FF4}" type="datetime1">
              <a:rPr lang="fr-FR" smtClean="0"/>
              <a:t>15/03/2022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471AD01-A3D2-44FF-A657-416A61F3E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ADEME Ile-de-France – pôle VTD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1942B1-C3E4-4FD2-9212-0DFE608D6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9ADF-20A6-40EF-AAB9-F326D6E12C60}" type="slidenum">
              <a:rPr lang="fr-FR" smtClean="0"/>
              <a:t>6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D76A769-C3FB-4AAB-B85A-2D4010F499B5}"/>
              </a:ext>
            </a:extLst>
          </p:cNvPr>
          <p:cNvSpPr txBox="1"/>
          <p:nvPr/>
        </p:nvSpPr>
        <p:spPr>
          <a:xfrm>
            <a:off x="8028371" y="1993386"/>
            <a:ext cx="3762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Jusqu’au 30/06/2022 (complet)</a:t>
            </a:r>
          </a:p>
        </p:txBody>
      </p:sp>
      <p:sp>
        <p:nvSpPr>
          <p:cNvPr id="14" name="Signe Plus 13">
            <a:extLst>
              <a:ext uri="{FF2B5EF4-FFF2-40B4-BE49-F238E27FC236}">
                <a16:creationId xmlns:a16="http://schemas.microsoft.com/office/drawing/2014/main" id="{3D3DA58B-7440-456B-84CB-02BD667164EB}"/>
              </a:ext>
            </a:extLst>
          </p:cNvPr>
          <p:cNvSpPr/>
          <p:nvPr/>
        </p:nvSpPr>
        <p:spPr>
          <a:xfrm>
            <a:off x="1752600" y="2413000"/>
            <a:ext cx="698500" cy="609600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F2363DD-8E6E-4E50-BC8C-D94A90A64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688" y="1117732"/>
            <a:ext cx="5269424" cy="87565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310C09D-FA24-468F-80C5-422888B59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569" y="2100910"/>
            <a:ext cx="1351057" cy="1247129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2DD7B8C-8EAE-437B-A554-F730F9BB8F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6299" y="2292888"/>
            <a:ext cx="3781586" cy="805912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CF84DD9C-2077-44F0-81C1-0E35DA0011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506" y="3478773"/>
            <a:ext cx="8734894" cy="2796090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1F95FD43-2CB3-49DF-AA39-CD66F530AF64}"/>
              </a:ext>
            </a:extLst>
          </p:cNvPr>
          <p:cNvSpPr txBox="1"/>
          <p:nvPr/>
        </p:nvSpPr>
        <p:spPr>
          <a:xfrm>
            <a:off x="9042400" y="3879459"/>
            <a:ext cx="3142712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Des outils de sensibilisation :</a:t>
            </a: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-Guide sécurité et code de la route</a:t>
            </a: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-Guide Travailler à vélo</a:t>
            </a:r>
          </a:p>
          <a:p>
            <a:endParaRPr lang="fr-FR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</a:t>
            </a:r>
            <a:r>
              <a:rPr lang="fr-FR" sz="1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https://www.v-logistique.com/fr/nouvelle-mobilite-pour-les-professionnels/les-outils-proposes</a:t>
            </a:r>
          </a:p>
        </p:txBody>
      </p:sp>
    </p:spTree>
    <p:extLst>
      <p:ext uri="{BB962C8B-B14F-4D97-AF65-F5344CB8AC3E}">
        <p14:creationId xmlns:p14="http://schemas.microsoft.com/office/powerpoint/2010/main" val="3199576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65D04F93-9803-48D6-BDFE-DC52673982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03961" y="4990810"/>
            <a:ext cx="3967297" cy="1500188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0"/>
              </a:spcAft>
            </a:pPr>
            <a:r>
              <a:rPr lang="fr-FR" dirty="0"/>
              <a:t>ADEME Ile-de-France – pôle VTD</a:t>
            </a:r>
          </a:p>
          <a:p>
            <a:pPr>
              <a:spcAft>
                <a:spcPts val="0"/>
              </a:spcAft>
            </a:pPr>
            <a:endParaRPr lang="fr-FR" b="0" dirty="0"/>
          </a:p>
          <a:p>
            <a:pPr>
              <a:spcAft>
                <a:spcPts val="0"/>
              </a:spcAft>
            </a:pPr>
            <a:r>
              <a:rPr lang="fr-FR" b="0" dirty="0"/>
              <a:t>Contact</a:t>
            </a:r>
          </a:p>
          <a:p>
            <a:pPr>
              <a:spcAft>
                <a:spcPts val="0"/>
              </a:spcAft>
            </a:pPr>
            <a:endParaRPr lang="fr-FR" b="0" dirty="0"/>
          </a:p>
          <a:p>
            <a:pPr>
              <a:spcAft>
                <a:spcPts val="0"/>
              </a:spcAft>
            </a:pPr>
            <a:r>
              <a:rPr lang="fr-FR" b="0" dirty="0"/>
              <a:t>Matthias Beaufils-Marquet</a:t>
            </a:r>
          </a:p>
          <a:p>
            <a:pPr>
              <a:spcAft>
                <a:spcPts val="0"/>
              </a:spcAft>
            </a:pPr>
            <a:r>
              <a:rPr lang="fr-FR" b="0" dirty="0"/>
              <a:t>Ingénieur Qualité de l’air et Mobilités</a:t>
            </a:r>
          </a:p>
          <a:p>
            <a:pPr>
              <a:spcAft>
                <a:spcPts val="0"/>
              </a:spcAft>
            </a:pPr>
            <a:endParaRPr lang="fr-FR" b="0" dirty="0"/>
          </a:p>
          <a:p>
            <a:pPr>
              <a:spcAft>
                <a:spcPts val="0"/>
              </a:spcAft>
            </a:pPr>
            <a:r>
              <a:rPr lang="fr-FR" b="0" dirty="0"/>
              <a:t>Courriel: </a:t>
            </a:r>
            <a:r>
              <a:rPr lang="fr-FR" b="0" dirty="0">
                <a:hlinkClick r:id="rId2"/>
              </a:rPr>
              <a:t>Matthias.BEAUFILSMARQUET@ademe.fr</a:t>
            </a:r>
            <a:endParaRPr lang="fr-FR" b="0" dirty="0"/>
          </a:p>
          <a:p>
            <a:pPr>
              <a:spcAft>
                <a:spcPts val="0"/>
              </a:spcAft>
            </a:pPr>
            <a:endParaRPr lang="fr-FR" b="0" dirty="0"/>
          </a:p>
          <a:p>
            <a:pPr>
              <a:spcAft>
                <a:spcPts val="0"/>
              </a:spcAft>
            </a:pPr>
            <a:r>
              <a:rPr lang="fr-FR" b="0" dirty="0"/>
              <a:t>Tél : 01 49 01 45 61</a:t>
            </a:r>
          </a:p>
          <a:p>
            <a:pPr>
              <a:spcAft>
                <a:spcPts val="0"/>
              </a:spcAft>
            </a:pPr>
            <a:endParaRPr lang="fr-FR" b="0" dirty="0"/>
          </a:p>
        </p:txBody>
      </p:sp>
      <p:sp>
        <p:nvSpPr>
          <p:cNvPr id="3" name="Titre 5">
            <a:extLst>
              <a:ext uri="{FF2B5EF4-FFF2-40B4-BE49-F238E27FC236}">
                <a16:creationId xmlns:a16="http://schemas.microsoft.com/office/drawing/2014/main" id="{C40FB52E-9197-4F2E-B2FF-74FA20ED8688}"/>
              </a:ext>
            </a:extLst>
          </p:cNvPr>
          <p:cNvSpPr txBox="1">
            <a:spLocks/>
          </p:cNvSpPr>
          <p:nvPr/>
        </p:nvSpPr>
        <p:spPr>
          <a:xfrm>
            <a:off x="3442996" y="3191071"/>
            <a:ext cx="7753739" cy="9693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dirty="0"/>
              <a:t>Merci de votre attention !</a:t>
            </a:r>
          </a:p>
          <a:p>
            <a:pPr algn="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97646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ADEME">
      <a:dk1>
        <a:sysClr val="windowText" lastClr="000000"/>
      </a:dk1>
      <a:lt1>
        <a:sysClr val="window" lastClr="FFFFFF"/>
      </a:lt1>
      <a:dk2>
        <a:srgbClr val="169B62"/>
      </a:dk2>
      <a:lt2>
        <a:srgbClr val="466964"/>
      </a:lt2>
      <a:accent1>
        <a:srgbClr val="5770BE"/>
      </a:accent1>
      <a:accent2>
        <a:srgbClr val="484D7A"/>
      </a:accent2>
      <a:accent3>
        <a:srgbClr val="FF8D7E"/>
      </a:accent3>
      <a:accent4>
        <a:srgbClr val="FFE800"/>
      </a:accent4>
      <a:accent5>
        <a:srgbClr val="FF9940"/>
      </a:accent5>
      <a:accent6>
        <a:srgbClr val="FF6F4C"/>
      </a:accent6>
      <a:hlink>
        <a:srgbClr val="7D4E5B"/>
      </a:hlink>
      <a:folHlink>
        <a:srgbClr val="A26859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0320_ADEME_Masque PPT Arial.pptx [Lecture seule]" id="{2C70ABF1-A830-4F25-86D2-0526B50EC19D}" vid="{57811D07-33D5-43AE-8025-39FCACA1753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modele_bleu-16_9</Template>
  <TotalTime>2387</TotalTime>
  <Words>401</Words>
  <Application>Microsoft Office PowerPoint</Application>
  <PresentationFormat>Grand écran</PresentationFormat>
  <Paragraphs>69</Paragraphs>
  <Slides>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Courier New</vt:lpstr>
      <vt:lpstr>Roboto</vt:lpstr>
      <vt:lpstr>Wingdings</vt:lpstr>
      <vt:lpstr>Thème Office</vt:lpstr>
      <vt:lpstr>Cyclogistique : financements</vt:lpstr>
      <vt:lpstr>Aides individuelles</vt:lpstr>
      <vt:lpstr>Expérimentation dans le cadre du programme AVELO</vt:lpstr>
      <vt:lpstr>Coli Activ’</vt:lpstr>
      <vt:lpstr>Ma Cyclo entreprise</vt:lpstr>
      <vt:lpstr>V-Logistique</vt:lpstr>
      <vt:lpstr>Présentation PowerPoint</vt:lpstr>
    </vt:vector>
  </TitlesOfParts>
  <Company>ADEME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Mobilité durable et qualité de l’air</dc:title>
  <dc:creator>BEAUFILS MARQUET Matthias</dc:creator>
  <cp:lastModifiedBy>BEAUFILS MARQUET Matthias</cp:lastModifiedBy>
  <cp:revision>76</cp:revision>
  <dcterms:created xsi:type="dcterms:W3CDTF">2021-12-08T15:08:13Z</dcterms:created>
  <dcterms:modified xsi:type="dcterms:W3CDTF">2022-03-15T14:31:29Z</dcterms:modified>
</cp:coreProperties>
</file>