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73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2" r:id="rId20"/>
    <p:sldId id="274" r:id="rId21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8A2"/>
    <a:srgbClr val="0BC5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D07CA-39A3-4A3C-B700-045FDF53DBC7}" type="datetimeFigureOut">
              <a:rPr lang="fr-FR" smtClean="0"/>
              <a:t>10/05/2016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519A7-C6EA-486F-A6A5-53986213D4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01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C22080A-F3BD-41D9-BB8F-544130985F6B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81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Image 3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Image 34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59200"/>
            <a:ext cx="8228880" cy="502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Image 69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Image 70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59200"/>
            <a:ext cx="8228880" cy="502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6" name="Image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Image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457200" y="259200"/>
            <a:ext cx="8228880" cy="502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2" name="Image 141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3" name="Image 142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59200"/>
            <a:ext cx="8228880" cy="502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3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28880" cy="10843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12" Type="http://schemas.openxmlformats.org/officeDocument/2006/relationships/image" Target="../media/image70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Relationship Id="rId14" Type="http://schemas.openxmlformats.org/officeDocument/2006/relationships/image" Target="../media/image7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10" Type="http://schemas.openxmlformats.org/officeDocument/2006/relationships/image" Target="../media/image81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jpeg"/><Relationship Id="rId18" Type="http://schemas.openxmlformats.org/officeDocument/2006/relationships/image" Target="../media/image26.png"/><Relationship Id="rId3" Type="http://schemas.openxmlformats.org/officeDocument/2006/relationships/image" Target="../media/image13.png"/><Relationship Id="rId21" Type="http://schemas.openxmlformats.org/officeDocument/2006/relationships/image" Target="../media/image29.png"/><Relationship Id="rId7" Type="http://schemas.openxmlformats.org/officeDocument/2006/relationships/image" Target="../media/image17.jpeg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5" Type="http://schemas.openxmlformats.org/officeDocument/2006/relationships/image" Target="../media/image33.png"/><Relationship Id="rId2" Type="http://schemas.openxmlformats.org/officeDocument/2006/relationships/image" Target="../media/image12.png"/><Relationship Id="rId16" Type="http://schemas.openxmlformats.org/officeDocument/2006/relationships/image" Target="../media/image25.jpe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24" Type="http://schemas.openxmlformats.org/officeDocument/2006/relationships/image" Target="../media/image32.png"/><Relationship Id="rId5" Type="http://schemas.openxmlformats.org/officeDocument/2006/relationships/image" Target="../media/image15.jpeg"/><Relationship Id="rId15" Type="http://schemas.openxmlformats.org/officeDocument/2006/relationships/image" Target="../media/image24.jpeg"/><Relationship Id="rId23" Type="http://schemas.openxmlformats.org/officeDocument/2006/relationships/image" Target="../media/image31.png"/><Relationship Id="rId10" Type="http://schemas.openxmlformats.org/officeDocument/2006/relationships/image" Target="../media/image20.jpeg"/><Relationship Id="rId19" Type="http://schemas.openxmlformats.org/officeDocument/2006/relationships/image" Target="../media/image27.emf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3.jpeg"/><Relationship Id="rId2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3.pn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0" y="5661360"/>
            <a:ext cx="9143640" cy="35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46" name="CustomShape 2"/>
          <p:cNvSpPr/>
          <p:nvPr/>
        </p:nvSpPr>
        <p:spPr>
          <a:xfrm>
            <a:off x="0" y="5949360"/>
            <a:ext cx="9143640" cy="431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fr-FR" sz="1600" dirty="0">
                <a:solidFill>
                  <a:srgbClr val="31859C"/>
                </a:solidFill>
                <a:latin typeface="Gill Sans"/>
                <a:ea typeface="DejaVu Sans"/>
              </a:rPr>
              <a:t>Le 3 mai 2016 – Rencontre du RTES</a:t>
            </a:r>
            <a:endParaRPr dirty="0"/>
          </a:p>
        </p:txBody>
      </p:sp>
      <p:pic>
        <p:nvPicPr>
          <p:cNvPr id="147" name="Image 266"/>
          <p:cNvPicPr/>
          <p:nvPr/>
        </p:nvPicPr>
        <p:blipFill>
          <a:blip r:embed="rId2"/>
          <a:stretch>
            <a:fillRect/>
          </a:stretch>
        </p:blipFill>
        <p:spPr>
          <a:xfrm>
            <a:off x="2121986" y="4919220"/>
            <a:ext cx="1064520" cy="615240"/>
          </a:xfrm>
          <a:prstGeom prst="rect">
            <a:avLst/>
          </a:prstGeom>
          <a:ln>
            <a:noFill/>
          </a:ln>
        </p:spPr>
      </p:pic>
      <p:pic>
        <p:nvPicPr>
          <p:cNvPr id="148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765097" y="2888644"/>
            <a:ext cx="2439050" cy="1226156"/>
          </a:xfrm>
          <a:prstGeom prst="rect">
            <a:avLst/>
          </a:prstGeom>
          <a:ln w="9360">
            <a:noFill/>
          </a:ln>
        </p:spPr>
      </p:pic>
      <p:pic>
        <p:nvPicPr>
          <p:cNvPr id="149" name="Image 9"/>
          <p:cNvPicPr/>
          <p:nvPr/>
        </p:nvPicPr>
        <p:blipFill>
          <a:blip r:embed="rId4"/>
          <a:stretch>
            <a:fillRect/>
          </a:stretch>
        </p:blipFill>
        <p:spPr>
          <a:xfrm>
            <a:off x="1086494" y="533152"/>
            <a:ext cx="6722280" cy="2232000"/>
          </a:xfrm>
          <a:prstGeom prst="rect">
            <a:avLst/>
          </a:prstGeom>
          <a:ln>
            <a:noFill/>
          </a:ln>
        </p:spPr>
      </p:pic>
      <p:pic>
        <p:nvPicPr>
          <p:cNvPr id="150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3700285" y="4841100"/>
            <a:ext cx="609120" cy="771480"/>
          </a:xfrm>
          <a:prstGeom prst="rect">
            <a:avLst/>
          </a:prstGeom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05" y="5048680"/>
            <a:ext cx="1825973" cy="35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30383" y="2703978"/>
            <a:ext cx="5434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dirty="0">
                <a:solidFill>
                  <a:srgbClr val="31859C"/>
                </a:solidFill>
                <a:latin typeface="Arial Narrow" pitchFamily="34" charset="0"/>
              </a:rPr>
              <a:t>PTCE Porté par « Les Imaginations Fertiles » vers Le Multiple </a:t>
            </a:r>
            <a:endParaRPr lang="fr-FR" dirty="0">
              <a:latin typeface="Arial Narrow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27" y="5087675"/>
            <a:ext cx="1170740" cy="3201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04845" y="4300870"/>
            <a:ext cx="757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31859C"/>
                </a:solidFill>
                <a:latin typeface="Gill Sans"/>
              </a:rPr>
              <a:t>Avec 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442" y="5111655"/>
            <a:ext cx="1074382" cy="443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Imag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86280" y="404640"/>
            <a:ext cx="8724240" cy="6165000"/>
          </a:xfrm>
          <a:prstGeom prst="rect">
            <a:avLst/>
          </a:prstGeom>
          <a:ln>
            <a:noFill/>
          </a:ln>
        </p:spPr>
      </p:pic>
      <p:pic>
        <p:nvPicPr>
          <p:cNvPr id="39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940000" y="0"/>
            <a:ext cx="2728800" cy="1398240"/>
          </a:xfrm>
          <a:prstGeom prst="rect">
            <a:avLst/>
          </a:prstGeom>
          <a:ln w="255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2360" y="190440"/>
            <a:ext cx="9143640" cy="6461280"/>
          </a:xfrm>
          <a:prstGeom prst="rect">
            <a:avLst/>
          </a:prstGeom>
          <a:ln>
            <a:noFill/>
          </a:ln>
        </p:spPr>
      </p:pic>
      <p:pic>
        <p:nvPicPr>
          <p:cNvPr id="396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6228360" y="4725000"/>
            <a:ext cx="2728800" cy="1398240"/>
          </a:xfrm>
          <a:prstGeom prst="rect">
            <a:avLst/>
          </a:prstGeom>
          <a:ln w="255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0040" y="357120"/>
            <a:ext cx="2029320" cy="1172520"/>
          </a:xfrm>
          <a:prstGeom prst="rect">
            <a:avLst/>
          </a:prstGeom>
          <a:ln>
            <a:noFill/>
          </a:ln>
        </p:spPr>
      </p:pic>
      <p:sp>
        <p:nvSpPr>
          <p:cNvPr id="398" name="CustomShape 1"/>
          <p:cNvSpPr/>
          <p:nvPr/>
        </p:nvSpPr>
        <p:spPr>
          <a:xfrm>
            <a:off x="4364065" y="4915080"/>
            <a:ext cx="1728720" cy="1492920"/>
          </a:xfrm>
          <a:prstGeom prst="roundRect">
            <a:avLst>
              <a:gd name="adj" fmla="val 10000"/>
            </a:avLst>
          </a:prstGeom>
          <a:noFill/>
          <a:ln w="25560">
            <a:solidFill>
              <a:srgbClr val="F2F2F2"/>
            </a:solidFill>
            <a:round/>
          </a:ln>
        </p:spPr>
        <p:txBody>
          <a:bodyPr lIns="53280" tIns="340920" rIns="53280" bIns="80640"/>
          <a:lstStyle/>
          <a:p>
            <a:pPr lvl="1" algn="r">
              <a:lnSpc>
                <a:spcPct val="90000"/>
              </a:lnSpc>
              <a:buFont typeface="StarSymbol"/>
              <a:buChar char=""/>
            </a:pPr>
            <a:r>
              <a:rPr lang="fr-FR" sz="1400" dirty="0">
                <a:solidFill>
                  <a:srgbClr val="A6A6A6"/>
                </a:solidFill>
                <a:latin typeface="Arial"/>
                <a:ea typeface="DejaVu Sans"/>
              </a:rPr>
              <a:t> Accès libre</a:t>
            </a:r>
            <a:endParaRPr dirty="0"/>
          </a:p>
          <a:p>
            <a:pPr lvl="1" algn="r">
              <a:lnSpc>
                <a:spcPct val="90000"/>
              </a:lnSpc>
              <a:buFont typeface="StarSymbol"/>
              <a:buChar char=""/>
            </a:pPr>
            <a:r>
              <a:rPr lang="fr-FR" sz="1400" dirty="0">
                <a:solidFill>
                  <a:srgbClr val="A6A6A6"/>
                </a:solidFill>
                <a:latin typeface="Arial"/>
                <a:ea typeface="DejaVu Sans"/>
              </a:rPr>
              <a:t> Prestations</a:t>
            </a:r>
            <a:endParaRPr dirty="0"/>
          </a:p>
        </p:txBody>
      </p:sp>
      <p:sp>
        <p:nvSpPr>
          <p:cNvPr id="399" name="CustomShape 2"/>
          <p:cNvSpPr/>
          <p:nvPr/>
        </p:nvSpPr>
        <p:spPr>
          <a:xfrm>
            <a:off x="955119" y="4932913"/>
            <a:ext cx="1728720" cy="1492920"/>
          </a:xfrm>
          <a:prstGeom prst="roundRect">
            <a:avLst>
              <a:gd name="adj" fmla="val 10000"/>
            </a:avLst>
          </a:prstGeom>
          <a:noFill/>
          <a:ln w="25560">
            <a:solidFill>
              <a:srgbClr val="F2F2F2"/>
            </a:solidFill>
            <a:round/>
          </a:ln>
        </p:spPr>
        <p:txBody>
          <a:bodyPr lIns="53280" tIns="340920" rIns="53280" bIns="80640"/>
          <a:lstStyle/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fr-FR" sz="1400" dirty="0">
                <a:solidFill>
                  <a:srgbClr val="A6A6A6"/>
                </a:solidFill>
                <a:latin typeface="Arial"/>
                <a:ea typeface="DejaVu Sans"/>
              </a:rPr>
              <a:t> En lien avec   la fabrication numérique</a:t>
            </a:r>
            <a:endParaRPr dirty="0"/>
          </a:p>
        </p:txBody>
      </p:sp>
      <p:sp>
        <p:nvSpPr>
          <p:cNvPr id="400" name="CustomShape 3"/>
          <p:cNvSpPr/>
          <p:nvPr/>
        </p:nvSpPr>
        <p:spPr>
          <a:xfrm>
            <a:off x="4011480" y="1742040"/>
            <a:ext cx="1728720" cy="1492920"/>
          </a:xfrm>
          <a:prstGeom prst="roundRect">
            <a:avLst>
              <a:gd name="adj" fmla="val 10000"/>
            </a:avLst>
          </a:prstGeom>
          <a:noFill/>
          <a:ln w="25560">
            <a:solidFill>
              <a:srgbClr val="F2F2F2"/>
            </a:solidFill>
            <a:round/>
          </a:ln>
        </p:spPr>
        <p:txBody>
          <a:bodyPr lIns="53280" tIns="80640" rIns="53280" bIns="394200"/>
          <a:lstStyle/>
          <a:p>
            <a:pPr lvl="1" algn="r">
              <a:lnSpc>
                <a:spcPct val="90000"/>
              </a:lnSpc>
              <a:buFont typeface="StarSymbol"/>
              <a:buChar char=""/>
            </a:pPr>
            <a:r>
              <a:rPr lang="fr-FR" sz="1400" dirty="0">
                <a:solidFill>
                  <a:srgbClr val="A6A6A6"/>
                </a:solidFill>
                <a:latin typeface="Arial"/>
                <a:ea typeface="DejaVu Sans"/>
              </a:rPr>
              <a:t> Machines</a:t>
            </a:r>
            <a:endParaRPr dirty="0"/>
          </a:p>
          <a:p>
            <a:pPr lvl="1" algn="r">
              <a:lnSpc>
                <a:spcPct val="90000"/>
              </a:lnSpc>
              <a:buFont typeface="StarSymbol"/>
              <a:buChar char=""/>
            </a:pPr>
            <a:r>
              <a:rPr lang="fr-FR" sz="1400" dirty="0">
                <a:solidFill>
                  <a:srgbClr val="A6A6A6"/>
                </a:solidFill>
                <a:latin typeface="Arial"/>
                <a:ea typeface="DejaVu Sans"/>
              </a:rPr>
              <a:t> Logiciels</a:t>
            </a:r>
            <a:endParaRPr dirty="0"/>
          </a:p>
          <a:p>
            <a:pPr lvl="1" algn="r">
              <a:lnSpc>
                <a:spcPct val="90000"/>
              </a:lnSpc>
              <a:buFont typeface="StarSymbol"/>
              <a:buChar char=""/>
            </a:pPr>
            <a:r>
              <a:rPr lang="fr-FR" sz="1400" dirty="0">
                <a:solidFill>
                  <a:srgbClr val="A6A6A6"/>
                </a:solidFill>
                <a:latin typeface="Arial"/>
                <a:ea typeface="DejaVu Sans"/>
              </a:rPr>
              <a:t> </a:t>
            </a:r>
            <a:r>
              <a:rPr lang="fr-FR" sz="1400" dirty="0" err="1">
                <a:solidFill>
                  <a:srgbClr val="A6A6A6"/>
                </a:solidFill>
                <a:latin typeface="Arial"/>
                <a:ea typeface="DejaVu Sans"/>
              </a:rPr>
              <a:t>Arduino</a:t>
            </a:r>
            <a:endParaRPr dirty="0"/>
          </a:p>
        </p:txBody>
      </p:sp>
      <p:sp>
        <p:nvSpPr>
          <p:cNvPr id="401" name="CustomShape 4"/>
          <p:cNvSpPr/>
          <p:nvPr/>
        </p:nvSpPr>
        <p:spPr>
          <a:xfrm>
            <a:off x="869312" y="1742400"/>
            <a:ext cx="1728720" cy="1492920"/>
          </a:xfrm>
          <a:prstGeom prst="roundRect">
            <a:avLst>
              <a:gd name="adj" fmla="val 10000"/>
            </a:avLst>
          </a:prstGeom>
          <a:noFill/>
          <a:ln w="25560">
            <a:solidFill>
              <a:srgbClr val="F2F2F2"/>
            </a:solidFill>
            <a:round/>
          </a:ln>
        </p:spPr>
        <p:txBody>
          <a:bodyPr lIns="53280" tIns="80640" rIns="53280" bIns="394200"/>
          <a:lstStyle/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fr-FR" sz="1400" dirty="0">
                <a:solidFill>
                  <a:srgbClr val="A6A6A6"/>
                </a:solidFill>
                <a:latin typeface="Arial"/>
                <a:ea typeface="DejaVu Sans"/>
              </a:rPr>
              <a:t> Fabricants</a:t>
            </a:r>
            <a:endParaRPr dirty="0"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fr-FR" sz="1400" dirty="0">
                <a:solidFill>
                  <a:srgbClr val="A6A6A6"/>
                </a:solidFill>
                <a:latin typeface="Arial"/>
                <a:ea typeface="DejaVu Sans"/>
              </a:rPr>
              <a:t> Utilisateurs</a:t>
            </a:r>
            <a:endParaRPr dirty="0"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fr-FR" sz="1400" dirty="0">
                <a:solidFill>
                  <a:srgbClr val="A6A6A6"/>
                </a:solidFill>
                <a:latin typeface="Arial"/>
                <a:ea typeface="DejaVu Sans"/>
              </a:rPr>
              <a:t> Recherche</a:t>
            </a:r>
            <a:endParaRPr dirty="0"/>
          </a:p>
        </p:txBody>
      </p:sp>
      <p:sp>
        <p:nvSpPr>
          <p:cNvPr id="402" name="CustomShape 5"/>
          <p:cNvSpPr/>
          <p:nvPr/>
        </p:nvSpPr>
        <p:spPr>
          <a:xfrm>
            <a:off x="1974960" y="2007720"/>
            <a:ext cx="1515240" cy="2020680"/>
          </a:xfrm>
          <a:prstGeom prst="pieWedge">
            <a:avLst/>
          </a:prstGeom>
          <a:solidFill>
            <a:srgbClr val="95B3D7"/>
          </a:solidFill>
          <a:ln w="25560">
            <a:noFill/>
          </a:ln>
        </p:spPr>
        <p:txBody>
          <a:bodyPr lIns="113760" tIns="216000" rIns="113760" bIns="113760" anchor="ctr"/>
          <a:lstStyle/>
          <a:p>
            <a:pPr algn="ctr">
              <a:lnSpc>
                <a:spcPct val="90000"/>
              </a:lnSpc>
            </a:pPr>
            <a:r>
              <a:rPr lang="fr-FR" sz="1600">
                <a:solidFill>
                  <a:srgbClr val="FFFFFF"/>
                </a:solidFill>
                <a:latin typeface="Arial"/>
                <a:ea typeface="DejaVu Sans"/>
              </a:rPr>
              <a:t>Cluster </a:t>
            </a:r>
            <a:endParaRPr/>
          </a:p>
        </p:txBody>
      </p:sp>
      <p:sp>
        <p:nvSpPr>
          <p:cNvPr id="403" name="CustomShape 6"/>
          <p:cNvSpPr/>
          <p:nvPr/>
        </p:nvSpPr>
        <p:spPr>
          <a:xfrm rot="5400000">
            <a:off x="3308040" y="2260440"/>
            <a:ext cx="2020680" cy="1515240"/>
          </a:xfrm>
          <a:prstGeom prst="pieWedge">
            <a:avLst/>
          </a:prstGeom>
          <a:solidFill>
            <a:srgbClr val="B9CDE5"/>
          </a:solidFill>
          <a:ln w="25560">
            <a:noFill/>
          </a:ln>
        </p:spPr>
        <p:txBody>
          <a:bodyPr lIns="113760" tIns="113760" rIns="216000" bIns="113760" anchor="ctr"/>
          <a:lstStyle/>
          <a:p>
            <a:pPr algn="ctr">
              <a:lnSpc>
                <a:spcPct val="90000"/>
              </a:lnSpc>
            </a:pPr>
            <a:r>
              <a:rPr lang="fr-FR" sz="1600">
                <a:solidFill>
                  <a:srgbClr val="FFFFFF"/>
                </a:solidFill>
                <a:latin typeface="Arial"/>
                <a:ea typeface="DejaVu Sans"/>
              </a:rPr>
              <a:t>Formation</a:t>
            </a:r>
            <a:endParaRPr/>
          </a:p>
        </p:txBody>
      </p:sp>
      <p:sp>
        <p:nvSpPr>
          <p:cNvPr id="404" name="CustomShape 7"/>
          <p:cNvSpPr/>
          <p:nvPr/>
        </p:nvSpPr>
        <p:spPr>
          <a:xfrm rot="10800000">
            <a:off x="3560760" y="4122000"/>
            <a:ext cx="1515240" cy="2020320"/>
          </a:xfrm>
          <a:prstGeom prst="pieWedge">
            <a:avLst/>
          </a:prstGeom>
          <a:solidFill>
            <a:srgbClr val="DCE6F2"/>
          </a:solidFill>
          <a:ln w="25560">
            <a:noFill/>
          </a:ln>
        </p:spPr>
        <p:txBody>
          <a:bodyPr lIns="106560" tIns="106560" rIns="106560" bIns="0" anchor="b"/>
          <a:lstStyle/>
          <a:p>
            <a:pPr algn="ctr">
              <a:lnSpc>
                <a:spcPct val="90000"/>
              </a:lnSpc>
            </a:pPr>
            <a:r>
              <a:rPr lang="fr-FR" sz="1500" dirty="0">
                <a:solidFill>
                  <a:srgbClr val="FFFFFF"/>
                </a:solidFill>
                <a:latin typeface="Arial"/>
                <a:ea typeface="DejaVu Sans"/>
              </a:rPr>
              <a:t>Prototypage</a:t>
            </a:r>
            <a:endParaRPr dirty="0"/>
          </a:p>
        </p:txBody>
      </p:sp>
      <p:sp>
        <p:nvSpPr>
          <p:cNvPr id="405" name="CustomShape 8"/>
          <p:cNvSpPr/>
          <p:nvPr/>
        </p:nvSpPr>
        <p:spPr>
          <a:xfrm rot="16200000">
            <a:off x="1722240" y="4374360"/>
            <a:ext cx="2020320" cy="1515240"/>
          </a:xfrm>
          <a:prstGeom prst="pieWedge">
            <a:avLst/>
          </a:prstGeom>
          <a:solidFill>
            <a:srgbClr val="4F81BD"/>
          </a:solidFill>
          <a:ln w="25560">
            <a:noFill/>
          </a:ln>
        </p:spPr>
        <p:txBody>
          <a:bodyPr vert="vert" lIns="99720" tIns="99720" rIns="99720" bIns="99720" anchor="b"/>
          <a:lstStyle/>
          <a:p>
            <a:pPr algn="ctr">
              <a:lnSpc>
                <a:spcPct val="90000"/>
              </a:lnSpc>
            </a:pPr>
            <a:r>
              <a:rPr lang="fr-FR" sz="1400">
                <a:solidFill>
                  <a:srgbClr val="FFFFFF"/>
                </a:solidFill>
                <a:latin typeface="Arial"/>
                <a:ea typeface="DejaVu Sans"/>
              </a:rPr>
              <a:t>
Projets R&amp;D</a:t>
            </a:r>
            <a:endParaRPr/>
          </a:p>
        </p:txBody>
      </p:sp>
      <p:sp>
        <p:nvSpPr>
          <p:cNvPr id="406" name="CustomShape 9"/>
          <p:cNvSpPr/>
          <p:nvPr/>
        </p:nvSpPr>
        <p:spPr>
          <a:xfrm>
            <a:off x="3263760" y="3655080"/>
            <a:ext cx="522720" cy="606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2500"/>
            </a:avLst>
          </a:prstGeom>
          <a:solidFill>
            <a:srgbClr val="FCFCFC"/>
          </a:solidFill>
          <a:ln w="25560">
            <a:noFill/>
          </a:ln>
        </p:spPr>
      </p:sp>
      <p:sp>
        <p:nvSpPr>
          <p:cNvPr id="407" name="CustomShape 10"/>
          <p:cNvSpPr/>
          <p:nvPr/>
        </p:nvSpPr>
        <p:spPr>
          <a:xfrm rot="10800000">
            <a:off x="3264120" y="3888720"/>
            <a:ext cx="523080" cy="6062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2500"/>
            </a:avLst>
          </a:prstGeom>
          <a:solidFill>
            <a:srgbClr val="FCFCFC"/>
          </a:solidFill>
          <a:ln w="25560">
            <a:noFill/>
          </a:ln>
        </p:spPr>
      </p:sp>
      <p:pic>
        <p:nvPicPr>
          <p:cNvPr id="408" name="RenderedShapes"/>
          <p:cNvPicPr/>
          <p:nvPr/>
        </p:nvPicPr>
        <p:blipFill>
          <a:blip r:embed="rId3"/>
          <a:stretch>
            <a:fillRect/>
          </a:stretch>
        </p:blipFill>
        <p:spPr>
          <a:xfrm>
            <a:off x="689400" y="0"/>
            <a:ext cx="28440" cy="28440"/>
          </a:xfrm>
          <a:prstGeom prst="rect">
            <a:avLst/>
          </a:prstGeom>
          <a:ln>
            <a:noFill/>
          </a:ln>
        </p:spPr>
      </p:pic>
      <p:sp>
        <p:nvSpPr>
          <p:cNvPr id="409" name="CustomShape 11"/>
          <p:cNvSpPr/>
          <p:nvPr/>
        </p:nvSpPr>
        <p:spPr>
          <a:xfrm>
            <a:off x="3498840" y="2224080"/>
            <a:ext cx="523080" cy="43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10" name="CustomShape 12"/>
          <p:cNvSpPr/>
          <p:nvPr/>
        </p:nvSpPr>
        <p:spPr>
          <a:xfrm>
            <a:off x="2582280" y="3468600"/>
            <a:ext cx="365040" cy="45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11" name="CustomShape 13"/>
          <p:cNvSpPr/>
          <p:nvPr/>
        </p:nvSpPr>
        <p:spPr>
          <a:xfrm>
            <a:off x="6156000" y="2326680"/>
            <a:ext cx="2736000" cy="3888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fr-FR" sz="2400">
                <a:solidFill>
                  <a:srgbClr val="95B3D7"/>
                </a:solidFill>
                <a:latin typeface="Source Sans Pro Light"/>
                <a:ea typeface="DejaVu Sans"/>
              </a:rPr>
              <a:t>Structurer filière Fabrication Numérique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fr-FR" sz="2400">
                <a:solidFill>
                  <a:srgbClr val="95B3D7"/>
                </a:solidFill>
                <a:latin typeface="Source Sans Pro Light"/>
                <a:ea typeface="DejaVu Sans"/>
              </a:rPr>
              <a:t>Démocratiser technologies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fr-FR" sz="2400">
                <a:solidFill>
                  <a:srgbClr val="95B3D7"/>
                </a:solidFill>
                <a:latin typeface="Source Sans Pro Light"/>
                <a:ea typeface="DejaVu Sans"/>
              </a:rPr>
              <a:t>Ecosystème complet</a:t>
            </a:r>
            <a:endParaRPr/>
          </a:p>
        </p:txBody>
      </p:sp>
      <p:pic>
        <p:nvPicPr>
          <p:cNvPr id="17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2971591" y="457380"/>
            <a:ext cx="957007" cy="97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0" y="2500200"/>
            <a:ext cx="1828800" cy="1981080"/>
          </a:xfrm>
          <a:prstGeom prst="rect">
            <a:avLst/>
          </a:prstGeom>
          <a:solidFill>
            <a:srgbClr val="BFBFBF"/>
          </a:solidFill>
          <a:ln w="25560">
            <a:noFill/>
          </a:ln>
        </p:spPr>
      </p:sp>
      <p:sp>
        <p:nvSpPr>
          <p:cNvPr id="413" name="CustomShape 2"/>
          <p:cNvSpPr/>
          <p:nvPr/>
        </p:nvSpPr>
        <p:spPr>
          <a:xfrm>
            <a:off x="0" y="4481640"/>
            <a:ext cx="1828800" cy="1981080"/>
          </a:xfrm>
          <a:prstGeom prst="rect">
            <a:avLst/>
          </a:prstGeom>
          <a:solidFill>
            <a:srgbClr val="95B3D7"/>
          </a:solidFill>
          <a:ln w="25560">
            <a:noFill/>
          </a:ln>
        </p:spPr>
      </p:sp>
      <p:sp>
        <p:nvSpPr>
          <p:cNvPr id="414" name="CustomShape 3"/>
          <p:cNvSpPr/>
          <p:nvPr/>
        </p:nvSpPr>
        <p:spPr>
          <a:xfrm>
            <a:off x="189360" y="5247360"/>
            <a:ext cx="1614240" cy="861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1050">
                <a:solidFill>
                  <a:srgbClr val="FFFFFF"/>
                </a:solidFill>
                <a:latin typeface="Arial"/>
                <a:ea typeface="DejaVu Sans"/>
              </a:rPr>
              <a:t>Développement d’une Imprimante 3D pour l’impression de nourriture.</a:t>
            </a:r>
            <a:endParaRPr/>
          </a:p>
        </p:txBody>
      </p:sp>
      <p:sp>
        <p:nvSpPr>
          <p:cNvPr id="415" name="CustomShape 4"/>
          <p:cNvSpPr/>
          <p:nvPr/>
        </p:nvSpPr>
        <p:spPr>
          <a:xfrm>
            <a:off x="175680" y="4925160"/>
            <a:ext cx="1803600" cy="3639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400" b="1">
                <a:solidFill>
                  <a:srgbClr val="FFFFFF"/>
                </a:solidFill>
                <a:latin typeface="Source Sans Pro"/>
                <a:ea typeface="DejaVu Sans"/>
              </a:rPr>
              <a:t>Poult Biscuits 3D </a:t>
            </a:r>
            <a:endParaRPr/>
          </a:p>
        </p:txBody>
      </p:sp>
      <p:sp>
        <p:nvSpPr>
          <p:cNvPr id="416" name="CustomShape 5"/>
          <p:cNvSpPr/>
          <p:nvPr/>
        </p:nvSpPr>
        <p:spPr>
          <a:xfrm>
            <a:off x="3656880" y="2500200"/>
            <a:ext cx="1828800" cy="1981080"/>
          </a:xfrm>
          <a:prstGeom prst="rect">
            <a:avLst/>
          </a:prstGeom>
          <a:solidFill>
            <a:srgbClr val="BFBFBF"/>
          </a:solidFill>
          <a:ln w="25560">
            <a:noFill/>
          </a:ln>
        </p:spPr>
      </p:sp>
      <p:sp>
        <p:nvSpPr>
          <p:cNvPr id="417" name="CustomShape 6"/>
          <p:cNvSpPr/>
          <p:nvPr/>
        </p:nvSpPr>
        <p:spPr>
          <a:xfrm>
            <a:off x="3657960" y="4481640"/>
            <a:ext cx="1828800" cy="1981080"/>
          </a:xfrm>
          <a:prstGeom prst="rect">
            <a:avLst/>
          </a:prstGeom>
          <a:solidFill>
            <a:srgbClr val="95B3D7"/>
          </a:solidFill>
          <a:ln w="25560">
            <a:noFill/>
          </a:ln>
        </p:spPr>
      </p:sp>
      <p:sp>
        <p:nvSpPr>
          <p:cNvPr id="418" name="CustomShape 7"/>
          <p:cNvSpPr/>
          <p:nvPr/>
        </p:nvSpPr>
        <p:spPr>
          <a:xfrm>
            <a:off x="3800880" y="5247360"/>
            <a:ext cx="1614240" cy="861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1050">
                <a:solidFill>
                  <a:srgbClr val="FFFFFF"/>
                </a:solidFill>
                <a:latin typeface="Arial"/>
                <a:ea typeface="DejaVu Sans"/>
              </a:rPr>
              <a:t>Prototypage d’un robot pour l’agriculture biologique</a:t>
            </a:r>
            <a:endParaRPr/>
          </a:p>
        </p:txBody>
      </p:sp>
      <p:sp>
        <p:nvSpPr>
          <p:cNvPr id="419" name="CustomShape 8"/>
          <p:cNvSpPr/>
          <p:nvPr/>
        </p:nvSpPr>
        <p:spPr>
          <a:xfrm>
            <a:off x="3799440" y="4925160"/>
            <a:ext cx="1492560" cy="3639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400" b="1">
                <a:solidFill>
                  <a:srgbClr val="FFFFFF"/>
                </a:solidFill>
                <a:latin typeface="Source Sans Pro"/>
                <a:ea typeface="DejaVu Sans"/>
              </a:rPr>
              <a:t>Naïo Technologies</a:t>
            </a:r>
            <a:endParaRPr/>
          </a:p>
        </p:txBody>
      </p:sp>
      <p:sp>
        <p:nvSpPr>
          <p:cNvPr id="420" name="CustomShape 9"/>
          <p:cNvSpPr/>
          <p:nvPr/>
        </p:nvSpPr>
        <p:spPr>
          <a:xfrm>
            <a:off x="5486040" y="2500200"/>
            <a:ext cx="1828800" cy="1981080"/>
          </a:xfrm>
          <a:prstGeom prst="rect">
            <a:avLst/>
          </a:prstGeom>
          <a:solidFill>
            <a:srgbClr val="95B3D7"/>
          </a:solidFill>
          <a:ln w="25560">
            <a:noFill/>
          </a:ln>
        </p:spPr>
      </p:sp>
      <p:sp>
        <p:nvSpPr>
          <p:cNvPr id="421" name="CustomShape 10"/>
          <p:cNvSpPr/>
          <p:nvPr/>
        </p:nvSpPr>
        <p:spPr>
          <a:xfrm>
            <a:off x="5486040" y="4481640"/>
            <a:ext cx="1828800" cy="1981080"/>
          </a:xfrm>
          <a:prstGeom prst="rect">
            <a:avLst/>
          </a:prstGeom>
          <a:solidFill>
            <a:srgbClr val="BFBFBF"/>
          </a:solidFill>
          <a:ln w="25560">
            <a:noFill/>
          </a:ln>
        </p:spPr>
      </p:sp>
      <p:sp>
        <p:nvSpPr>
          <p:cNvPr id="422" name="CustomShape 11"/>
          <p:cNvSpPr/>
          <p:nvPr/>
        </p:nvSpPr>
        <p:spPr>
          <a:xfrm>
            <a:off x="5690520" y="3243240"/>
            <a:ext cx="1614240" cy="861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1050">
                <a:solidFill>
                  <a:srgbClr val="FFFFFF"/>
                </a:solidFill>
                <a:latin typeface="Arial"/>
                <a:ea typeface="DejaVu Sans"/>
              </a:rPr>
              <a:t>Veille, R&amp;D et prototypage pour des produits de la grande distribution</a:t>
            </a:r>
            <a:endParaRPr/>
          </a:p>
        </p:txBody>
      </p:sp>
      <p:sp>
        <p:nvSpPr>
          <p:cNvPr id="423" name="CustomShape 12"/>
          <p:cNvSpPr/>
          <p:nvPr/>
        </p:nvSpPr>
        <p:spPr>
          <a:xfrm>
            <a:off x="5689080" y="2921040"/>
            <a:ext cx="1615680" cy="3639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400" b="1">
                <a:solidFill>
                  <a:srgbClr val="FFFFFF"/>
                </a:solidFill>
                <a:latin typeface="Source Sans Pro"/>
                <a:ea typeface="DejaVu Sans"/>
              </a:rPr>
              <a:t>Groupe Cargo</a:t>
            </a:r>
            <a:endParaRPr/>
          </a:p>
        </p:txBody>
      </p:sp>
      <p:sp>
        <p:nvSpPr>
          <p:cNvPr id="424" name="CustomShape 13"/>
          <p:cNvSpPr/>
          <p:nvPr/>
        </p:nvSpPr>
        <p:spPr>
          <a:xfrm>
            <a:off x="7314840" y="2500200"/>
            <a:ext cx="1828800" cy="1981080"/>
          </a:xfrm>
          <a:prstGeom prst="rect">
            <a:avLst/>
          </a:prstGeom>
          <a:solidFill>
            <a:srgbClr val="BFBFBF"/>
          </a:solidFill>
          <a:ln w="25560">
            <a:noFill/>
          </a:ln>
        </p:spPr>
      </p:sp>
      <p:sp>
        <p:nvSpPr>
          <p:cNvPr id="425" name="CustomShape 14"/>
          <p:cNvSpPr/>
          <p:nvPr/>
        </p:nvSpPr>
        <p:spPr>
          <a:xfrm>
            <a:off x="7314840" y="4481640"/>
            <a:ext cx="1828800" cy="1981080"/>
          </a:xfrm>
          <a:prstGeom prst="rect">
            <a:avLst/>
          </a:prstGeom>
          <a:solidFill>
            <a:srgbClr val="95B3D7"/>
          </a:solidFill>
          <a:ln w="25560">
            <a:noFill/>
          </a:ln>
        </p:spPr>
      </p:sp>
      <p:sp>
        <p:nvSpPr>
          <p:cNvPr id="426" name="CustomShape 15"/>
          <p:cNvSpPr/>
          <p:nvPr/>
        </p:nvSpPr>
        <p:spPr>
          <a:xfrm>
            <a:off x="7494120" y="5247360"/>
            <a:ext cx="1614240" cy="861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1050">
                <a:solidFill>
                  <a:srgbClr val="FFFFFF"/>
                </a:solidFill>
                <a:latin typeface="Arial"/>
                <a:ea typeface="DejaVu Sans"/>
              </a:rPr>
              <a:t>Monitoring de culture de spiruline en collaboration avec le BioFabLab d’Artilect</a:t>
            </a:r>
            <a:endParaRPr/>
          </a:p>
        </p:txBody>
      </p:sp>
      <p:sp>
        <p:nvSpPr>
          <p:cNvPr id="427" name="CustomShape 16"/>
          <p:cNvSpPr/>
          <p:nvPr/>
        </p:nvSpPr>
        <p:spPr>
          <a:xfrm>
            <a:off x="7492680" y="4925160"/>
            <a:ext cx="1471320" cy="3639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400" b="1">
                <a:solidFill>
                  <a:srgbClr val="FFFFFF"/>
                </a:solidFill>
                <a:latin typeface="Source Sans Pro"/>
                <a:ea typeface="DejaVu Sans"/>
              </a:rPr>
              <a:t>Alg&amp;You</a:t>
            </a:r>
            <a:endParaRPr/>
          </a:p>
        </p:txBody>
      </p:sp>
      <p:sp>
        <p:nvSpPr>
          <p:cNvPr id="428" name="CustomShape 17"/>
          <p:cNvSpPr/>
          <p:nvPr/>
        </p:nvSpPr>
        <p:spPr>
          <a:xfrm>
            <a:off x="1825560" y="2500200"/>
            <a:ext cx="1882080" cy="1981080"/>
          </a:xfrm>
          <a:prstGeom prst="rect">
            <a:avLst/>
          </a:prstGeom>
          <a:solidFill>
            <a:srgbClr val="95B3D7"/>
          </a:solidFill>
          <a:ln w="25560">
            <a:noFill/>
          </a:ln>
        </p:spPr>
      </p:sp>
      <p:sp>
        <p:nvSpPr>
          <p:cNvPr id="429" name="CustomShape 18"/>
          <p:cNvSpPr/>
          <p:nvPr/>
        </p:nvSpPr>
        <p:spPr>
          <a:xfrm>
            <a:off x="1825560" y="4481640"/>
            <a:ext cx="1828800" cy="1981080"/>
          </a:xfrm>
          <a:prstGeom prst="rect">
            <a:avLst/>
          </a:prstGeom>
          <a:solidFill>
            <a:srgbClr val="BFBFBF"/>
          </a:solidFill>
          <a:ln w="25560">
            <a:noFill/>
          </a:ln>
        </p:spPr>
      </p:sp>
      <p:sp>
        <p:nvSpPr>
          <p:cNvPr id="430" name="CustomShape 19"/>
          <p:cNvSpPr/>
          <p:nvPr/>
        </p:nvSpPr>
        <p:spPr>
          <a:xfrm>
            <a:off x="2030400" y="3243240"/>
            <a:ext cx="1614240" cy="861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1050">
                <a:solidFill>
                  <a:srgbClr val="FFFFFF"/>
                </a:solidFill>
                <a:latin typeface="Arial"/>
                <a:ea typeface="DejaVu Sans"/>
              </a:rPr>
              <a:t>Bracelet communicant pour les interventions sur le réseau éléctrique </a:t>
            </a:r>
            <a:endParaRPr/>
          </a:p>
        </p:txBody>
      </p:sp>
      <p:sp>
        <p:nvSpPr>
          <p:cNvPr id="431" name="CustomShape 20"/>
          <p:cNvSpPr/>
          <p:nvPr/>
        </p:nvSpPr>
        <p:spPr>
          <a:xfrm>
            <a:off x="2028960" y="2921040"/>
            <a:ext cx="1615680" cy="3639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400" b="1">
                <a:solidFill>
                  <a:srgbClr val="FFFFFF"/>
                </a:solidFill>
                <a:latin typeface="Source Sans Pro"/>
                <a:ea typeface="DejaVu Sans"/>
              </a:rPr>
              <a:t>Bracelet ERDF</a:t>
            </a:r>
            <a:endParaRPr/>
          </a:p>
        </p:txBody>
      </p:sp>
      <p:pic>
        <p:nvPicPr>
          <p:cNvPr id="432" name="Picture 2"/>
          <p:cNvPicPr/>
          <p:nvPr/>
        </p:nvPicPr>
        <p:blipFill>
          <a:blip r:embed="rId2"/>
          <a:srcRect l="179912" r="148034"/>
          <a:stretch>
            <a:fillRect/>
          </a:stretch>
        </p:blipFill>
        <p:spPr>
          <a:xfrm>
            <a:off x="0" y="2500200"/>
            <a:ext cx="1815480" cy="1981080"/>
          </a:xfrm>
          <a:prstGeom prst="rect">
            <a:avLst/>
          </a:prstGeom>
          <a:ln>
            <a:noFill/>
          </a:ln>
        </p:spPr>
      </p:pic>
      <p:pic>
        <p:nvPicPr>
          <p:cNvPr id="433" name="Picture 3"/>
          <p:cNvPicPr/>
          <p:nvPr/>
        </p:nvPicPr>
        <p:blipFill>
          <a:blip r:embed="rId3"/>
          <a:srcRect l="632971" r="396739"/>
          <a:stretch>
            <a:fillRect/>
          </a:stretch>
        </p:blipFill>
        <p:spPr>
          <a:xfrm>
            <a:off x="3657960" y="2502720"/>
            <a:ext cx="1828800" cy="1978560"/>
          </a:xfrm>
          <a:prstGeom prst="rect">
            <a:avLst/>
          </a:prstGeom>
          <a:ln>
            <a:noFill/>
          </a:ln>
        </p:spPr>
      </p:pic>
      <p:pic>
        <p:nvPicPr>
          <p:cNvPr id="434" name="Picture 4"/>
          <p:cNvPicPr/>
          <p:nvPr/>
        </p:nvPicPr>
        <p:blipFill>
          <a:blip r:embed="rId4"/>
          <a:srcRect l="-245" r="29849" b="873"/>
          <a:stretch>
            <a:fillRect/>
          </a:stretch>
        </p:blipFill>
        <p:spPr>
          <a:xfrm>
            <a:off x="7308360" y="2502720"/>
            <a:ext cx="1835280" cy="1978560"/>
          </a:xfrm>
          <a:prstGeom prst="rect">
            <a:avLst/>
          </a:prstGeom>
          <a:ln>
            <a:noFill/>
          </a:ln>
        </p:spPr>
      </p:pic>
      <p:pic>
        <p:nvPicPr>
          <p:cNvPr id="435" name="Picture 5"/>
          <p:cNvPicPr/>
          <p:nvPr/>
        </p:nvPicPr>
        <p:blipFill>
          <a:blip r:embed="rId5"/>
          <a:srcRect l="663461" t="97938" r="262692" b="97938"/>
          <a:stretch>
            <a:fillRect/>
          </a:stretch>
        </p:blipFill>
        <p:spPr>
          <a:xfrm>
            <a:off x="1815840" y="4481640"/>
            <a:ext cx="1840680" cy="1981080"/>
          </a:xfrm>
          <a:prstGeom prst="rect">
            <a:avLst/>
          </a:prstGeom>
          <a:ln>
            <a:noFill/>
          </a:ln>
        </p:spPr>
      </p:pic>
      <p:pic>
        <p:nvPicPr>
          <p:cNvPr id="436" name="Picture 7"/>
          <p:cNvPicPr/>
          <p:nvPr/>
        </p:nvPicPr>
        <p:blipFill>
          <a:blip r:embed="rId6"/>
          <a:srcRect l="435109" r="1203761" b="367721"/>
          <a:stretch>
            <a:fillRect/>
          </a:stretch>
        </p:blipFill>
        <p:spPr>
          <a:xfrm>
            <a:off x="5487120" y="4481640"/>
            <a:ext cx="1827360" cy="1981080"/>
          </a:xfrm>
          <a:prstGeom prst="rect">
            <a:avLst/>
          </a:prstGeom>
          <a:ln>
            <a:noFill/>
          </a:ln>
        </p:spPr>
      </p:pic>
      <p:sp>
        <p:nvSpPr>
          <p:cNvPr id="437" name="CustomShape 21"/>
          <p:cNvSpPr/>
          <p:nvPr/>
        </p:nvSpPr>
        <p:spPr>
          <a:xfrm>
            <a:off x="467640" y="53640"/>
            <a:ext cx="71643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4000">
                <a:solidFill>
                  <a:srgbClr val="95B3D7"/>
                </a:solidFill>
                <a:latin typeface="Source Sans Pro Light"/>
                <a:ea typeface="DejaVu Sans"/>
              </a:rPr>
              <a:t>Quelques références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2920" y="1714320"/>
            <a:ext cx="3157200" cy="2356920"/>
          </a:xfrm>
          <a:prstGeom prst="rect">
            <a:avLst/>
          </a:prstGeom>
          <a:ln>
            <a:noFill/>
          </a:ln>
        </p:spPr>
      </p:pic>
      <p:sp>
        <p:nvSpPr>
          <p:cNvPr id="439" name="CustomShape 1"/>
          <p:cNvSpPr/>
          <p:nvPr/>
        </p:nvSpPr>
        <p:spPr>
          <a:xfrm>
            <a:off x="500040" y="214200"/>
            <a:ext cx="8286480" cy="641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4400">
                <a:solidFill>
                  <a:srgbClr val="42A19D"/>
                </a:solidFill>
                <a:latin typeface="Myriad"/>
                <a:ea typeface="DejaVu Sans"/>
              </a:rPr>
              <a:t>La fabrication numérique en aide à l’artisanat </a:t>
            </a:r>
            <a:endParaRPr/>
          </a:p>
        </p:txBody>
      </p:sp>
      <p:pic>
        <p:nvPicPr>
          <p:cNvPr id="440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42920" y="3786120"/>
            <a:ext cx="1231920" cy="1642680"/>
          </a:xfrm>
          <a:prstGeom prst="rect">
            <a:avLst/>
          </a:prstGeom>
          <a:ln>
            <a:noFill/>
          </a:ln>
        </p:spPr>
      </p:pic>
      <p:pic>
        <p:nvPicPr>
          <p:cNvPr id="441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507080" y="4071960"/>
            <a:ext cx="1636560" cy="1049040"/>
          </a:xfrm>
          <a:prstGeom prst="rect">
            <a:avLst/>
          </a:prstGeom>
          <a:ln>
            <a:noFill/>
          </a:ln>
        </p:spPr>
      </p:pic>
      <p:pic>
        <p:nvPicPr>
          <p:cNvPr id="442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5929200" y="3929040"/>
            <a:ext cx="1785600" cy="1341360"/>
          </a:xfrm>
          <a:prstGeom prst="rect">
            <a:avLst/>
          </a:prstGeom>
          <a:ln>
            <a:noFill/>
          </a:ln>
        </p:spPr>
      </p:pic>
      <p:pic>
        <p:nvPicPr>
          <p:cNvPr id="443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7358040" y="5357880"/>
            <a:ext cx="1959840" cy="1213920"/>
          </a:xfrm>
          <a:prstGeom prst="rect">
            <a:avLst/>
          </a:prstGeom>
          <a:ln w="9360">
            <a:noFill/>
          </a:ln>
        </p:spPr>
      </p:pic>
      <p:pic>
        <p:nvPicPr>
          <p:cNvPr id="444" name="Picture 15"/>
          <p:cNvPicPr/>
          <p:nvPr/>
        </p:nvPicPr>
        <p:blipFill>
          <a:blip r:embed="rId7"/>
          <a:stretch>
            <a:fillRect/>
          </a:stretch>
        </p:blipFill>
        <p:spPr>
          <a:xfrm>
            <a:off x="7215120" y="1428840"/>
            <a:ext cx="1928520" cy="2657520"/>
          </a:xfrm>
          <a:prstGeom prst="rect">
            <a:avLst/>
          </a:prstGeom>
          <a:ln w="9360">
            <a:noFill/>
          </a:ln>
        </p:spPr>
      </p:pic>
      <p:pic>
        <p:nvPicPr>
          <p:cNvPr id="445" name="Picture 17"/>
          <p:cNvPicPr/>
          <p:nvPr/>
        </p:nvPicPr>
        <p:blipFill>
          <a:blip r:embed="rId8"/>
          <a:stretch>
            <a:fillRect/>
          </a:stretch>
        </p:blipFill>
        <p:spPr>
          <a:xfrm>
            <a:off x="142920" y="5429160"/>
            <a:ext cx="2539440" cy="1428480"/>
          </a:xfrm>
          <a:prstGeom prst="rect">
            <a:avLst/>
          </a:prstGeom>
          <a:ln>
            <a:noFill/>
          </a:ln>
        </p:spPr>
      </p:pic>
      <p:pic>
        <p:nvPicPr>
          <p:cNvPr id="446" name="Picture 21"/>
          <p:cNvPicPr/>
          <p:nvPr/>
        </p:nvPicPr>
        <p:blipFill>
          <a:blip r:embed="rId9"/>
          <a:stretch>
            <a:fillRect/>
          </a:stretch>
        </p:blipFill>
        <p:spPr>
          <a:xfrm>
            <a:off x="1357200" y="4000680"/>
            <a:ext cx="1258920" cy="1418760"/>
          </a:xfrm>
          <a:prstGeom prst="rect">
            <a:avLst/>
          </a:prstGeom>
          <a:ln>
            <a:noFill/>
          </a:ln>
        </p:spPr>
      </p:pic>
      <p:pic>
        <p:nvPicPr>
          <p:cNvPr id="447" name="Picture 23"/>
          <p:cNvPicPr/>
          <p:nvPr/>
        </p:nvPicPr>
        <p:blipFill>
          <a:blip r:embed="rId10"/>
          <a:stretch>
            <a:fillRect/>
          </a:stretch>
        </p:blipFill>
        <p:spPr>
          <a:xfrm>
            <a:off x="3286080" y="1571760"/>
            <a:ext cx="3928680" cy="2076480"/>
          </a:xfrm>
          <a:prstGeom prst="rect">
            <a:avLst/>
          </a:prstGeom>
          <a:ln>
            <a:noFill/>
          </a:ln>
        </p:spPr>
      </p:pic>
      <p:pic>
        <p:nvPicPr>
          <p:cNvPr id="448" name="Picture 25"/>
          <p:cNvPicPr/>
          <p:nvPr/>
        </p:nvPicPr>
        <p:blipFill>
          <a:blip r:embed="rId11"/>
          <a:stretch>
            <a:fillRect/>
          </a:stretch>
        </p:blipFill>
        <p:spPr>
          <a:xfrm>
            <a:off x="3857760" y="3643200"/>
            <a:ext cx="2071440" cy="1464480"/>
          </a:xfrm>
          <a:prstGeom prst="rect">
            <a:avLst/>
          </a:prstGeom>
          <a:ln>
            <a:noFill/>
          </a:ln>
        </p:spPr>
      </p:pic>
      <p:pic>
        <p:nvPicPr>
          <p:cNvPr id="449" name="Picture 28"/>
          <p:cNvPicPr/>
          <p:nvPr/>
        </p:nvPicPr>
        <p:blipFill>
          <a:blip r:embed="rId12"/>
          <a:stretch>
            <a:fillRect/>
          </a:stretch>
        </p:blipFill>
        <p:spPr>
          <a:xfrm>
            <a:off x="2643120" y="5072040"/>
            <a:ext cx="2877840" cy="1785600"/>
          </a:xfrm>
          <a:prstGeom prst="rect">
            <a:avLst/>
          </a:prstGeom>
          <a:ln w="9360">
            <a:noFill/>
          </a:ln>
        </p:spPr>
      </p:pic>
      <p:pic>
        <p:nvPicPr>
          <p:cNvPr id="450" name="Picture 30"/>
          <p:cNvPicPr/>
          <p:nvPr/>
        </p:nvPicPr>
        <p:blipFill>
          <a:blip r:embed="rId13"/>
          <a:stretch>
            <a:fillRect/>
          </a:stretch>
        </p:blipFill>
        <p:spPr>
          <a:xfrm>
            <a:off x="5500800" y="5214960"/>
            <a:ext cx="2464200" cy="1642680"/>
          </a:xfrm>
          <a:prstGeom prst="rect">
            <a:avLst/>
          </a:prstGeom>
          <a:ln>
            <a:noFill/>
          </a:ln>
        </p:spPr>
      </p:pic>
      <p:pic>
        <p:nvPicPr>
          <p:cNvPr id="451" name="Picture 31"/>
          <p:cNvPicPr/>
          <p:nvPr/>
        </p:nvPicPr>
        <p:blipFill>
          <a:blip r:embed="rId14"/>
          <a:stretch>
            <a:fillRect/>
          </a:stretch>
        </p:blipFill>
        <p:spPr>
          <a:xfrm>
            <a:off x="2643120" y="3643200"/>
            <a:ext cx="1318680" cy="145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42920" y="142920"/>
            <a:ext cx="3500280" cy="3500280"/>
          </a:xfrm>
          <a:prstGeom prst="rect">
            <a:avLst/>
          </a:prstGeom>
          <a:ln>
            <a:noFill/>
          </a:ln>
        </p:spPr>
      </p:pic>
      <p:pic>
        <p:nvPicPr>
          <p:cNvPr id="453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857840" y="3857760"/>
            <a:ext cx="4285800" cy="2857320"/>
          </a:xfrm>
          <a:prstGeom prst="rect">
            <a:avLst/>
          </a:prstGeom>
          <a:ln>
            <a:noFill/>
          </a:ln>
        </p:spPr>
      </p:pic>
      <p:pic>
        <p:nvPicPr>
          <p:cNvPr id="454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6000840" y="2500200"/>
            <a:ext cx="3071520" cy="1314000"/>
          </a:xfrm>
          <a:prstGeom prst="rect">
            <a:avLst/>
          </a:prstGeom>
          <a:ln>
            <a:noFill/>
          </a:ln>
        </p:spPr>
      </p:pic>
      <p:pic>
        <p:nvPicPr>
          <p:cNvPr id="455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3631680" y="1857240"/>
            <a:ext cx="2082960" cy="1794960"/>
          </a:xfrm>
          <a:prstGeom prst="rect">
            <a:avLst/>
          </a:prstGeom>
          <a:ln>
            <a:noFill/>
          </a:ln>
        </p:spPr>
      </p:pic>
      <p:pic>
        <p:nvPicPr>
          <p:cNvPr id="456" name="Pictur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142920" y="4572000"/>
            <a:ext cx="3213360" cy="2143800"/>
          </a:xfrm>
          <a:prstGeom prst="rect">
            <a:avLst/>
          </a:prstGeom>
          <a:ln>
            <a:noFill/>
          </a:ln>
        </p:spPr>
      </p:pic>
      <p:pic>
        <p:nvPicPr>
          <p:cNvPr id="457" name="Picture 14"/>
          <p:cNvPicPr/>
          <p:nvPr/>
        </p:nvPicPr>
        <p:blipFill>
          <a:blip r:embed="rId7"/>
          <a:stretch>
            <a:fillRect/>
          </a:stretch>
        </p:blipFill>
        <p:spPr>
          <a:xfrm>
            <a:off x="5715000" y="49680"/>
            <a:ext cx="3428640" cy="2450160"/>
          </a:xfrm>
          <a:prstGeom prst="rect">
            <a:avLst/>
          </a:prstGeom>
          <a:ln>
            <a:noFill/>
          </a:ln>
        </p:spPr>
      </p:pic>
      <p:pic>
        <p:nvPicPr>
          <p:cNvPr id="458" name="Picture 16"/>
          <p:cNvPicPr/>
          <p:nvPr/>
        </p:nvPicPr>
        <p:blipFill>
          <a:blip r:embed="rId8"/>
          <a:stretch>
            <a:fillRect/>
          </a:stretch>
        </p:blipFill>
        <p:spPr>
          <a:xfrm>
            <a:off x="1785960" y="3214800"/>
            <a:ext cx="2714400" cy="1693080"/>
          </a:xfrm>
          <a:prstGeom prst="rect">
            <a:avLst/>
          </a:prstGeom>
          <a:ln>
            <a:noFill/>
          </a:ln>
        </p:spPr>
      </p:pic>
      <p:pic>
        <p:nvPicPr>
          <p:cNvPr id="459" name="Picture 18"/>
          <p:cNvPicPr/>
          <p:nvPr/>
        </p:nvPicPr>
        <p:blipFill>
          <a:blip r:embed="rId9"/>
          <a:stretch>
            <a:fillRect/>
          </a:stretch>
        </p:blipFill>
        <p:spPr>
          <a:xfrm>
            <a:off x="3357720" y="214200"/>
            <a:ext cx="2669760" cy="1142640"/>
          </a:xfrm>
          <a:prstGeom prst="rect">
            <a:avLst/>
          </a:prstGeom>
          <a:ln>
            <a:noFill/>
          </a:ln>
        </p:spPr>
      </p:pic>
      <p:pic>
        <p:nvPicPr>
          <p:cNvPr id="460" name="Picture 20"/>
          <p:cNvPicPr/>
          <p:nvPr/>
        </p:nvPicPr>
        <p:blipFill>
          <a:blip r:embed="rId10"/>
          <a:stretch>
            <a:fillRect/>
          </a:stretch>
        </p:blipFill>
        <p:spPr>
          <a:xfrm>
            <a:off x="3286080" y="4929120"/>
            <a:ext cx="1764360" cy="177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TextShape 1"/>
          <p:cNvSpPr txBox="1"/>
          <p:nvPr/>
        </p:nvSpPr>
        <p:spPr>
          <a:xfrm>
            <a:off x="263785" y="1820715"/>
            <a:ext cx="8758990" cy="4612169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fr-FR" b="1" dirty="0">
                <a:solidFill>
                  <a:srgbClr val="42A19D"/>
                </a:solidFill>
                <a:latin typeface="Myriad"/>
                <a:ea typeface="DejaVu Sans"/>
              </a:rPr>
              <a:t>Accompagnement artisans / PME / Grands Comptes :</a:t>
            </a:r>
            <a:endParaRPr b="1" dirty="0">
              <a:solidFill>
                <a:srgbClr val="42A19D"/>
              </a:solidFill>
              <a:latin typeface="Myriad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fr-FR" sz="1600" dirty="0">
                <a:latin typeface="Arial Narrow" panose="020B0606020202030204" pitchFamily="34" charset="0"/>
              </a:rPr>
              <a:t>1 – Accompagnement  à l’émergence de projets innovants par les usages = Méthode MIAOU </a:t>
            </a:r>
          </a:p>
          <a:p>
            <a:pPr>
              <a:lnSpc>
                <a:spcPct val="100000"/>
              </a:lnSpc>
            </a:pPr>
            <a:r>
              <a:rPr lang="fr-FR" sz="1600" dirty="0">
                <a:latin typeface="Arial Narrow" panose="020B0606020202030204" pitchFamily="34" charset="0"/>
              </a:rPr>
              <a:t>2.  Formation design et marketing, accélérateur de projets, formation outils numérique </a:t>
            </a:r>
            <a:endParaRPr sz="20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1600" dirty="0">
                <a:latin typeface="Arial Narrow" panose="020B0606020202030204" pitchFamily="34" charset="0"/>
              </a:rPr>
              <a:t>3 –Accompagnement et conseil aux projets innovants (tests et retours clients / utilisateurs, démarche design et prototypage)</a:t>
            </a:r>
            <a:endParaRPr sz="20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1600" dirty="0">
                <a:latin typeface="Arial Narrow" panose="020B0606020202030204" pitchFamily="34" charset="0"/>
              </a:rPr>
              <a:t>4- Accompagnement visibilité et structuration de collectifs &amp; </a:t>
            </a:r>
            <a:r>
              <a:rPr lang="fr-FR" sz="1600" dirty="0" err="1">
                <a:latin typeface="Arial Narrow" panose="020B0606020202030204" pitchFamily="34" charset="0"/>
              </a:rPr>
              <a:t>evenementiels</a:t>
            </a:r>
            <a:r>
              <a:rPr lang="fr-FR" sz="1600" dirty="0">
                <a:latin typeface="Arial Narrow" panose="020B0606020202030204" pitchFamily="34" charset="0"/>
              </a:rPr>
              <a:t> : groupe Aménagement d’espaces et groupe vente Atmosphères de Noel, </a:t>
            </a:r>
            <a:r>
              <a:rPr lang="fr-FR" sz="1600" dirty="0" err="1">
                <a:latin typeface="Arial Narrow" panose="020B0606020202030204" pitchFamily="34" charset="0"/>
              </a:rPr>
              <a:t>FabLab</a:t>
            </a:r>
            <a:r>
              <a:rPr lang="fr-FR" sz="1600" dirty="0">
                <a:latin typeface="Arial Narrow" panose="020B0606020202030204" pitchFamily="34" charset="0"/>
              </a:rPr>
              <a:t> Festival </a:t>
            </a:r>
            <a:endParaRPr sz="20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1600" dirty="0">
                <a:latin typeface="Arial Narrow" panose="020B0606020202030204" pitchFamily="34" charset="0"/>
              </a:rPr>
              <a:t>5- Accès à des ateliers et des machines mutualisés</a:t>
            </a:r>
            <a:endParaRPr sz="20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1600" dirty="0">
                <a:latin typeface="Arial Narrow" panose="020B0606020202030204" pitchFamily="34" charset="0"/>
              </a:rPr>
              <a:t>6 – Recherche et développement sur de nouveaux </a:t>
            </a:r>
            <a:r>
              <a:rPr lang="fr-FR" sz="1600" dirty="0" err="1">
                <a:latin typeface="Arial Narrow" panose="020B0606020202030204" pitchFamily="34" charset="0"/>
              </a:rPr>
              <a:t>nouveaux</a:t>
            </a:r>
            <a:r>
              <a:rPr lang="fr-FR" sz="1600" dirty="0">
                <a:latin typeface="Arial Narrow" panose="020B0606020202030204" pitchFamily="34" charset="0"/>
              </a:rPr>
              <a:t> usages, nouveaux matériaux, besoins clients</a:t>
            </a:r>
            <a:endParaRPr sz="20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endParaRPr sz="2400" dirty="0">
              <a:latin typeface="Arial Narrow" panose="020B0606020202030204" pitchFamily="34" charset="0"/>
            </a:endParaRPr>
          </a:p>
          <a:p>
            <a:r>
              <a:rPr lang="fr-FR" b="1" dirty="0">
                <a:solidFill>
                  <a:srgbClr val="42A19D"/>
                </a:solidFill>
                <a:latin typeface="Myriad"/>
                <a:ea typeface="DejaVu Sans"/>
              </a:rPr>
              <a:t>Accompagnement aux initiatives, tiers lieux et collectivités  : </a:t>
            </a:r>
            <a:endParaRPr b="1" dirty="0">
              <a:solidFill>
                <a:srgbClr val="42A19D"/>
              </a:solidFill>
              <a:latin typeface="Myriad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fr-FR" sz="1600" dirty="0">
                <a:latin typeface="Arial Narrow" panose="020B0606020202030204" pitchFamily="34" charset="0"/>
              </a:rPr>
              <a:t>1 – Accompagnement à l’émergence de Tiers Lieux et </a:t>
            </a:r>
            <a:r>
              <a:rPr lang="fr-FR" sz="1600" dirty="0" err="1">
                <a:latin typeface="Arial Narrow" panose="020B0606020202030204" pitchFamily="34" charset="0"/>
              </a:rPr>
              <a:t>FabLab</a:t>
            </a:r>
            <a:r>
              <a:rPr lang="fr-FR" sz="1600" dirty="0">
                <a:latin typeface="Arial Narrow" panose="020B0606020202030204" pitchFamily="34" charset="0"/>
              </a:rPr>
              <a:t> (MDA, Les Ateliers, Réseaux </a:t>
            </a:r>
            <a:r>
              <a:rPr lang="fr-FR" sz="1600" dirty="0" err="1">
                <a:latin typeface="Arial Narrow" panose="020B0606020202030204" pitchFamily="34" charset="0"/>
              </a:rPr>
              <a:t>FabLab</a:t>
            </a:r>
            <a:r>
              <a:rPr lang="fr-FR" sz="1600" dirty="0">
                <a:latin typeface="Arial Narrow" panose="020B0606020202030204" pitchFamily="34" charset="0"/>
              </a:rPr>
              <a:t> du Maroc, réseau </a:t>
            </a:r>
            <a:r>
              <a:rPr lang="fr-FR" sz="1600" dirty="0" err="1">
                <a:latin typeface="Arial Narrow" panose="020B0606020202030204" pitchFamily="34" charset="0"/>
              </a:rPr>
              <a:t>FabLab</a:t>
            </a:r>
            <a:r>
              <a:rPr lang="fr-FR" sz="1600" dirty="0">
                <a:latin typeface="Arial Narrow" panose="020B0606020202030204" pitchFamily="34" charset="0"/>
              </a:rPr>
              <a:t> français…) modèle économique, usages et aménagement des espaces, mobilisation des parties prenantes,  conseils techniques…</a:t>
            </a:r>
            <a:endParaRPr sz="20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1600" dirty="0">
                <a:latin typeface="Arial Narrow" panose="020B0606020202030204" pitchFamily="34" charset="0"/>
              </a:rPr>
              <a:t>2 –Transfert de savoir-faire d’animations de projets collectifs (artisans, designers, architectes…)</a:t>
            </a:r>
            <a:r>
              <a:rPr lang="fr-FR" sz="2000" dirty="0">
                <a:latin typeface="Arial Narrow" panose="020B0606020202030204" pitchFamily="34" charset="0"/>
              </a:rPr>
              <a:t>  </a:t>
            </a:r>
            <a:r>
              <a:rPr lang="fr-FR" sz="1600" dirty="0" err="1">
                <a:latin typeface="Arial Narrow" panose="020B0606020202030204" pitchFamily="34" charset="0"/>
              </a:rPr>
              <a:t>co</a:t>
            </a:r>
            <a:r>
              <a:rPr lang="fr-FR" sz="1600" dirty="0">
                <a:latin typeface="Arial Narrow" panose="020B0606020202030204" pitchFamily="34" charset="0"/>
              </a:rPr>
              <a:t>-création, transdisciplinarité, coopération, partage propriété intellectuelle, réseau professionnel</a:t>
            </a:r>
            <a:endParaRPr sz="20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</a:pPr>
            <a:endParaRPr sz="2400" dirty="0"/>
          </a:p>
        </p:txBody>
      </p:sp>
      <p:sp>
        <p:nvSpPr>
          <p:cNvPr id="478" name="CustomShape 2"/>
          <p:cNvSpPr/>
          <p:nvPr/>
        </p:nvSpPr>
        <p:spPr>
          <a:xfrm>
            <a:off x="263785" y="331158"/>
            <a:ext cx="8758990" cy="641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3200" dirty="0">
                <a:solidFill>
                  <a:srgbClr val="42A19D"/>
                </a:solidFill>
                <a:latin typeface="Myriad"/>
                <a:ea typeface="DejaVu Sans"/>
              </a:rPr>
              <a:t>Les acteurs du Multiple au service du développement de projets</a:t>
            </a:r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261720" y="1029443"/>
            <a:ext cx="8524800" cy="826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2452" rIns="81638" bIns="42452">
            <a:spAutoFit/>
          </a:bodyPr>
          <a:lstStyle>
            <a:lvl1pPr marL="282575" indent="-282575"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1633" b="1" dirty="0">
                <a:solidFill>
                  <a:srgbClr val="000000"/>
                </a:solidFill>
                <a:latin typeface="Arial Narrow" panose="020B0606020202030204" pitchFamily="34" charset="0"/>
              </a:rPr>
              <a:t>Visibilité des acteurs résidents et des activités responsables sur le territoire </a:t>
            </a:r>
            <a:r>
              <a:rPr lang="fr-FR" altLang="fr-FR" sz="1633" dirty="0">
                <a:solidFill>
                  <a:srgbClr val="000000"/>
                </a:solidFill>
                <a:latin typeface="Arial Narrow" panose="020B0606020202030204" pitchFamily="34" charset="0"/>
              </a:rPr>
              <a:t>(trafic de 150 personnes par jour en moyenne sur le lieu) </a:t>
            </a:r>
          </a:p>
          <a:p>
            <a:pPr marL="0" indent="0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fr-FR" altLang="fr-FR" sz="6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1633" b="1" dirty="0">
                <a:solidFill>
                  <a:srgbClr val="000000"/>
                </a:solidFill>
                <a:latin typeface="Arial Narrow" panose="020B0606020202030204" pitchFamily="34" charset="0"/>
              </a:rPr>
              <a:t>Création de 20 emplois directs à ce jour</a:t>
            </a:r>
          </a:p>
          <a:p>
            <a:pPr eaLnBrk="1">
              <a:lnSpc>
                <a:spcPct val="93000"/>
              </a:lnSpc>
              <a:buSzPct val="100000"/>
            </a:pPr>
            <a:endParaRPr lang="fr-FR" altLang="fr-FR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1633" b="1" dirty="0">
                <a:solidFill>
                  <a:srgbClr val="000000"/>
                </a:solidFill>
                <a:latin typeface="Arial Narrow" panose="020B0606020202030204" pitchFamily="34" charset="0"/>
              </a:rPr>
              <a:t>Création et développement d’emplois </a:t>
            </a:r>
            <a:r>
              <a:rPr lang="fr-FR" altLang="fr-FR" sz="1633" dirty="0">
                <a:solidFill>
                  <a:srgbClr val="000000"/>
                </a:solidFill>
                <a:latin typeface="Arial Narrow" panose="020B0606020202030204" pitchFamily="34" charset="0"/>
              </a:rPr>
              <a:t>(création de start-up, pérennisation et développement de structures existantes, création indirecte d’emplois via l’utilité sociale et environnementale des entreprises hébergées), positionnement d’</a:t>
            </a:r>
            <a:r>
              <a:rPr lang="fr-FR" altLang="fr-FR" sz="1633" dirty="0" err="1">
                <a:solidFill>
                  <a:srgbClr val="000000"/>
                </a:solidFill>
                <a:latin typeface="Arial Narrow" panose="020B0606020202030204" pitchFamily="34" charset="0"/>
              </a:rPr>
              <a:t>Autantyk</a:t>
            </a:r>
            <a:r>
              <a:rPr lang="fr-FR" altLang="fr-FR" sz="1633" dirty="0">
                <a:solidFill>
                  <a:srgbClr val="000000"/>
                </a:solidFill>
                <a:latin typeface="Arial Narrow" panose="020B0606020202030204" pitchFamily="34" charset="0"/>
              </a:rPr>
              <a:t> sur les nouvelles méthodes de management et sur l’entreprise libéré et le bienêtre au travail…</a:t>
            </a:r>
          </a:p>
          <a:p>
            <a:pPr eaLnBrk="1">
              <a:lnSpc>
                <a:spcPct val="93000"/>
              </a:lnSpc>
              <a:buSzPct val="100000"/>
            </a:pPr>
            <a:endParaRPr lang="fr-FR" altLang="fr-FR" sz="9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1633" b="1" dirty="0">
                <a:solidFill>
                  <a:srgbClr val="000000"/>
                </a:solidFill>
                <a:latin typeface="Arial Narrow" panose="020B0606020202030204" pitchFamily="34" charset="0"/>
              </a:rPr>
              <a:t>Création de nouveaux débouchés issus des coopérations économiques </a:t>
            </a:r>
            <a:r>
              <a:rPr lang="fr-FR" altLang="fr-FR" sz="1633" dirty="0">
                <a:solidFill>
                  <a:srgbClr val="000000"/>
                </a:solidFill>
                <a:latin typeface="Arial Narrow" panose="020B0606020202030204" pitchFamily="34" charset="0"/>
              </a:rPr>
              <a:t>(ex : groupement aménagement, Méthode MIAOU (APP </a:t>
            </a:r>
            <a:r>
              <a:rPr lang="fr-FR" altLang="fr-FR" sz="1633" dirty="0" err="1">
                <a:solidFill>
                  <a:srgbClr val="000000"/>
                </a:solidFill>
                <a:latin typeface="Arial Narrow" panose="020B0606020202030204" pitchFamily="34" charset="0"/>
              </a:rPr>
              <a:t>easynov</a:t>
            </a:r>
            <a:r>
              <a:rPr lang="fr-FR" altLang="fr-FR" sz="1633" dirty="0">
                <a:solidFill>
                  <a:srgbClr val="000000"/>
                </a:solidFill>
                <a:latin typeface="Arial Narrow" panose="020B0606020202030204" pitchFamily="34" charset="0"/>
              </a:rPr>
              <a:t> – Région), collaboration designers/</a:t>
            </a:r>
            <a:r>
              <a:rPr lang="fr-FR" altLang="fr-FR" sz="1633" dirty="0" err="1">
                <a:solidFill>
                  <a:srgbClr val="000000"/>
                </a:solidFill>
                <a:latin typeface="Arial Narrow" panose="020B0606020202030204" pitchFamily="34" charset="0"/>
              </a:rPr>
              <a:t>fablab</a:t>
            </a:r>
            <a:r>
              <a:rPr lang="fr-FR" altLang="fr-FR" sz="1633" dirty="0">
                <a:solidFill>
                  <a:srgbClr val="000000"/>
                </a:solidFill>
                <a:latin typeface="Arial Narrow" panose="020B0606020202030204" pitchFamily="34" charset="0"/>
              </a:rPr>
              <a:t>, artisans/</a:t>
            </a:r>
            <a:r>
              <a:rPr lang="fr-FR" altLang="fr-FR" sz="1633" dirty="0" err="1">
                <a:solidFill>
                  <a:srgbClr val="000000"/>
                </a:solidFill>
                <a:latin typeface="Arial Narrow" panose="020B0606020202030204" pitchFamily="34" charset="0"/>
              </a:rPr>
              <a:t>coworkers</a:t>
            </a:r>
            <a:r>
              <a:rPr lang="fr-FR" altLang="fr-FR" sz="1633" dirty="0">
                <a:solidFill>
                  <a:srgbClr val="000000"/>
                </a:solidFill>
                <a:latin typeface="Arial Narrow" panose="020B0606020202030204" pitchFamily="34" charset="0"/>
              </a:rPr>
              <a:t>, Réponse Appel à projets ou appel d’offres via Marque « Réseau créatif ») </a:t>
            </a:r>
          </a:p>
          <a:p>
            <a:pPr eaLnBrk="1">
              <a:lnSpc>
                <a:spcPct val="93000"/>
              </a:lnSpc>
              <a:buSzPct val="100000"/>
            </a:pPr>
            <a:endParaRPr lang="fr-FR" altLang="fr-FR" sz="9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1633" b="1" dirty="0">
                <a:solidFill>
                  <a:srgbClr val="000000"/>
                </a:solidFill>
                <a:latin typeface="Arial Narrow" panose="020B0606020202030204" pitchFamily="34" charset="0"/>
              </a:rPr>
              <a:t>Développement d’un capital immatériel et création d’un vivier d’acteurs sur les nouveaux modèles de développement </a:t>
            </a:r>
            <a:r>
              <a:rPr lang="fr-FR" altLang="fr-FR" sz="1633" dirty="0">
                <a:solidFill>
                  <a:srgbClr val="000000"/>
                </a:solidFill>
                <a:latin typeface="Arial Narrow" panose="020B0606020202030204" pitchFamily="34" charset="0"/>
              </a:rPr>
              <a:t>(smart </a:t>
            </a:r>
            <a:r>
              <a:rPr lang="fr-FR" altLang="fr-FR" sz="1633" dirty="0" err="1">
                <a:solidFill>
                  <a:srgbClr val="000000"/>
                </a:solidFill>
                <a:latin typeface="Arial Narrow" panose="020B0606020202030204" pitchFamily="34" charset="0"/>
              </a:rPr>
              <a:t>cities</a:t>
            </a:r>
            <a:r>
              <a:rPr lang="fr-FR" altLang="fr-FR" sz="1633" dirty="0">
                <a:solidFill>
                  <a:srgbClr val="000000"/>
                </a:solidFill>
                <a:latin typeface="Arial Narrow" panose="020B0606020202030204" pitchFamily="34" charset="0"/>
              </a:rPr>
              <a:t>, inclusion numérique, économie collaborative, Do </a:t>
            </a:r>
            <a:r>
              <a:rPr lang="fr-FR" altLang="fr-FR" sz="1633" dirty="0" err="1">
                <a:solidFill>
                  <a:srgbClr val="000000"/>
                </a:solidFill>
                <a:latin typeface="Arial Narrow" panose="020B0606020202030204" pitchFamily="34" charset="0"/>
              </a:rPr>
              <a:t>it</a:t>
            </a:r>
            <a:r>
              <a:rPr lang="fr-FR" altLang="fr-FR" sz="1633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fr-FR" altLang="fr-FR" sz="1633" dirty="0" err="1">
                <a:solidFill>
                  <a:srgbClr val="000000"/>
                </a:solidFill>
                <a:latin typeface="Arial Narrow" panose="020B0606020202030204" pitchFamily="34" charset="0"/>
              </a:rPr>
              <a:t>Yourself</a:t>
            </a:r>
            <a:r>
              <a:rPr lang="fr-FR" altLang="fr-FR" sz="1633" dirty="0">
                <a:solidFill>
                  <a:srgbClr val="000000"/>
                </a:solidFill>
                <a:latin typeface="Arial Narrow" panose="020B0606020202030204" pitchFamily="34" charset="0"/>
              </a:rPr>
              <a:t>, </a:t>
            </a:r>
            <a:r>
              <a:rPr lang="fr-FR" altLang="fr-FR" sz="1633" dirty="0" err="1">
                <a:solidFill>
                  <a:srgbClr val="000000"/>
                </a:solidFill>
                <a:latin typeface="Arial Narrow" panose="020B0606020202030204" pitchFamily="34" charset="0"/>
              </a:rPr>
              <a:t>Makers</a:t>
            </a:r>
            <a:r>
              <a:rPr lang="fr-FR" altLang="fr-FR" sz="1633" dirty="0">
                <a:solidFill>
                  <a:srgbClr val="000000"/>
                </a:solidFill>
                <a:latin typeface="Arial Narrow" panose="020B0606020202030204" pitchFamily="34" charset="0"/>
              </a:rPr>
              <a:t>...) émergence d’idées, de projets collaboratifs, de projets inter-entreprises, d’échanges d’idées et de savoir faire, échange de compétences </a:t>
            </a:r>
          </a:p>
          <a:p>
            <a:pPr eaLnBrk="1">
              <a:lnSpc>
                <a:spcPct val="93000"/>
              </a:lnSpc>
              <a:buSzPct val="100000"/>
            </a:pPr>
            <a:endParaRPr lang="fr-FR" altLang="fr-FR" sz="7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1633" b="1" dirty="0">
                <a:solidFill>
                  <a:srgbClr val="000000"/>
                </a:solidFill>
                <a:latin typeface="Arial Narrow" panose="020B0606020202030204" pitchFamily="34" charset="0"/>
              </a:rPr>
              <a:t>Lieu d’expérimentation des nouvelles tendances en matière économique </a:t>
            </a:r>
            <a:r>
              <a:rPr lang="fr-FR" altLang="fr-FR" sz="1633" dirty="0">
                <a:solidFill>
                  <a:srgbClr val="000000"/>
                </a:solidFill>
                <a:latin typeface="Arial Narrow" panose="020B0606020202030204" pitchFamily="34" charset="0"/>
              </a:rPr>
              <a:t>(agriculture urbaine et </a:t>
            </a:r>
            <a:r>
              <a:rPr lang="fr-FR" altLang="fr-FR" sz="1633" dirty="0" err="1">
                <a:solidFill>
                  <a:srgbClr val="000000"/>
                </a:solidFill>
                <a:latin typeface="Arial Narrow" panose="020B0606020202030204" pitchFamily="34" charset="0"/>
              </a:rPr>
              <a:t>aquaponie</a:t>
            </a:r>
            <a:r>
              <a:rPr lang="fr-FR" altLang="fr-FR" sz="1633" dirty="0">
                <a:solidFill>
                  <a:srgbClr val="000000"/>
                </a:solidFill>
                <a:latin typeface="Arial Narrow" panose="020B0606020202030204" pitchFamily="34" charset="0"/>
              </a:rPr>
              <a:t>, inclusion numérique, bâtiment à énergie positive,… )</a:t>
            </a:r>
          </a:p>
          <a:p>
            <a:pPr eaLnBrk="1">
              <a:lnSpc>
                <a:spcPct val="93000"/>
              </a:lnSpc>
              <a:buSzPct val="100000"/>
            </a:pPr>
            <a:endParaRPr lang="fr-FR" altLang="fr-FR" sz="8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1633" b="1" dirty="0">
                <a:solidFill>
                  <a:srgbClr val="000000"/>
                </a:solidFill>
                <a:latin typeface="Arial Narrow" panose="020B0606020202030204" pitchFamily="34" charset="0"/>
              </a:rPr>
              <a:t>Visibilité de Toulouse en matière d’innovation et de créativité </a:t>
            </a:r>
            <a:r>
              <a:rPr lang="fr-FR" altLang="fr-FR" sz="1633" dirty="0">
                <a:solidFill>
                  <a:srgbClr val="000000"/>
                </a:solidFill>
                <a:latin typeface="Arial Narrow" panose="020B0606020202030204" pitchFamily="34" charset="0"/>
              </a:rPr>
              <a:t>par la participation du Multiple aux seins de réseaux nationaux, européens et international  (PTCE, </a:t>
            </a:r>
            <a:r>
              <a:rPr lang="fr-FR" altLang="fr-FR" sz="1633" dirty="0" err="1">
                <a:solidFill>
                  <a:srgbClr val="000000"/>
                </a:solidFill>
                <a:latin typeface="Arial Narrow" panose="020B0606020202030204" pitchFamily="34" charset="0"/>
              </a:rPr>
              <a:t>FabLab</a:t>
            </a:r>
            <a:r>
              <a:rPr lang="fr-FR" altLang="fr-FR" sz="1633" dirty="0">
                <a:solidFill>
                  <a:srgbClr val="000000"/>
                </a:solidFill>
                <a:latin typeface="Arial Narrow" panose="020B0606020202030204" pitchFamily="34" charset="0"/>
              </a:rPr>
              <a:t>, Tiers Lieux…) et organisation du </a:t>
            </a:r>
            <a:r>
              <a:rPr lang="fr-FR" altLang="fr-FR" sz="1633" dirty="0" err="1">
                <a:solidFill>
                  <a:srgbClr val="000000"/>
                </a:solidFill>
                <a:latin typeface="Arial Narrow" panose="020B0606020202030204" pitchFamily="34" charset="0"/>
              </a:rPr>
              <a:t>FabLab</a:t>
            </a:r>
            <a:r>
              <a:rPr lang="fr-FR" altLang="fr-FR" sz="1633" dirty="0">
                <a:solidFill>
                  <a:srgbClr val="000000"/>
                </a:solidFill>
                <a:latin typeface="Arial Narrow" panose="020B0606020202030204" pitchFamily="34" charset="0"/>
              </a:rPr>
              <a:t> festival</a:t>
            </a:r>
          </a:p>
          <a:p>
            <a:pPr eaLnBrk="1">
              <a:lnSpc>
                <a:spcPct val="93000"/>
              </a:lnSpc>
              <a:buSzPct val="100000"/>
            </a:pPr>
            <a:endParaRPr lang="fr-FR" altLang="fr-FR" sz="1633" b="1" dirty="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SzPct val="100000"/>
            </a:pPr>
            <a:endParaRPr lang="fr-FR" altLang="fr-FR" sz="1633" b="1" dirty="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SzPct val="100000"/>
            </a:pPr>
            <a:endParaRPr lang="fr-FR" altLang="fr-FR" sz="1633" dirty="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SzPct val="100000"/>
            </a:pPr>
            <a:endParaRPr lang="fr-FR" altLang="fr-FR" sz="1633" dirty="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SzPct val="100000"/>
            </a:pPr>
            <a:endParaRPr lang="fr-FR" altLang="fr-FR" sz="1633" dirty="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SzPct val="100000"/>
            </a:pPr>
            <a:endParaRPr lang="fr-FR" altLang="fr-FR" sz="1633" dirty="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SzPct val="100000"/>
            </a:pPr>
            <a:endParaRPr lang="fr-FR" altLang="fr-FR" sz="1633" dirty="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SzPct val="100000"/>
            </a:pPr>
            <a:endParaRPr lang="fr-FR" altLang="fr-FR" sz="1633" dirty="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SzPct val="100000"/>
            </a:pPr>
            <a:endParaRPr lang="fr-FR" altLang="fr-FR" sz="1633" dirty="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SzPct val="100000"/>
            </a:pPr>
            <a:endParaRPr lang="fr-FR" altLang="fr-FR" sz="1633" dirty="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SzPct val="100000"/>
            </a:pPr>
            <a:endParaRPr lang="fr-FR" altLang="fr-FR" sz="1633" dirty="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SzPct val="100000"/>
            </a:pPr>
            <a:endParaRPr lang="fr-FR" altLang="fr-FR" sz="1633" dirty="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SzPct val="100000"/>
            </a:pPr>
            <a:r>
              <a:rPr lang="fr-FR" altLang="fr-FR" sz="1633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CustomShape 2"/>
          <p:cNvSpPr/>
          <p:nvPr/>
        </p:nvSpPr>
        <p:spPr>
          <a:xfrm>
            <a:off x="500040" y="214200"/>
            <a:ext cx="8286480" cy="641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4400" dirty="0">
                <a:solidFill>
                  <a:srgbClr val="42A19D"/>
                </a:solidFill>
                <a:latin typeface="Myriad"/>
                <a:ea typeface="DejaVu Sans"/>
              </a:rPr>
              <a:t>Les impacts du lieu…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0114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 rot="28200">
            <a:off x="1857240" y="6469920"/>
            <a:ext cx="5076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 </a:t>
            </a:r>
            <a:endParaRPr dirty="0"/>
          </a:p>
        </p:txBody>
      </p:sp>
      <p:sp>
        <p:nvSpPr>
          <p:cNvPr id="152" name="CustomShape 2"/>
          <p:cNvSpPr/>
          <p:nvPr/>
        </p:nvSpPr>
        <p:spPr>
          <a:xfrm rot="28200">
            <a:off x="2232000" y="6471720"/>
            <a:ext cx="5076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 </a:t>
            </a:r>
            <a:endParaRPr dirty="0"/>
          </a:p>
        </p:txBody>
      </p:sp>
      <p:sp>
        <p:nvSpPr>
          <p:cNvPr id="153" name="CustomShape 3"/>
          <p:cNvSpPr/>
          <p:nvPr/>
        </p:nvSpPr>
        <p:spPr>
          <a:xfrm rot="28200">
            <a:off x="2258280" y="6472080"/>
            <a:ext cx="5076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 </a:t>
            </a:r>
            <a:endParaRPr dirty="0"/>
          </a:p>
        </p:txBody>
      </p:sp>
      <p:sp>
        <p:nvSpPr>
          <p:cNvPr id="154" name="CustomShape 4"/>
          <p:cNvSpPr/>
          <p:nvPr/>
        </p:nvSpPr>
        <p:spPr>
          <a:xfrm rot="33600">
            <a:off x="2283840" y="6471000"/>
            <a:ext cx="5076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/</a:t>
            </a:r>
            <a:endParaRPr dirty="0"/>
          </a:p>
        </p:txBody>
      </p:sp>
      <p:sp>
        <p:nvSpPr>
          <p:cNvPr id="155" name="CustomShape 5"/>
          <p:cNvSpPr/>
          <p:nvPr/>
        </p:nvSpPr>
        <p:spPr>
          <a:xfrm rot="28200">
            <a:off x="2327760" y="6472440"/>
            <a:ext cx="5076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 </a:t>
            </a:r>
            <a:endParaRPr dirty="0"/>
          </a:p>
        </p:txBody>
      </p:sp>
      <p:sp>
        <p:nvSpPr>
          <p:cNvPr id="156" name="CustomShape 6"/>
          <p:cNvSpPr/>
          <p:nvPr/>
        </p:nvSpPr>
        <p:spPr>
          <a:xfrm rot="28200">
            <a:off x="2694240" y="6474240"/>
            <a:ext cx="5076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 </a:t>
            </a:r>
            <a:endParaRPr dirty="0"/>
          </a:p>
        </p:txBody>
      </p:sp>
      <p:sp>
        <p:nvSpPr>
          <p:cNvPr id="157" name="CustomShape 7"/>
          <p:cNvSpPr/>
          <p:nvPr/>
        </p:nvSpPr>
        <p:spPr>
          <a:xfrm rot="28200">
            <a:off x="3247920" y="6477480"/>
            <a:ext cx="5076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 </a:t>
            </a:r>
            <a:endParaRPr dirty="0"/>
          </a:p>
        </p:txBody>
      </p:sp>
      <p:sp>
        <p:nvSpPr>
          <p:cNvPr id="158" name="CustomShape 8"/>
          <p:cNvSpPr/>
          <p:nvPr/>
        </p:nvSpPr>
        <p:spPr>
          <a:xfrm rot="28200">
            <a:off x="3274200" y="6477480"/>
            <a:ext cx="5076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 </a:t>
            </a:r>
            <a:endParaRPr dirty="0"/>
          </a:p>
        </p:txBody>
      </p:sp>
      <p:sp>
        <p:nvSpPr>
          <p:cNvPr id="159" name="CustomShape 9"/>
          <p:cNvSpPr/>
          <p:nvPr/>
        </p:nvSpPr>
        <p:spPr>
          <a:xfrm rot="33600">
            <a:off x="3299760" y="6476760"/>
            <a:ext cx="5076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/</a:t>
            </a:r>
            <a:endParaRPr dirty="0"/>
          </a:p>
        </p:txBody>
      </p:sp>
      <p:sp>
        <p:nvSpPr>
          <p:cNvPr id="160" name="CustomShape 10"/>
          <p:cNvSpPr/>
          <p:nvPr/>
        </p:nvSpPr>
        <p:spPr>
          <a:xfrm rot="28200">
            <a:off x="3343680" y="6477840"/>
            <a:ext cx="5076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 </a:t>
            </a:r>
            <a:endParaRPr dirty="0"/>
          </a:p>
        </p:txBody>
      </p:sp>
      <p:sp>
        <p:nvSpPr>
          <p:cNvPr id="161" name="CustomShape 11"/>
          <p:cNvSpPr/>
          <p:nvPr/>
        </p:nvSpPr>
        <p:spPr>
          <a:xfrm rot="18000">
            <a:off x="3370320" y="6479640"/>
            <a:ext cx="7956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s</a:t>
            </a:r>
            <a:endParaRPr dirty="0"/>
          </a:p>
        </p:txBody>
      </p:sp>
      <p:sp>
        <p:nvSpPr>
          <p:cNvPr id="162" name="CustomShape 12"/>
          <p:cNvSpPr/>
          <p:nvPr/>
        </p:nvSpPr>
        <p:spPr>
          <a:xfrm rot="15600">
            <a:off x="3421440" y="6478560"/>
            <a:ext cx="9324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o</a:t>
            </a:r>
            <a:endParaRPr dirty="0"/>
          </a:p>
        </p:txBody>
      </p:sp>
      <p:sp>
        <p:nvSpPr>
          <p:cNvPr id="163" name="CustomShape 13"/>
          <p:cNvSpPr/>
          <p:nvPr/>
        </p:nvSpPr>
        <p:spPr>
          <a:xfrm rot="17400">
            <a:off x="3493440" y="6479640"/>
            <a:ext cx="8424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c</a:t>
            </a:r>
            <a:endParaRPr dirty="0"/>
          </a:p>
        </p:txBody>
      </p:sp>
      <p:sp>
        <p:nvSpPr>
          <p:cNvPr id="164" name="CustomShape 14"/>
          <p:cNvSpPr/>
          <p:nvPr/>
        </p:nvSpPr>
        <p:spPr>
          <a:xfrm rot="33600">
            <a:off x="3551760" y="6481800"/>
            <a:ext cx="4320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i</a:t>
            </a:r>
            <a:endParaRPr dirty="0"/>
          </a:p>
        </p:txBody>
      </p:sp>
      <p:sp>
        <p:nvSpPr>
          <p:cNvPr id="165" name="CustomShape 15"/>
          <p:cNvSpPr/>
          <p:nvPr/>
        </p:nvSpPr>
        <p:spPr>
          <a:xfrm rot="15600">
            <a:off x="3582360" y="6479280"/>
            <a:ext cx="9324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o</a:t>
            </a:r>
            <a:endParaRPr dirty="0"/>
          </a:p>
        </p:txBody>
      </p:sp>
      <p:sp>
        <p:nvSpPr>
          <p:cNvPr id="166" name="CustomShape 16"/>
          <p:cNvSpPr/>
          <p:nvPr/>
        </p:nvSpPr>
        <p:spPr>
          <a:xfrm rot="33600">
            <a:off x="3653640" y="6482520"/>
            <a:ext cx="4320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l</a:t>
            </a:r>
            <a:endParaRPr dirty="0"/>
          </a:p>
        </p:txBody>
      </p:sp>
      <p:sp>
        <p:nvSpPr>
          <p:cNvPr id="167" name="CustomShape 17"/>
          <p:cNvSpPr/>
          <p:nvPr/>
        </p:nvSpPr>
        <p:spPr>
          <a:xfrm rot="15600">
            <a:off x="3684240" y="6480000"/>
            <a:ext cx="9324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o</a:t>
            </a:r>
            <a:endParaRPr dirty="0"/>
          </a:p>
        </p:txBody>
      </p:sp>
      <p:sp>
        <p:nvSpPr>
          <p:cNvPr id="168" name="CustomShape 18"/>
          <p:cNvSpPr/>
          <p:nvPr/>
        </p:nvSpPr>
        <p:spPr>
          <a:xfrm rot="15000">
            <a:off x="3755880" y="6480000"/>
            <a:ext cx="9648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g</a:t>
            </a:r>
            <a:endParaRPr dirty="0"/>
          </a:p>
        </p:txBody>
      </p:sp>
      <p:sp>
        <p:nvSpPr>
          <p:cNvPr id="169" name="CustomShape 19"/>
          <p:cNvSpPr/>
          <p:nvPr/>
        </p:nvSpPr>
        <p:spPr>
          <a:xfrm rot="33600">
            <a:off x="3828960" y="6483600"/>
            <a:ext cx="4320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i</a:t>
            </a:r>
            <a:endParaRPr dirty="0"/>
          </a:p>
        </p:txBody>
      </p:sp>
      <p:sp>
        <p:nvSpPr>
          <p:cNvPr id="170" name="CustomShape 20"/>
          <p:cNvSpPr/>
          <p:nvPr/>
        </p:nvSpPr>
        <p:spPr>
          <a:xfrm rot="15000">
            <a:off x="3859560" y="6481080"/>
            <a:ext cx="9468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e</a:t>
            </a:r>
            <a:endParaRPr dirty="0"/>
          </a:p>
        </p:txBody>
      </p:sp>
      <p:sp>
        <p:nvSpPr>
          <p:cNvPr id="171" name="CustomShape 21"/>
          <p:cNvSpPr/>
          <p:nvPr/>
        </p:nvSpPr>
        <p:spPr>
          <a:xfrm rot="29400">
            <a:off x="3924360" y="6484320"/>
            <a:ext cx="4896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 </a:t>
            </a:r>
            <a:endParaRPr dirty="0"/>
          </a:p>
        </p:txBody>
      </p:sp>
      <p:sp>
        <p:nvSpPr>
          <p:cNvPr id="172" name="CustomShape 22"/>
          <p:cNvSpPr/>
          <p:nvPr/>
        </p:nvSpPr>
        <p:spPr>
          <a:xfrm rot="26400">
            <a:off x="3952080" y="6483600"/>
            <a:ext cx="5508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-</a:t>
            </a:r>
            <a:endParaRPr dirty="0"/>
          </a:p>
        </p:txBody>
      </p:sp>
      <p:sp>
        <p:nvSpPr>
          <p:cNvPr id="173" name="CustomShape 23"/>
          <p:cNvSpPr/>
          <p:nvPr/>
        </p:nvSpPr>
        <p:spPr>
          <a:xfrm rot="29400">
            <a:off x="3992040" y="6484320"/>
            <a:ext cx="4896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 </a:t>
            </a:r>
            <a:endParaRPr dirty="0"/>
          </a:p>
        </p:txBody>
      </p:sp>
      <p:sp>
        <p:nvSpPr>
          <p:cNvPr id="174" name="CustomShape 24"/>
          <p:cNvSpPr/>
          <p:nvPr/>
        </p:nvSpPr>
        <p:spPr>
          <a:xfrm rot="15000">
            <a:off x="4019760" y="6481440"/>
            <a:ext cx="9648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d</a:t>
            </a:r>
            <a:endParaRPr dirty="0"/>
          </a:p>
        </p:txBody>
      </p:sp>
      <p:sp>
        <p:nvSpPr>
          <p:cNvPr id="175" name="CustomShape 25"/>
          <p:cNvSpPr/>
          <p:nvPr/>
        </p:nvSpPr>
        <p:spPr>
          <a:xfrm rot="15000">
            <a:off x="4093200" y="6482880"/>
            <a:ext cx="9468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e</a:t>
            </a:r>
            <a:endParaRPr dirty="0"/>
          </a:p>
        </p:txBody>
      </p:sp>
      <p:sp>
        <p:nvSpPr>
          <p:cNvPr id="176" name="CustomShape 26"/>
          <p:cNvSpPr/>
          <p:nvPr/>
        </p:nvSpPr>
        <p:spPr>
          <a:xfrm rot="18000">
            <a:off x="4158720" y="6483960"/>
            <a:ext cx="7956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s</a:t>
            </a:r>
            <a:endParaRPr dirty="0"/>
          </a:p>
        </p:txBody>
      </p:sp>
      <p:sp>
        <p:nvSpPr>
          <p:cNvPr id="177" name="CustomShape 27"/>
          <p:cNvSpPr/>
          <p:nvPr/>
        </p:nvSpPr>
        <p:spPr>
          <a:xfrm rot="33600">
            <a:off x="4210200" y="6485400"/>
            <a:ext cx="4320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i</a:t>
            </a:r>
            <a:endParaRPr dirty="0"/>
          </a:p>
        </p:txBody>
      </p:sp>
      <p:sp>
        <p:nvSpPr>
          <p:cNvPr id="178" name="CustomShape 28"/>
          <p:cNvSpPr/>
          <p:nvPr/>
        </p:nvSpPr>
        <p:spPr>
          <a:xfrm rot="15000">
            <a:off x="4240800" y="6482880"/>
            <a:ext cx="9648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g</a:t>
            </a:r>
            <a:endParaRPr dirty="0"/>
          </a:p>
        </p:txBody>
      </p:sp>
      <p:sp>
        <p:nvSpPr>
          <p:cNvPr id="179" name="CustomShape 29"/>
          <p:cNvSpPr/>
          <p:nvPr/>
        </p:nvSpPr>
        <p:spPr>
          <a:xfrm rot="15000">
            <a:off x="4313880" y="6483240"/>
            <a:ext cx="9648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n</a:t>
            </a:r>
            <a:endParaRPr dirty="0"/>
          </a:p>
        </p:txBody>
      </p:sp>
      <p:sp>
        <p:nvSpPr>
          <p:cNvPr id="180" name="CustomShape 30"/>
          <p:cNvSpPr/>
          <p:nvPr/>
        </p:nvSpPr>
        <p:spPr>
          <a:xfrm rot="29400">
            <a:off x="4385520" y="6486480"/>
            <a:ext cx="4896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 </a:t>
            </a:r>
            <a:endParaRPr dirty="0"/>
          </a:p>
        </p:txBody>
      </p:sp>
      <p:sp>
        <p:nvSpPr>
          <p:cNvPr id="181" name="CustomShape 31"/>
          <p:cNvSpPr/>
          <p:nvPr/>
        </p:nvSpPr>
        <p:spPr>
          <a:xfrm rot="26400">
            <a:off x="4413240" y="6485760"/>
            <a:ext cx="5508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-</a:t>
            </a:r>
            <a:endParaRPr dirty="0"/>
          </a:p>
        </p:txBody>
      </p:sp>
      <p:sp>
        <p:nvSpPr>
          <p:cNvPr id="182" name="CustomShape 32"/>
          <p:cNvSpPr/>
          <p:nvPr/>
        </p:nvSpPr>
        <p:spPr>
          <a:xfrm rot="29400">
            <a:off x="4453200" y="6486840"/>
            <a:ext cx="4896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 </a:t>
            </a:r>
            <a:endParaRPr dirty="0"/>
          </a:p>
        </p:txBody>
      </p:sp>
      <p:sp>
        <p:nvSpPr>
          <p:cNvPr id="183" name="CustomShape 33"/>
          <p:cNvSpPr/>
          <p:nvPr/>
        </p:nvSpPr>
        <p:spPr>
          <a:xfrm rot="33600">
            <a:off x="4481280" y="6486840"/>
            <a:ext cx="4320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i</a:t>
            </a:r>
            <a:endParaRPr dirty="0"/>
          </a:p>
        </p:txBody>
      </p:sp>
      <p:sp>
        <p:nvSpPr>
          <p:cNvPr id="184" name="CustomShape 34"/>
          <p:cNvSpPr/>
          <p:nvPr/>
        </p:nvSpPr>
        <p:spPr>
          <a:xfrm rot="15000">
            <a:off x="4511880" y="6484320"/>
            <a:ext cx="9648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n</a:t>
            </a:r>
            <a:endParaRPr dirty="0"/>
          </a:p>
        </p:txBody>
      </p:sp>
      <p:sp>
        <p:nvSpPr>
          <p:cNvPr id="185" name="CustomShape 35"/>
          <p:cNvSpPr/>
          <p:nvPr/>
        </p:nvSpPr>
        <p:spPr>
          <a:xfrm rot="15000">
            <a:off x="4584240" y="6484680"/>
            <a:ext cx="9648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n</a:t>
            </a:r>
            <a:endParaRPr dirty="0"/>
          </a:p>
        </p:txBody>
      </p:sp>
      <p:sp>
        <p:nvSpPr>
          <p:cNvPr id="186" name="CustomShape 36"/>
          <p:cNvSpPr/>
          <p:nvPr/>
        </p:nvSpPr>
        <p:spPr>
          <a:xfrm rot="15600">
            <a:off x="4656600" y="6485040"/>
            <a:ext cx="9324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o</a:t>
            </a:r>
            <a:endParaRPr dirty="0"/>
          </a:p>
        </p:txBody>
      </p:sp>
      <p:sp>
        <p:nvSpPr>
          <p:cNvPr id="187" name="CustomShape 37"/>
          <p:cNvSpPr/>
          <p:nvPr/>
        </p:nvSpPr>
        <p:spPr>
          <a:xfrm rot="16200">
            <a:off x="4726800" y="6486120"/>
            <a:ext cx="9036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v</a:t>
            </a:r>
            <a:endParaRPr dirty="0"/>
          </a:p>
        </p:txBody>
      </p:sp>
      <p:sp>
        <p:nvSpPr>
          <p:cNvPr id="188" name="CustomShape 38"/>
          <p:cNvSpPr/>
          <p:nvPr/>
        </p:nvSpPr>
        <p:spPr>
          <a:xfrm rot="15600">
            <a:off x="4787640" y="6486480"/>
            <a:ext cx="9324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a</a:t>
            </a:r>
            <a:endParaRPr dirty="0"/>
          </a:p>
        </p:txBody>
      </p:sp>
      <p:sp>
        <p:nvSpPr>
          <p:cNvPr id="189" name="CustomShape 39"/>
          <p:cNvSpPr/>
          <p:nvPr/>
        </p:nvSpPr>
        <p:spPr>
          <a:xfrm rot="24000">
            <a:off x="4850640" y="6487920"/>
            <a:ext cx="5976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t</a:t>
            </a:r>
            <a:endParaRPr dirty="0"/>
          </a:p>
        </p:txBody>
      </p:sp>
      <p:sp>
        <p:nvSpPr>
          <p:cNvPr id="190" name="CustomShape 40"/>
          <p:cNvSpPr/>
          <p:nvPr/>
        </p:nvSpPr>
        <p:spPr>
          <a:xfrm rot="33600">
            <a:off x="4893120" y="6489000"/>
            <a:ext cx="4320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i</a:t>
            </a:r>
            <a:endParaRPr dirty="0"/>
          </a:p>
        </p:txBody>
      </p:sp>
      <p:sp>
        <p:nvSpPr>
          <p:cNvPr id="191" name="CustomShape 41"/>
          <p:cNvSpPr/>
          <p:nvPr/>
        </p:nvSpPr>
        <p:spPr>
          <a:xfrm rot="15600">
            <a:off x="4923720" y="6486480"/>
            <a:ext cx="9324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o</a:t>
            </a:r>
            <a:endParaRPr dirty="0"/>
          </a:p>
        </p:txBody>
      </p:sp>
      <p:sp>
        <p:nvSpPr>
          <p:cNvPr id="192" name="CustomShape 42"/>
          <p:cNvSpPr/>
          <p:nvPr/>
        </p:nvSpPr>
        <p:spPr>
          <a:xfrm rot="15000">
            <a:off x="4995000" y="6486840"/>
            <a:ext cx="9648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n</a:t>
            </a:r>
            <a:endParaRPr dirty="0"/>
          </a:p>
        </p:txBody>
      </p:sp>
      <p:sp>
        <p:nvSpPr>
          <p:cNvPr id="193" name="CustomShape 43"/>
          <p:cNvSpPr/>
          <p:nvPr/>
        </p:nvSpPr>
        <p:spPr>
          <a:xfrm rot="29400">
            <a:off x="5067000" y="6490440"/>
            <a:ext cx="4896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 </a:t>
            </a:r>
            <a:endParaRPr dirty="0"/>
          </a:p>
        </p:txBody>
      </p:sp>
      <p:sp>
        <p:nvSpPr>
          <p:cNvPr id="194" name="CustomShape 44"/>
          <p:cNvSpPr/>
          <p:nvPr/>
        </p:nvSpPr>
        <p:spPr>
          <a:xfrm rot="24000">
            <a:off x="5095440" y="6489000"/>
            <a:ext cx="5976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t</a:t>
            </a:r>
            <a:endParaRPr dirty="0"/>
          </a:p>
        </p:txBody>
      </p:sp>
      <p:sp>
        <p:nvSpPr>
          <p:cNvPr id="195" name="CustomShape 45"/>
          <p:cNvSpPr/>
          <p:nvPr/>
        </p:nvSpPr>
        <p:spPr>
          <a:xfrm rot="15000">
            <a:off x="5137560" y="6487920"/>
            <a:ext cx="9468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e</a:t>
            </a:r>
            <a:endParaRPr dirty="0"/>
          </a:p>
        </p:txBody>
      </p:sp>
      <p:sp>
        <p:nvSpPr>
          <p:cNvPr id="196" name="CustomShape 46"/>
          <p:cNvSpPr/>
          <p:nvPr/>
        </p:nvSpPr>
        <p:spPr>
          <a:xfrm rot="17400">
            <a:off x="5202720" y="6488640"/>
            <a:ext cx="8424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c</a:t>
            </a:r>
            <a:endParaRPr dirty="0"/>
          </a:p>
        </p:txBody>
      </p:sp>
      <p:sp>
        <p:nvSpPr>
          <p:cNvPr id="197" name="CustomShape 47"/>
          <p:cNvSpPr/>
          <p:nvPr/>
        </p:nvSpPr>
        <p:spPr>
          <a:xfrm rot="15000">
            <a:off x="5261040" y="6488280"/>
            <a:ext cx="9648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h</a:t>
            </a:r>
            <a:endParaRPr dirty="0"/>
          </a:p>
        </p:txBody>
      </p:sp>
      <p:sp>
        <p:nvSpPr>
          <p:cNvPr id="198" name="CustomShape 48"/>
          <p:cNvSpPr/>
          <p:nvPr/>
        </p:nvSpPr>
        <p:spPr>
          <a:xfrm rot="15000">
            <a:off x="5333400" y="6488640"/>
            <a:ext cx="9648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n</a:t>
            </a:r>
            <a:endParaRPr dirty="0"/>
          </a:p>
        </p:txBody>
      </p:sp>
      <p:sp>
        <p:nvSpPr>
          <p:cNvPr id="199" name="CustomShape 49"/>
          <p:cNvSpPr/>
          <p:nvPr/>
        </p:nvSpPr>
        <p:spPr>
          <a:xfrm rot="15600">
            <a:off x="5405760" y="6489000"/>
            <a:ext cx="9324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o</a:t>
            </a:r>
            <a:endParaRPr dirty="0"/>
          </a:p>
        </p:txBody>
      </p:sp>
      <p:sp>
        <p:nvSpPr>
          <p:cNvPr id="200" name="CustomShape 50"/>
          <p:cNvSpPr/>
          <p:nvPr/>
        </p:nvSpPr>
        <p:spPr>
          <a:xfrm rot="33600">
            <a:off x="5477400" y="6492240"/>
            <a:ext cx="4320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l</a:t>
            </a:r>
            <a:endParaRPr dirty="0"/>
          </a:p>
        </p:txBody>
      </p:sp>
      <p:sp>
        <p:nvSpPr>
          <p:cNvPr id="201" name="CustomShape 51"/>
          <p:cNvSpPr/>
          <p:nvPr/>
        </p:nvSpPr>
        <p:spPr>
          <a:xfrm rot="15600">
            <a:off x="5508000" y="6490080"/>
            <a:ext cx="9324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o</a:t>
            </a:r>
            <a:endParaRPr dirty="0"/>
          </a:p>
        </p:txBody>
      </p:sp>
      <p:sp>
        <p:nvSpPr>
          <p:cNvPr id="202" name="CustomShape 52"/>
          <p:cNvSpPr/>
          <p:nvPr/>
        </p:nvSpPr>
        <p:spPr>
          <a:xfrm rot="15000">
            <a:off x="5579640" y="6490080"/>
            <a:ext cx="9648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g</a:t>
            </a:r>
            <a:endParaRPr dirty="0"/>
          </a:p>
        </p:txBody>
      </p:sp>
      <p:sp>
        <p:nvSpPr>
          <p:cNvPr id="203" name="CustomShape 53"/>
          <p:cNvSpPr/>
          <p:nvPr/>
        </p:nvSpPr>
        <p:spPr>
          <a:xfrm rot="33600">
            <a:off x="5652360" y="6493320"/>
            <a:ext cx="4320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i</a:t>
            </a:r>
            <a:endParaRPr dirty="0"/>
          </a:p>
        </p:txBody>
      </p:sp>
      <p:sp>
        <p:nvSpPr>
          <p:cNvPr id="204" name="CustomShape 54"/>
          <p:cNvSpPr/>
          <p:nvPr/>
        </p:nvSpPr>
        <p:spPr>
          <a:xfrm rot="15000">
            <a:off x="5682960" y="6490800"/>
            <a:ext cx="9648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q</a:t>
            </a:r>
            <a:endParaRPr dirty="0"/>
          </a:p>
        </p:txBody>
      </p:sp>
      <p:sp>
        <p:nvSpPr>
          <p:cNvPr id="205" name="CustomShape 55"/>
          <p:cNvSpPr/>
          <p:nvPr/>
        </p:nvSpPr>
        <p:spPr>
          <a:xfrm rot="15000">
            <a:off x="5756400" y="6491160"/>
            <a:ext cx="9648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u</a:t>
            </a:r>
            <a:endParaRPr dirty="0"/>
          </a:p>
        </p:txBody>
      </p:sp>
      <p:sp>
        <p:nvSpPr>
          <p:cNvPr id="206" name="CustomShape 56"/>
          <p:cNvSpPr/>
          <p:nvPr/>
        </p:nvSpPr>
        <p:spPr>
          <a:xfrm rot="15000">
            <a:off x="5828400" y="6491880"/>
            <a:ext cx="9468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e</a:t>
            </a:r>
            <a:endParaRPr dirty="0"/>
          </a:p>
        </p:txBody>
      </p:sp>
      <p:sp>
        <p:nvSpPr>
          <p:cNvPr id="207" name="CustomShape 57"/>
          <p:cNvSpPr/>
          <p:nvPr/>
        </p:nvSpPr>
        <p:spPr>
          <a:xfrm rot="29400">
            <a:off x="5893200" y="6494400"/>
            <a:ext cx="4896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 </a:t>
            </a:r>
            <a:endParaRPr dirty="0"/>
          </a:p>
        </p:txBody>
      </p:sp>
      <p:sp>
        <p:nvSpPr>
          <p:cNvPr id="208" name="CustomShape 58"/>
          <p:cNvSpPr/>
          <p:nvPr/>
        </p:nvSpPr>
        <p:spPr>
          <a:xfrm rot="15000">
            <a:off x="5920920" y="6492240"/>
            <a:ext cx="9468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e</a:t>
            </a:r>
            <a:endParaRPr dirty="0"/>
          </a:p>
        </p:txBody>
      </p:sp>
      <p:sp>
        <p:nvSpPr>
          <p:cNvPr id="209" name="CustomShape 59"/>
          <p:cNvSpPr/>
          <p:nvPr/>
        </p:nvSpPr>
        <p:spPr>
          <a:xfrm rot="24000">
            <a:off x="5986800" y="6494040"/>
            <a:ext cx="5976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t</a:t>
            </a:r>
            <a:endParaRPr dirty="0"/>
          </a:p>
        </p:txBody>
      </p:sp>
      <p:sp>
        <p:nvSpPr>
          <p:cNvPr id="210" name="CustomShape 60"/>
          <p:cNvSpPr/>
          <p:nvPr/>
        </p:nvSpPr>
        <p:spPr>
          <a:xfrm rot="29400">
            <a:off x="6029280" y="6495120"/>
            <a:ext cx="4896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 </a:t>
            </a:r>
            <a:endParaRPr dirty="0"/>
          </a:p>
        </p:txBody>
      </p:sp>
      <p:sp>
        <p:nvSpPr>
          <p:cNvPr id="211" name="CustomShape 61"/>
          <p:cNvSpPr/>
          <p:nvPr/>
        </p:nvSpPr>
        <p:spPr>
          <a:xfrm rot="15000">
            <a:off x="6057000" y="6492600"/>
            <a:ext cx="9648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p</a:t>
            </a:r>
            <a:endParaRPr dirty="0"/>
          </a:p>
        </p:txBody>
      </p:sp>
      <p:sp>
        <p:nvSpPr>
          <p:cNvPr id="212" name="CustomShape 62"/>
          <p:cNvSpPr/>
          <p:nvPr/>
        </p:nvSpPr>
        <p:spPr>
          <a:xfrm rot="22800">
            <a:off x="6131520" y="6494760"/>
            <a:ext cx="6300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r</a:t>
            </a:r>
            <a:endParaRPr dirty="0"/>
          </a:p>
        </p:txBody>
      </p:sp>
      <p:sp>
        <p:nvSpPr>
          <p:cNvPr id="213" name="CustomShape 63"/>
          <p:cNvSpPr/>
          <p:nvPr/>
        </p:nvSpPr>
        <p:spPr>
          <a:xfrm rot="15600">
            <a:off x="6172920" y="6493320"/>
            <a:ext cx="9324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o</a:t>
            </a:r>
            <a:endParaRPr dirty="0"/>
          </a:p>
        </p:txBody>
      </p:sp>
      <p:sp>
        <p:nvSpPr>
          <p:cNvPr id="214" name="CustomShape 64"/>
          <p:cNvSpPr/>
          <p:nvPr/>
        </p:nvSpPr>
        <p:spPr>
          <a:xfrm rot="24000">
            <a:off x="6245280" y="6495480"/>
            <a:ext cx="5976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t</a:t>
            </a:r>
            <a:endParaRPr dirty="0"/>
          </a:p>
        </p:txBody>
      </p:sp>
      <p:sp>
        <p:nvSpPr>
          <p:cNvPr id="215" name="CustomShape 65"/>
          <p:cNvSpPr/>
          <p:nvPr/>
        </p:nvSpPr>
        <p:spPr>
          <a:xfrm rot="15600">
            <a:off x="6287040" y="6494040"/>
            <a:ext cx="9324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o</a:t>
            </a:r>
            <a:endParaRPr dirty="0"/>
          </a:p>
        </p:txBody>
      </p:sp>
      <p:sp>
        <p:nvSpPr>
          <p:cNvPr id="216" name="CustomShape 66"/>
          <p:cNvSpPr/>
          <p:nvPr/>
        </p:nvSpPr>
        <p:spPr>
          <a:xfrm rot="24000">
            <a:off x="6359040" y="6495840"/>
            <a:ext cx="5976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t</a:t>
            </a:r>
            <a:endParaRPr dirty="0"/>
          </a:p>
        </p:txBody>
      </p:sp>
      <p:sp>
        <p:nvSpPr>
          <p:cNvPr id="217" name="CustomShape 67"/>
          <p:cNvSpPr/>
          <p:nvPr/>
        </p:nvSpPr>
        <p:spPr>
          <a:xfrm rot="16200">
            <a:off x="6402960" y="6495120"/>
            <a:ext cx="9036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y</a:t>
            </a:r>
            <a:endParaRPr dirty="0"/>
          </a:p>
        </p:txBody>
      </p:sp>
      <p:sp>
        <p:nvSpPr>
          <p:cNvPr id="218" name="CustomShape 68"/>
          <p:cNvSpPr/>
          <p:nvPr/>
        </p:nvSpPr>
        <p:spPr>
          <a:xfrm rot="15000">
            <a:off x="6464520" y="6494760"/>
            <a:ext cx="9648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p</a:t>
            </a:r>
            <a:endParaRPr dirty="0"/>
          </a:p>
        </p:txBody>
      </p:sp>
      <p:sp>
        <p:nvSpPr>
          <p:cNvPr id="219" name="CustomShape 69"/>
          <p:cNvSpPr/>
          <p:nvPr/>
        </p:nvSpPr>
        <p:spPr>
          <a:xfrm rot="15600">
            <a:off x="6538680" y="6495840"/>
            <a:ext cx="9324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a</a:t>
            </a:r>
            <a:endParaRPr dirty="0"/>
          </a:p>
        </p:txBody>
      </p:sp>
      <p:sp>
        <p:nvSpPr>
          <p:cNvPr id="220" name="CustomShape 70"/>
          <p:cNvSpPr/>
          <p:nvPr/>
        </p:nvSpPr>
        <p:spPr>
          <a:xfrm rot="15000">
            <a:off x="6601320" y="6495480"/>
            <a:ext cx="9648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g</a:t>
            </a:r>
            <a:endParaRPr dirty="0"/>
          </a:p>
        </p:txBody>
      </p:sp>
      <p:sp>
        <p:nvSpPr>
          <p:cNvPr id="221" name="CustomShape 71"/>
          <p:cNvSpPr/>
          <p:nvPr/>
        </p:nvSpPr>
        <p:spPr>
          <a:xfrm rot="15000">
            <a:off x="6674040" y="6496200"/>
            <a:ext cx="9468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e</a:t>
            </a:r>
            <a:endParaRPr dirty="0"/>
          </a:p>
        </p:txBody>
      </p:sp>
      <p:sp>
        <p:nvSpPr>
          <p:cNvPr id="222" name="CustomShape 72"/>
          <p:cNvSpPr/>
          <p:nvPr/>
        </p:nvSpPr>
        <p:spPr>
          <a:xfrm rot="29400">
            <a:off x="1999080" y="6665400"/>
            <a:ext cx="4896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 </a:t>
            </a:r>
            <a:endParaRPr dirty="0"/>
          </a:p>
        </p:txBody>
      </p:sp>
      <p:sp>
        <p:nvSpPr>
          <p:cNvPr id="223" name="CustomShape 73"/>
          <p:cNvSpPr/>
          <p:nvPr/>
        </p:nvSpPr>
        <p:spPr>
          <a:xfrm rot="29400">
            <a:off x="2499840" y="6668280"/>
            <a:ext cx="4896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 </a:t>
            </a:r>
            <a:endParaRPr dirty="0"/>
          </a:p>
        </p:txBody>
      </p:sp>
      <p:sp>
        <p:nvSpPr>
          <p:cNvPr id="224" name="CustomShape 74"/>
          <p:cNvSpPr/>
          <p:nvPr/>
        </p:nvSpPr>
        <p:spPr>
          <a:xfrm rot="27600">
            <a:off x="2527560" y="6667560"/>
            <a:ext cx="5220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/</a:t>
            </a:r>
            <a:endParaRPr dirty="0"/>
          </a:p>
        </p:txBody>
      </p:sp>
      <p:sp>
        <p:nvSpPr>
          <p:cNvPr id="225" name="CustomShape 75"/>
          <p:cNvSpPr/>
          <p:nvPr/>
        </p:nvSpPr>
        <p:spPr>
          <a:xfrm rot="29400">
            <a:off x="2572200" y="6668640"/>
            <a:ext cx="48960" cy="20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dirty="0">
                <a:solidFill>
                  <a:srgbClr val="FFFFFF"/>
                </a:solidFill>
                <a:latin typeface="Myriad"/>
                <a:ea typeface="DejaVu Sans"/>
              </a:rPr>
              <a:t> </a:t>
            </a:r>
            <a:endParaRPr dirty="0"/>
          </a:p>
        </p:txBody>
      </p:sp>
      <p:sp>
        <p:nvSpPr>
          <p:cNvPr id="226" name="CustomShape 76"/>
          <p:cNvSpPr/>
          <p:nvPr/>
        </p:nvSpPr>
        <p:spPr>
          <a:xfrm rot="13200">
            <a:off x="2599920" y="6662880"/>
            <a:ext cx="11016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S</a:t>
            </a:r>
            <a:endParaRPr dirty="0"/>
          </a:p>
        </p:txBody>
      </p:sp>
      <p:sp>
        <p:nvSpPr>
          <p:cNvPr id="227" name="CustomShape 77"/>
          <p:cNvSpPr/>
          <p:nvPr/>
        </p:nvSpPr>
        <p:spPr>
          <a:xfrm rot="13800">
            <a:off x="2670480" y="6663960"/>
            <a:ext cx="10260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c</a:t>
            </a:r>
            <a:endParaRPr dirty="0"/>
          </a:p>
        </p:txBody>
      </p:sp>
      <p:sp>
        <p:nvSpPr>
          <p:cNvPr id="228" name="CustomShape 78"/>
          <p:cNvSpPr/>
          <p:nvPr/>
        </p:nvSpPr>
        <p:spPr>
          <a:xfrm rot="13800">
            <a:off x="2727720" y="6663240"/>
            <a:ext cx="10260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o</a:t>
            </a:r>
            <a:endParaRPr dirty="0"/>
          </a:p>
        </p:txBody>
      </p:sp>
      <p:sp>
        <p:nvSpPr>
          <p:cNvPr id="229" name="CustomShape 79"/>
          <p:cNvSpPr/>
          <p:nvPr/>
        </p:nvSpPr>
        <p:spPr>
          <a:xfrm rot="13800">
            <a:off x="2803320" y="6663600"/>
            <a:ext cx="10260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o</a:t>
            </a:r>
            <a:endParaRPr dirty="0"/>
          </a:p>
        </p:txBody>
      </p:sp>
      <p:sp>
        <p:nvSpPr>
          <p:cNvPr id="230" name="CustomShape 80"/>
          <p:cNvSpPr/>
          <p:nvPr/>
        </p:nvSpPr>
        <p:spPr>
          <a:xfrm rot="28200">
            <a:off x="2878560" y="6666840"/>
            <a:ext cx="5076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l</a:t>
            </a:r>
            <a:endParaRPr dirty="0"/>
          </a:p>
        </p:txBody>
      </p:sp>
      <p:sp>
        <p:nvSpPr>
          <p:cNvPr id="231" name="CustomShape 81"/>
          <p:cNvSpPr/>
          <p:nvPr/>
        </p:nvSpPr>
        <p:spPr>
          <a:xfrm rot="28200">
            <a:off x="2914200" y="6667560"/>
            <a:ext cx="5076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 </a:t>
            </a:r>
            <a:endParaRPr dirty="0"/>
          </a:p>
        </p:txBody>
      </p:sp>
      <p:sp>
        <p:nvSpPr>
          <p:cNvPr id="232" name="CustomShape 82"/>
          <p:cNvSpPr/>
          <p:nvPr/>
        </p:nvSpPr>
        <p:spPr>
          <a:xfrm rot="28200">
            <a:off x="2940840" y="6666840"/>
            <a:ext cx="5220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-</a:t>
            </a:r>
            <a:endParaRPr dirty="0"/>
          </a:p>
        </p:txBody>
      </p:sp>
      <p:sp>
        <p:nvSpPr>
          <p:cNvPr id="233" name="CustomShape 83"/>
          <p:cNvSpPr/>
          <p:nvPr/>
        </p:nvSpPr>
        <p:spPr>
          <a:xfrm rot="28200">
            <a:off x="2982600" y="6667920"/>
            <a:ext cx="5076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 </a:t>
            </a:r>
            <a:endParaRPr dirty="0"/>
          </a:p>
        </p:txBody>
      </p:sp>
      <p:sp>
        <p:nvSpPr>
          <p:cNvPr id="234" name="CustomShape 84"/>
          <p:cNvSpPr/>
          <p:nvPr/>
        </p:nvSpPr>
        <p:spPr>
          <a:xfrm rot="13800">
            <a:off x="3008880" y="6665040"/>
            <a:ext cx="10260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L</a:t>
            </a:r>
            <a:endParaRPr dirty="0"/>
          </a:p>
        </p:txBody>
      </p:sp>
      <p:sp>
        <p:nvSpPr>
          <p:cNvPr id="235" name="CustomShape 85"/>
          <p:cNvSpPr/>
          <p:nvPr/>
        </p:nvSpPr>
        <p:spPr>
          <a:xfrm rot="13800">
            <a:off x="3075840" y="6665400"/>
            <a:ext cx="10260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a</a:t>
            </a:r>
            <a:endParaRPr dirty="0"/>
          </a:p>
        </p:txBody>
      </p:sp>
      <p:sp>
        <p:nvSpPr>
          <p:cNvPr id="236" name="CustomShape 86"/>
          <p:cNvSpPr/>
          <p:nvPr/>
        </p:nvSpPr>
        <p:spPr>
          <a:xfrm rot="28200">
            <a:off x="3144960" y="6668640"/>
            <a:ext cx="5076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 </a:t>
            </a:r>
            <a:endParaRPr dirty="0"/>
          </a:p>
        </p:txBody>
      </p:sp>
      <p:sp>
        <p:nvSpPr>
          <p:cNvPr id="237" name="CustomShape 87"/>
          <p:cNvSpPr/>
          <p:nvPr/>
        </p:nvSpPr>
        <p:spPr>
          <a:xfrm rot="13200">
            <a:off x="3170880" y="6666120"/>
            <a:ext cx="11016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S</a:t>
            </a:r>
            <a:endParaRPr dirty="0"/>
          </a:p>
        </p:txBody>
      </p:sp>
      <p:sp>
        <p:nvSpPr>
          <p:cNvPr id="238" name="CustomShape 88"/>
          <p:cNvSpPr/>
          <p:nvPr/>
        </p:nvSpPr>
        <p:spPr>
          <a:xfrm rot="15600">
            <a:off x="3170520" y="6666840"/>
            <a:ext cx="15948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e</a:t>
            </a:r>
            <a:endParaRPr dirty="0"/>
          </a:p>
        </p:txBody>
      </p:sp>
      <p:sp>
        <p:nvSpPr>
          <p:cNvPr id="239" name="CustomShape 89"/>
          <p:cNvSpPr/>
          <p:nvPr/>
        </p:nvSpPr>
        <p:spPr>
          <a:xfrm rot="21600">
            <a:off x="3311640" y="6668280"/>
            <a:ext cx="6732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r</a:t>
            </a:r>
            <a:endParaRPr dirty="0"/>
          </a:p>
        </p:txBody>
      </p:sp>
      <p:sp>
        <p:nvSpPr>
          <p:cNvPr id="240" name="CustomShape 90"/>
          <p:cNvSpPr/>
          <p:nvPr/>
        </p:nvSpPr>
        <p:spPr>
          <a:xfrm rot="21600">
            <a:off x="3360960" y="6668280"/>
            <a:ext cx="6732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r</a:t>
            </a:r>
            <a:endParaRPr dirty="0"/>
          </a:p>
        </p:txBody>
      </p:sp>
      <p:sp>
        <p:nvSpPr>
          <p:cNvPr id="241" name="CustomShape 91"/>
          <p:cNvSpPr/>
          <p:nvPr/>
        </p:nvSpPr>
        <p:spPr>
          <a:xfrm rot="13800">
            <a:off x="3409200" y="6667560"/>
            <a:ext cx="10260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e</a:t>
            </a:r>
            <a:endParaRPr dirty="0"/>
          </a:p>
        </p:txBody>
      </p:sp>
      <p:sp>
        <p:nvSpPr>
          <p:cNvPr id="242" name="CustomShape 92"/>
          <p:cNvSpPr/>
          <p:nvPr/>
        </p:nvSpPr>
        <p:spPr>
          <a:xfrm rot="28200">
            <a:off x="3478320" y="6670440"/>
            <a:ext cx="5076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 </a:t>
            </a:r>
            <a:endParaRPr dirty="0"/>
          </a:p>
        </p:txBody>
      </p:sp>
      <p:sp>
        <p:nvSpPr>
          <p:cNvPr id="243" name="CustomShape 93"/>
          <p:cNvSpPr/>
          <p:nvPr/>
        </p:nvSpPr>
        <p:spPr>
          <a:xfrm rot="28200">
            <a:off x="3504240" y="6669720"/>
            <a:ext cx="5220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-</a:t>
            </a:r>
            <a:endParaRPr dirty="0"/>
          </a:p>
        </p:txBody>
      </p:sp>
      <p:sp>
        <p:nvSpPr>
          <p:cNvPr id="244" name="CustomShape 94"/>
          <p:cNvSpPr/>
          <p:nvPr/>
        </p:nvSpPr>
        <p:spPr>
          <a:xfrm rot="28200">
            <a:off x="3546720" y="6670800"/>
            <a:ext cx="5076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 </a:t>
            </a:r>
            <a:endParaRPr dirty="0"/>
          </a:p>
        </p:txBody>
      </p:sp>
      <p:sp>
        <p:nvSpPr>
          <p:cNvPr id="245" name="CustomShape 95"/>
          <p:cNvSpPr/>
          <p:nvPr/>
        </p:nvSpPr>
        <p:spPr>
          <a:xfrm rot="21600">
            <a:off x="3657960" y="6670080"/>
            <a:ext cx="6732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r</a:t>
            </a:r>
            <a:endParaRPr dirty="0"/>
          </a:p>
        </p:txBody>
      </p:sp>
      <p:sp>
        <p:nvSpPr>
          <p:cNvPr id="246" name="CustomShape 96"/>
          <p:cNvSpPr/>
          <p:nvPr/>
        </p:nvSpPr>
        <p:spPr>
          <a:xfrm rot="21600">
            <a:off x="3710160" y="6670440"/>
            <a:ext cx="6732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t</a:t>
            </a:r>
            <a:endParaRPr dirty="0"/>
          </a:p>
        </p:txBody>
      </p:sp>
      <p:sp>
        <p:nvSpPr>
          <p:cNvPr id="247" name="CustomShape 97"/>
          <p:cNvSpPr/>
          <p:nvPr/>
        </p:nvSpPr>
        <p:spPr>
          <a:xfrm rot="28200">
            <a:off x="3757320" y="6671160"/>
            <a:ext cx="5076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i</a:t>
            </a:r>
            <a:endParaRPr dirty="0"/>
          </a:p>
        </p:txBody>
      </p:sp>
      <p:sp>
        <p:nvSpPr>
          <p:cNvPr id="248" name="CustomShape 98"/>
          <p:cNvSpPr/>
          <p:nvPr/>
        </p:nvSpPr>
        <p:spPr>
          <a:xfrm rot="28200">
            <a:off x="3793320" y="6671520"/>
            <a:ext cx="5076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l</a:t>
            </a:r>
            <a:endParaRPr dirty="0"/>
          </a:p>
        </p:txBody>
      </p:sp>
      <p:sp>
        <p:nvSpPr>
          <p:cNvPr id="249" name="CustomShape 99"/>
          <p:cNvSpPr/>
          <p:nvPr/>
        </p:nvSpPr>
        <p:spPr>
          <a:xfrm rot="13800">
            <a:off x="3828960" y="6669720"/>
            <a:ext cx="10260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e</a:t>
            </a:r>
            <a:endParaRPr dirty="0"/>
          </a:p>
        </p:txBody>
      </p:sp>
      <p:sp>
        <p:nvSpPr>
          <p:cNvPr id="250" name="CustomShape 100"/>
          <p:cNvSpPr/>
          <p:nvPr/>
        </p:nvSpPr>
        <p:spPr>
          <a:xfrm rot="13800">
            <a:off x="3897720" y="6670440"/>
            <a:ext cx="10260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c</a:t>
            </a:r>
            <a:endParaRPr dirty="0"/>
          </a:p>
        </p:txBody>
      </p:sp>
      <p:sp>
        <p:nvSpPr>
          <p:cNvPr id="251" name="CustomShape 101"/>
          <p:cNvSpPr/>
          <p:nvPr/>
        </p:nvSpPr>
        <p:spPr>
          <a:xfrm rot="13800">
            <a:off x="4006440" y="6670800"/>
            <a:ext cx="10260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L</a:t>
            </a:r>
            <a:endParaRPr dirty="0"/>
          </a:p>
        </p:txBody>
      </p:sp>
      <p:sp>
        <p:nvSpPr>
          <p:cNvPr id="252" name="CustomShape 102"/>
          <p:cNvSpPr/>
          <p:nvPr/>
        </p:nvSpPr>
        <p:spPr>
          <a:xfrm rot="13800">
            <a:off x="4073760" y="6670800"/>
            <a:ext cx="10260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a</a:t>
            </a:r>
            <a:endParaRPr dirty="0"/>
          </a:p>
        </p:txBody>
      </p:sp>
      <p:sp>
        <p:nvSpPr>
          <p:cNvPr id="253" name="CustomShape 103"/>
          <p:cNvSpPr/>
          <p:nvPr/>
        </p:nvSpPr>
        <p:spPr>
          <a:xfrm rot="13800">
            <a:off x="4142520" y="6670800"/>
            <a:ext cx="102600" cy="22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00" b="1" dirty="0">
                <a:solidFill>
                  <a:srgbClr val="FFFFFF"/>
                </a:solidFill>
                <a:latin typeface="Myriad"/>
                <a:ea typeface="DejaVu Sans"/>
              </a:rPr>
              <a:t>b</a:t>
            </a:r>
            <a:endParaRPr dirty="0"/>
          </a:p>
        </p:txBody>
      </p:sp>
      <p:pic>
        <p:nvPicPr>
          <p:cNvPr id="254" name="Image 397"/>
          <p:cNvPicPr/>
          <p:nvPr/>
        </p:nvPicPr>
        <p:blipFill>
          <a:blip r:embed="rId2"/>
          <a:stretch>
            <a:fillRect/>
          </a:stretch>
        </p:blipFill>
        <p:spPr>
          <a:xfrm>
            <a:off x="919903" y="482852"/>
            <a:ext cx="2858040" cy="999000"/>
          </a:xfrm>
          <a:prstGeom prst="rect">
            <a:avLst/>
          </a:prstGeom>
          <a:ln>
            <a:noFill/>
          </a:ln>
        </p:spPr>
      </p:pic>
      <p:sp>
        <p:nvSpPr>
          <p:cNvPr id="255" name="CustomShape 104"/>
          <p:cNvSpPr/>
          <p:nvPr/>
        </p:nvSpPr>
        <p:spPr>
          <a:xfrm>
            <a:off x="267182" y="1481852"/>
            <a:ext cx="3842311" cy="219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dirty="0">
                <a:solidFill>
                  <a:srgbClr val="4BACC6"/>
                </a:solidFill>
                <a:latin typeface="Arial"/>
                <a:ea typeface="DejaVu Sans"/>
              </a:rPr>
              <a:t>Un lieu d’expérimentation, d’innovation sociale et de développement économique de Midi-Pyrénées-Languedoc-Roussillon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56" name="Image 135"/>
          <p:cNvPicPr/>
          <p:nvPr/>
        </p:nvPicPr>
        <p:blipFill>
          <a:blip r:embed="rId3"/>
          <a:stretch>
            <a:fillRect/>
          </a:stretch>
        </p:blipFill>
        <p:spPr>
          <a:xfrm>
            <a:off x="285120" y="3724560"/>
            <a:ext cx="4214520" cy="2800440"/>
          </a:xfrm>
          <a:prstGeom prst="rect">
            <a:avLst/>
          </a:prstGeom>
          <a:ln>
            <a:noFill/>
          </a:ln>
        </p:spPr>
      </p:pic>
      <p:pic>
        <p:nvPicPr>
          <p:cNvPr id="257" name="Picture 4"/>
          <p:cNvPicPr/>
          <p:nvPr/>
        </p:nvPicPr>
        <p:blipFill>
          <a:blip r:embed="rId4"/>
          <a:srcRect t="8358" b="781"/>
          <a:stretch>
            <a:fillRect/>
          </a:stretch>
        </p:blipFill>
        <p:spPr>
          <a:xfrm>
            <a:off x="4356000" y="3141000"/>
            <a:ext cx="4644720" cy="3357360"/>
          </a:xfrm>
          <a:prstGeom prst="rect">
            <a:avLst/>
          </a:prstGeom>
          <a:ln>
            <a:noFill/>
          </a:ln>
        </p:spPr>
      </p:pic>
      <p:pic>
        <p:nvPicPr>
          <p:cNvPr id="258" name="Image 138"/>
          <p:cNvPicPr/>
          <p:nvPr/>
        </p:nvPicPr>
        <p:blipFill>
          <a:blip r:embed="rId5"/>
          <a:stretch>
            <a:fillRect/>
          </a:stretch>
        </p:blipFill>
        <p:spPr>
          <a:xfrm>
            <a:off x="4356000" y="404640"/>
            <a:ext cx="4632120" cy="280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389880" y="4339818"/>
            <a:ext cx="2300040" cy="34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600" dirty="0">
                <a:solidFill>
                  <a:srgbClr val="7A7272"/>
                </a:solidFill>
                <a:latin typeface="Myriad"/>
                <a:ea typeface="DejaVu Sans"/>
              </a:rPr>
              <a:t>ateliers d’artisans</a:t>
            </a:r>
            <a:endParaRPr sz="1200" dirty="0"/>
          </a:p>
        </p:txBody>
      </p:sp>
      <p:sp>
        <p:nvSpPr>
          <p:cNvPr id="261" name="CustomShape 3"/>
          <p:cNvSpPr/>
          <p:nvPr/>
        </p:nvSpPr>
        <p:spPr>
          <a:xfrm>
            <a:off x="357120" y="5177788"/>
            <a:ext cx="1518120" cy="416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2000" dirty="0">
                <a:solidFill>
                  <a:srgbClr val="7A7272"/>
                </a:solidFill>
                <a:latin typeface="Myriad"/>
                <a:ea typeface="DejaVu Sans"/>
              </a:rPr>
              <a:t>formation</a:t>
            </a:r>
            <a:endParaRPr dirty="0"/>
          </a:p>
        </p:txBody>
      </p:sp>
      <p:sp>
        <p:nvSpPr>
          <p:cNvPr id="262" name="CustomShape 4"/>
          <p:cNvSpPr/>
          <p:nvPr/>
        </p:nvSpPr>
        <p:spPr>
          <a:xfrm>
            <a:off x="382320" y="4616439"/>
            <a:ext cx="2271060" cy="223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890" dirty="0">
                <a:solidFill>
                  <a:srgbClr val="42A19D"/>
                </a:solidFill>
                <a:latin typeface="Myriad"/>
                <a:ea typeface="DejaVu Sans"/>
              </a:rPr>
              <a:t>workshops créatifs</a:t>
            </a:r>
            <a:endParaRPr dirty="0"/>
          </a:p>
        </p:txBody>
      </p:sp>
      <p:sp>
        <p:nvSpPr>
          <p:cNvPr id="263" name="CustomShape 5"/>
          <p:cNvSpPr/>
          <p:nvPr/>
        </p:nvSpPr>
        <p:spPr>
          <a:xfrm>
            <a:off x="370440" y="5533603"/>
            <a:ext cx="2760480" cy="322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fr-FR" sz="1600" dirty="0">
                <a:solidFill>
                  <a:srgbClr val="42A19D"/>
                </a:solidFill>
                <a:latin typeface="Myriad"/>
                <a:ea typeface="DejaVu Sans"/>
              </a:rPr>
              <a:t>Accompagnement </a:t>
            </a:r>
            <a:r>
              <a:rPr lang="fr-FR" sz="1400" dirty="0">
                <a:solidFill>
                  <a:srgbClr val="42A19D"/>
                </a:solidFill>
                <a:latin typeface="Myriad"/>
              </a:rPr>
              <a:t>à l’innovation collaborative par les usages </a:t>
            </a:r>
            <a:endParaRPr lang="fr-FR" sz="1200" dirty="0"/>
          </a:p>
          <a:p>
            <a:pPr>
              <a:lnSpc>
                <a:spcPct val="100000"/>
              </a:lnSpc>
            </a:pPr>
            <a:endParaRPr sz="1400" dirty="0"/>
          </a:p>
        </p:txBody>
      </p:sp>
      <p:sp>
        <p:nvSpPr>
          <p:cNvPr id="264" name="CustomShape 6"/>
          <p:cNvSpPr/>
          <p:nvPr/>
        </p:nvSpPr>
        <p:spPr>
          <a:xfrm>
            <a:off x="382320" y="5927760"/>
            <a:ext cx="1640160" cy="322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sz="1400" dirty="0"/>
          </a:p>
        </p:txBody>
      </p:sp>
      <p:sp>
        <p:nvSpPr>
          <p:cNvPr id="265" name="CustomShape 7"/>
          <p:cNvSpPr/>
          <p:nvPr/>
        </p:nvSpPr>
        <p:spPr>
          <a:xfrm>
            <a:off x="381073" y="3810033"/>
            <a:ext cx="2280240" cy="276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620" dirty="0">
                <a:solidFill>
                  <a:srgbClr val="7A7272"/>
                </a:solidFill>
                <a:latin typeface="Myriad"/>
                <a:ea typeface="DejaVu Sans"/>
              </a:rPr>
              <a:t>bureaux d’entreprises</a:t>
            </a:r>
            <a:endParaRPr dirty="0"/>
          </a:p>
        </p:txBody>
      </p:sp>
      <p:sp>
        <p:nvSpPr>
          <p:cNvPr id="266" name="CustomShape 8"/>
          <p:cNvSpPr/>
          <p:nvPr/>
        </p:nvSpPr>
        <p:spPr>
          <a:xfrm>
            <a:off x="382320" y="3244000"/>
            <a:ext cx="1870200" cy="40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dirty="0">
                <a:solidFill>
                  <a:srgbClr val="42A19D"/>
                </a:solidFill>
                <a:latin typeface="Myriad"/>
                <a:ea typeface="DejaVu Sans"/>
              </a:rPr>
              <a:t>Innovation sociale &amp; </a:t>
            </a:r>
            <a:r>
              <a:rPr lang="fr-FR" sz="1600" dirty="0">
                <a:solidFill>
                  <a:srgbClr val="42A19D"/>
                </a:solidFill>
                <a:latin typeface="Myriad"/>
                <a:ea typeface="DejaVu Sans"/>
              </a:rPr>
              <a:t>Collaborative </a:t>
            </a:r>
            <a:endParaRPr sz="1400" dirty="0"/>
          </a:p>
        </p:txBody>
      </p:sp>
      <p:sp>
        <p:nvSpPr>
          <p:cNvPr id="267" name="CustomShape 9"/>
          <p:cNvSpPr/>
          <p:nvPr/>
        </p:nvSpPr>
        <p:spPr>
          <a:xfrm>
            <a:off x="399960" y="4026508"/>
            <a:ext cx="2310840" cy="26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550" dirty="0">
                <a:solidFill>
                  <a:srgbClr val="42A19D"/>
                </a:solidFill>
                <a:latin typeface="Myriad"/>
                <a:ea typeface="DejaVu Sans"/>
              </a:rPr>
              <a:t>espaces évènementiels</a:t>
            </a:r>
            <a:endParaRPr dirty="0"/>
          </a:p>
        </p:txBody>
      </p:sp>
      <p:sp>
        <p:nvSpPr>
          <p:cNvPr id="268" name="CustomShape 10"/>
          <p:cNvSpPr/>
          <p:nvPr/>
        </p:nvSpPr>
        <p:spPr>
          <a:xfrm>
            <a:off x="370440" y="4982040"/>
            <a:ext cx="942120" cy="326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69" name="CustomShape 11"/>
          <p:cNvSpPr/>
          <p:nvPr/>
        </p:nvSpPr>
        <p:spPr>
          <a:xfrm>
            <a:off x="370440" y="5289120"/>
            <a:ext cx="1355040" cy="326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70" name="CustomShape 12"/>
          <p:cNvSpPr/>
          <p:nvPr/>
        </p:nvSpPr>
        <p:spPr>
          <a:xfrm>
            <a:off x="382320" y="175667"/>
            <a:ext cx="1821600" cy="641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3770" dirty="0">
                <a:solidFill>
                  <a:srgbClr val="42A19D"/>
                </a:solidFill>
                <a:latin typeface="Myriad"/>
                <a:ea typeface="DejaVu Sans"/>
              </a:rPr>
              <a:t>Un lieu </a:t>
            </a:r>
            <a:endParaRPr dirty="0"/>
          </a:p>
        </p:txBody>
      </p:sp>
      <p:sp>
        <p:nvSpPr>
          <p:cNvPr id="271" name="CustomShape 13"/>
          <p:cNvSpPr/>
          <p:nvPr/>
        </p:nvSpPr>
        <p:spPr>
          <a:xfrm>
            <a:off x="404213" y="680583"/>
            <a:ext cx="1642680" cy="785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2200" dirty="0">
                <a:solidFill>
                  <a:srgbClr val="42A19D"/>
                </a:solidFill>
                <a:latin typeface="Myriad"/>
                <a:ea typeface="DejaVu Sans"/>
              </a:rPr>
              <a:t>en plein essor</a:t>
            </a:r>
            <a:endParaRPr dirty="0"/>
          </a:p>
        </p:txBody>
      </p:sp>
      <p:sp>
        <p:nvSpPr>
          <p:cNvPr id="272" name="CustomShape 14"/>
          <p:cNvSpPr/>
          <p:nvPr/>
        </p:nvSpPr>
        <p:spPr>
          <a:xfrm>
            <a:off x="389880" y="4954948"/>
            <a:ext cx="2324520" cy="21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230">
                <a:solidFill>
                  <a:srgbClr val="42A19D"/>
                </a:solidFill>
                <a:latin typeface="Myriad"/>
                <a:ea typeface="DejaVu Sans"/>
              </a:rPr>
              <a:t>FabCafé et espace restaurant</a:t>
            </a:r>
            <a:endParaRPr/>
          </a:p>
        </p:txBody>
      </p:sp>
      <p:sp>
        <p:nvSpPr>
          <p:cNvPr id="273" name="CustomShape 15"/>
          <p:cNvSpPr/>
          <p:nvPr/>
        </p:nvSpPr>
        <p:spPr>
          <a:xfrm>
            <a:off x="368175" y="2922276"/>
            <a:ext cx="2608920" cy="236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fr-FR" sz="1390" dirty="0">
                <a:solidFill>
                  <a:srgbClr val="7A7272"/>
                </a:solidFill>
                <a:latin typeface="Myriad"/>
                <a:ea typeface="DejaVu Sans"/>
              </a:rPr>
              <a:t>ateliers de </a:t>
            </a:r>
            <a:r>
              <a:rPr lang="fr-FR" sz="1390" dirty="0">
                <a:solidFill>
                  <a:srgbClr val="7A7272"/>
                </a:solidFill>
                <a:latin typeface="Myriad"/>
              </a:rPr>
              <a:t>fabrication </a:t>
            </a:r>
            <a:r>
              <a:rPr lang="fr-FR" sz="1390" dirty="0" err="1">
                <a:solidFill>
                  <a:srgbClr val="7A7272"/>
                </a:solidFill>
                <a:latin typeface="Myriad"/>
              </a:rPr>
              <a:t>FabLab</a:t>
            </a:r>
            <a:endParaRPr lang="fr-FR" sz="1400" dirty="0"/>
          </a:p>
          <a:p>
            <a:pPr>
              <a:lnSpc>
                <a:spcPct val="100000"/>
              </a:lnSpc>
            </a:pPr>
            <a:r>
              <a:rPr lang="fr-FR" sz="1390" dirty="0">
                <a:solidFill>
                  <a:srgbClr val="7A7272"/>
                </a:solidFill>
                <a:latin typeface="Myriad"/>
                <a:ea typeface="DejaVu Sans"/>
              </a:rPr>
              <a:t> </a:t>
            </a:r>
            <a:endParaRPr dirty="0"/>
          </a:p>
        </p:txBody>
      </p:sp>
      <p:sp>
        <p:nvSpPr>
          <p:cNvPr id="274" name="CustomShape 16"/>
          <p:cNvSpPr/>
          <p:nvPr/>
        </p:nvSpPr>
        <p:spPr>
          <a:xfrm>
            <a:off x="357120" y="2371680"/>
            <a:ext cx="1777320" cy="236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76" name="CustomShape 18"/>
          <p:cNvSpPr/>
          <p:nvPr/>
        </p:nvSpPr>
        <p:spPr>
          <a:xfrm>
            <a:off x="6357960" y="928800"/>
            <a:ext cx="1642680" cy="3646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dirty="0">
                <a:solidFill>
                  <a:srgbClr val="95B3D7"/>
                </a:solidFill>
                <a:latin typeface="Arial"/>
                <a:ea typeface="DejaVu Sans"/>
              </a:rPr>
              <a:t>Le Multiple</a:t>
            </a:r>
            <a:endParaRPr dirty="0"/>
          </a:p>
        </p:txBody>
      </p:sp>
      <p:sp>
        <p:nvSpPr>
          <p:cNvPr id="277" name="CustomShape 19"/>
          <p:cNvSpPr/>
          <p:nvPr/>
        </p:nvSpPr>
        <p:spPr>
          <a:xfrm>
            <a:off x="3890520" y="5909760"/>
            <a:ext cx="1871280" cy="6390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fr-FR">
                <a:solidFill>
                  <a:srgbClr val="95B3D7"/>
                </a:solidFill>
                <a:latin typeface="Arial"/>
                <a:ea typeface="DejaVu Sans"/>
              </a:rPr>
              <a:t>Les partenaires stratégiques</a:t>
            </a:r>
            <a:endParaRPr/>
          </a:p>
        </p:txBody>
      </p:sp>
      <p:sp>
        <p:nvSpPr>
          <p:cNvPr id="278" name="CustomShape 20"/>
          <p:cNvSpPr/>
          <p:nvPr/>
        </p:nvSpPr>
        <p:spPr>
          <a:xfrm>
            <a:off x="3597665" y="4048947"/>
            <a:ext cx="2189108" cy="2152440"/>
          </a:xfrm>
          <a:prstGeom prst="teardrop">
            <a:avLst>
              <a:gd name="adj" fmla="val 100000"/>
            </a:avLst>
          </a:prstGeom>
          <a:solidFill>
            <a:srgbClr val="FFFFFF"/>
          </a:solidFill>
          <a:ln w="12600">
            <a:solidFill>
              <a:srgbClr val="4F81BD"/>
            </a:solidFill>
            <a:custDash>
              <a:ds d="140000" sp="105000"/>
            </a:custDash>
            <a:round/>
          </a:ln>
        </p:spPr>
      </p:sp>
      <p:sp>
        <p:nvSpPr>
          <p:cNvPr id="279" name="CustomShape 21"/>
          <p:cNvSpPr/>
          <p:nvPr/>
        </p:nvSpPr>
        <p:spPr>
          <a:xfrm rot="10800000">
            <a:off x="5949719" y="1281600"/>
            <a:ext cx="2505367" cy="2310120"/>
          </a:xfrm>
          <a:prstGeom prst="teardrop">
            <a:avLst>
              <a:gd name="adj" fmla="val 100000"/>
            </a:avLst>
          </a:prstGeom>
          <a:solidFill>
            <a:srgbClr val="FFFFFF"/>
          </a:solidFill>
          <a:ln w="12600">
            <a:solidFill>
              <a:srgbClr val="4F81BD"/>
            </a:solidFill>
            <a:custDash>
              <a:ds d="140000" sp="105000"/>
            </a:custDash>
            <a:round/>
          </a:ln>
        </p:spPr>
      </p:sp>
      <p:sp>
        <p:nvSpPr>
          <p:cNvPr id="280" name="CustomShape 22"/>
          <p:cNvSpPr/>
          <p:nvPr/>
        </p:nvSpPr>
        <p:spPr>
          <a:xfrm rot="5400000">
            <a:off x="3457818" y="1144828"/>
            <a:ext cx="2099160" cy="2345527"/>
          </a:xfrm>
          <a:prstGeom prst="teardrop">
            <a:avLst>
              <a:gd name="adj" fmla="val 100000"/>
            </a:avLst>
          </a:prstGeom>
          <a:solidFill>
            <a:srgbClr val="FFFFFF"/>
          </a:solidFill>
          <a:ln w="12600">
            <a:solidFill>
              <a:srgbClr val="4F81BD"/>
            </a:solidFill>
            <a:custDash>
              <a:ds d="140000" sp="105000"/>
            </a:custDash>
            <a:round/>
          </a:ln>
        </p:spPr>
      </p:sp>
      <p:sp>
        <p:nvSpPr>
          <p:cNvPr id="281" name="CustomShape 23"/>
          <p:cNvSpPr/>
          <p:nvPr/>
        </p:nvSpPr>
        <p:spPr>
          <a:xfrm rot="16200000">
            <a:off x="6057817" y="4006416"/>
            <a:ext cx="2037600" cy="2037600"/>
          </a:xfrm>
          <a:prstGeom prst="teardrop">
            <a:avLst>
              <a:gd name="adj" fmla="val 100000"/>
            </a:avLst>
          </a:prstGeom>
          <a:solidFill>
            <a:srgbClr val="FFFFFF"/>
          </a:solidFill>
          <a:ln w="12600">
            <a:solidFill>
              <a:srgbClr val="4F81BD"/>
            </a:solidFill>
            <a:custDash>
              <a:ds d="140000" sp="105000"/>
            </a:custDash>
            <a:round/>
          </a:ln>
        </p:spPr>
      </p:sp>
      <p:sp>
        <p:nvSpPr>
          <p:cNvPr id="282" name="Line 24"/>
          <p:cNvSpPr/>
          <p:nvPr/>
        </p:nvSpPr>
        <p:spPr>
          <a:xfrm>
            <a:off x="5949360" y="785520"/>
            <a:ext cx="0" cy="1528560"/>
          </a:xfrm>
          <a:prstGeom prst="line">
            <a:avLst/>
          </a:prstGeom>
          <a:ln w="9360" cap="rnd">
            <a:solidFill>
              <a:srgbClr val="4F81BD"/>
            </a:solidFill>
            <a:custDash>
              <a:ds d="140000" sp="105000"/>
            </a:custDash>
            <a:round/>
          </a:ln>
        </p:spPr>
      </p:sp>
      <p:sp>
        <p:nvSpPr>
          <p:cNvPr id="283" name="Line 25"/>
          <p:cNvSpPr/>
          <p:nvPr/>
        </p:nvSpPr>
        <p:spPr>
          <a:xfrm>
            <a:off x="5949360" y="4693320"/>
            <a:ext cx="0" cy="1528560"/>
          </a:xfrm>
          <a:prstGeom prst="line">
            <a:avLst/>
          </a:prstGeom>
          <a:ln w="9360" cap="rnd">
            <a:solidFill>
              <a:srgbClr val="4F81BD"/>
            </a:solidFill>
            <a:custDash>
              <a:ds d="140000" sp="105000"/>
            </a:custDash>
            <a:round/>
          </a:ln>
        </p:spPr>
      </p:sp>
      <p:sp>
        <p:nvSpPr>
          <p:cNvPr id="284" name="Line 26"/>
          <p:cNvSpPr/>
          <p:nvPr/>
        </p:nvSpPr>
        <p:spPr>
          <a:xfrm flipH="1">
            <a:off x="6994440" y="3591720"/>
            <a:ext cx="1701000" cy="0"/>
          </a:xfrm>
          <a:prstGeom prst="line">
            <a:avLst/>
          </a:prstGeom>
          <a:ln w="9360" cap="rnd">
            <a:solidFill>
              <a:srgbClr val="4F81BD"/>
            </a:solidFill>
            <a:custDash>
              <a:ds d="140000" sp="105000"/>
            </a:custDash>
            <a:round/>
          </a:ln>
        </p:spPr>
      </p:sp>
      <p:sp>
        <p:nvSpPr>
          <p:cNvPr id="285" name="Line 27"/>
          <p:cNvSpPr/>
          <p:nvPr/>
        </p:nvSpPr>
        <p:spPr>
          <a:xfrm flipH="1">
            <a:off x="3143160" y="3591720"/>
            <a:ext cx="1697040" cy="0"/>
          </a:xfrm>
          <a:prstGeom prst="line">
            <a:avLst/>
          </a:prstGeom>
          <a:ln w="9360" cap="rnd">
            <a:solidFill>
              <a:srgbClr val="4F81BD"/>
            </a:solidFill>
            <a:custDash>
              <a:ds d="140000" sp="105000"/>
            </a:custDash>
            <a:round/>
          </a:ln>
        </p:spPr>
      </p:sp>
      <p:pic>
        <p:nvPicPr>
          <p:cNvPr id="28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211880" y="2214720"/>
            <a:ext cx="284760" cy="326880"/>
          </a:xfrm>
          <a:prstGeom prst="rect">
            <a:avLst/>
          </a:prstGeom>
          <a:ln>
            <a:noFill/>
          </a:ln>
        </p:spPr>
      </p:pic>
      <p:pic>
        <p:nvPicPr>
          <p:cNvPr id="287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000920" y="2584440"/>
            <a:ext cx="707040" cy="108360"/>
          </a:xfrm>
          <a:prstGeom prst="rect">
            <a:avLst/>
          </a:prstGeom>
          <a:ln>
            <a:noFill/>
          </a:ln>
        </p:spPr>
      </p:pic>
      <p:pic>
        <p:nvPicPr>
          <p:cNvPr id="288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6429240" y="2071800"/>
            <a:ext cx="377640" cy="478440"/>
          </a:xfrm>
          <a:prstGeom prst="rect">
            <a:avLst/>
          </a:prstGeom>
          <a:ln>
            <a:noFill/>
          </a:ln>
        </p:spPr>
      </p:pic>
      <p:pic>
        <p:nvPicPr>
          <p:cNvPr id="291" name="Picture 16"/>
          <p:cNvPicPr/>
          <p:nvPr/>
        </p:nvPicPr>
        <p:blipFill>
          <a:blip r:embed="rId5"/>
          <a:stretch>
            <a:fillRect/>
          </a:stretch>
        </p:blipFill>
        <p:spPr>
          <a:xfrm>
            <a:off x="5073346" y="2943817"/>
            <a:ext cx="699121" cy="323115"/>
          </a:xfrm>
          <a:prstGeom prst="rect">
            <a:avLst/>
          </a:prstGeom>
          <a:ln>
            <a:noFill/>
          </a:ln>
        </p:spPr>
      </p:pic>
      <p:pic>
        <p:nvPicPr>
          <p:cNvPr id="294" name="Picture 22"/>
          <p:cNvPicPr/>
          <p:nvPr/>
        </p:nvPicPr>
        <p:blipFill>
          <a:blip r:embed="rId6"/>
          <a:stretch>
            <a:fillRect/>
          </a:stretch>
        </p:blipFill>
        <p:spPr>
          <a:xfrm>
            <a:off x="3692898" y="4684338"/>
            <a:ext cx="1238037" cy="421002"/>
          </a:xfrm>
          <a:prstGeom prst="rect">
            <a:avLst/>
          </a:prstGeom>
          <a:ln>
            <a:noFill/>
          </a:ln>
        </p:spPr>
      </p:pic>
      <p:pic>
        <p:nvPicPr>
          <p:cNvPr id="295" name="Picture 24"/>
          <p:cNvPicPr/>
          <p:nvPr/>
        </p:nvPicPr>
        <p:blipFill>
          <a:blip r:embed="rId7"/>
          <a:stretch>
            <a:fillRect/>
          </a:stretch>
        </p:blipFill>
        <p:spPr>
          <a:xfrm>
            <a:off x="3802148" y="4054327"/>
            <a:ext cx="1314360" cy="505114"/>
          </a:xfrm>
          <a:prstGeom prst="rect">
            <a:avLst/>
          </a:prstGeom>
          <a:ln>
            <a:noFill/>
          </a:ln>
        </p:spPr>
      </p:pic>
      <p:pic>
        <p:nvPicPr>
          <p:cNvPr id="296" name="Picture 7"/>
          <p:cNvPicPr/>
          <p:nvPr/>
        </p:nvPicPr>
        <p:blipFill>
          <a:blip r:embed="rId8"/>
          <a:stretch>
            <a:fillRect/>
          </a:stretch>
        </p:blipFill>
        <p:spPr>
          <a:xfrm>
            <a:off x="6208657" y="4607280"/>
            <a:ext cx="899640" cy="374760"/>
          </a:xfrm>
          <a:prstGeom prst="rect">
            <a:avLst/>
          </a:prstGeom>
          <a:ln>
            <a:noFill/>
          </a:ln>
        </p:spPr>
      </p:pic>
      <p:pic>
        <p:nvPicPr>
          <p:cNvPr id="297" name="Picture 2"/>
          <p:cNvPicPr/>
          <p:nvPr/>
        </p:nvPicPr>
        <p:blipFill>
          <a:blip r:embed="rId9"/>
          <a:stretch>
            <a:fillRect/>
          </a:stretch>
        </p:blipFill>
        <p:spPr>
          <a:xfrm>
            <a:off x="7179300" y="5181642"/>
            <a:ext cx="608040" cy="608040"/>
          </a:xfrm>
          <a:prstGeom prst="rect">
            <a:avLst/>
          </a:prstGeom>
          <a:ln>
            <a:noFill/>
          </a:ln>
        </p:spPr>
      </p:pic>
      <p:pic>
        <p:nvPicPr>
          <p:cNvPr id="298" name="Picture 3"/>
          <p:cNvPicPr/>
          <p:nvPr/>
        </p:nvPicPr>
        <p:blipFill>
          <a:blip r:embed="rId10"/>
          <a:stretch>
            <a:fillRect/>
          </a:stretch>
        </p:blipFill>
        <p:spPr>
          <a:xfrm>
            <a:off x="7286434" y="4576122"/>
            <a:ext cx="611110" cy="405918"/>
          </a:xfrm>
          <a:prstGeom prst="rect">
            <a:avLst/>
          </a:prstGeom>
          <a:ln>
            <a:noFill/>
          </a:ln>
        </p:spPr>
      </p:pic>
      <p:pic>
        <p:nvPicPr>
          <p:cNvPr id="299" name="Picture 4"/>
          <p:cNvPicPr/>
          <p:nvPr/>
        </p:nvPicPr>
        <p:blipFill>
          <a:blip r:embed="rId11"/>
          <a:stretch>
            <a:fillRect/>
          </a:stretch>
        </p:blipFill>
        <p:spPr>
          <a:xfrm>
            <a:off x="6271200" y="5105340"/>
            <a:ext cx="693720" cy="693720"/>
          </a:xfrm>
          <a:prstGeom prst="rect">
            <a:avLst/>
          </a:prstGeom>
          <a:ln>
            <a:noFill/>
          </a:ln>
        </p:spPr>
      </p:pic>
      <p:pic>
        <p:nvPicPr>
          <p:cNvPr id="300" name="Picture 2"/>
          <p:cNvPicPr/>
          <p:nvPr/>
        </p:nvPicPr>
        <p:blipFill>
          <a:blip r:embed="rId12"/>
          <a:stretch>
            <a:fillRect/>
          </a:stretch>
        </p:blipFill>
        <p:spPr>
          <a:xfrm>
            <a:off x="5801497" y="2788032"/>
            <a:ext cx="1275120" cy="653400"/>
          </a:xfrm>
          <a:prstGeom prst="rect">
            <a:avLst/>
          </a:prstGeom>
          <a:ln w="9360">
            <a:noFill/>
          </a:ln>
        </p:spPr>
      </p:pic>
      <p:sp>
        <p:nvSpPr>
          <p:cNvPr id="302" name="CustomShape 29"/>
          <p:cNvSpPr/>
          <p:nvPr/>
        </p:nvSpPr>
        <p:spPr>
          <a:xfrm>
            <a:off x="6732360" y="5805360"/>
            <a:ext cx="1871280" cy="9133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fr-FR">
                <a:solidFill>
                  <a:srgbClr val="95B3D7"/>
                </a:solidFill>
                <a:latin typeface="Arial"/>
                <a:ea typeface="DejaVu Sans"/>
              </a:rPr>
              <a:t>Des entrepreneurs créatifs</a:t>
            </a:r>
            <a:endParaRPr/>
          </a:p>
        </p:txBody>
      </p:sp>
      <p:sp>
        <p:nvSpPr>
          <p:cNvPr id="304" name="CustomShape 31"/>
          <p:cNvSpPr/>
          <p:nvPr/>
        </p:nvSpPr>
        <p:spPr>
          <a:xfrm>
            <a:off x="4218217" y="2026395"/>
            <a:ext cx="1871280" cy="3034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fr-FR" sz="1400" dirty="0">
                <a:solidFill>
                  <a:srgbClr val="808080"/>
                </a:solidFill>
                <a:latin typeface="Arial"/>
                <a:ea typeface="DejaVu Sans"/>
              </a:rPr>
              <a:t>Associations</a:t>
            </a:r>
            <a:endParaRPr dirty="0"/>
          </a:p>
        </p:txBody>
      </p:sp>
      <p:sp>
        <p:nvSpPr>
          <p:cNvPr id="305" name="CustomShape 32"/>
          <p:cNvSpPr/>
          <p:nvPr/>
        </p:nvSpPr>
        <p:spPr>
          <a:xfrm>
            <a:off x="3930217" y="2522037"/>
            <a:ext cx="1871280" cy="3034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fr-FR" sz="1400" dirty="0">
                <a:solidFill>
                  <a:srgbClr val="808080"/>
                </a:solidFill>
                <a:latin typeface="Arial"/>
                <a:ea typeface="DejaVu Sans"/>
              </a:rPr>
              <a:t>Designers</a:t>
            </a:r>
            <a:endParaRPr dirty="0"/>
          </a:p>
        </p:txBody>
      </p:sp>
      <p:pic>
        <p:nvPicPr>
          <p:cNvPr id="306" name="Image 1"/>
          <p:cNvPicPr/>
          <p:nvPr/>
        </p:nvPicPr>
        <p:blipFill>
          <a:blip r:embed="rId13"/>
          <a:stretch>
            <a:fillRect/>
          </a:stretch>
        </p:blipFill>
        <p:spPr>
          <a:xfrm>
            <a:off x="3353857" y="2458395"/>
            <a:ext cx="636120" cy="575640"/>
          </a:xfrm>
          <a:prstGeom prst="rect">
            <a:avLst/>
          </a:prstGeom>
          <a:ln>
            <a:noFill/>
          </a:ln>
        </p:spPr>
      </p:pic>
      <p:pic>
        <p:nvPicPr>
          <p:cNvPr id="307" name="Imag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3458707" y="1880545"/>
            <a:ext cx="663120" cy="425520"/>
          </a:xfrm>
          <a:prstGeom prst="rect">
            <a:avLst/>
          </a:prstGeom>
          <a:ln>
            <a:noFill/>
          </a:ln>
        </p:spPr>
      </p:pic>
      <p:pic>
        <p:nvPicPr>
          <p:cNvPr id="308" name="Image 3"/>
          <p:cNvPicPr/>
          <p:nvPr/>
        </p:nvPicPr>
        <p:blipFill>
          <a:blip r:embed="rId15"/>
          <a:stretch>
            <a:fillRect/>
          </a:stretch>
        </p:blipFill>
        <p:spPr>
          <a:xfrm>
            <a:off x="3570217" y="1498226"/>
            <a:ext cx="1677340" cy="283319"/>
          </a:xfrm>
          <a:prstGeom prst="rect">
            <a:avLst/>
          </a:prstGeom>
          <a:ln>
            <a:noFill/>
          </a:ln>
        </p:spPr>
      </p:pic>
      <p:pic>
        <p:nvPicPr>
          <p:cNvPr id="309" name="Image 4"/>
          <p:cNvPicPr/>
          <p:nvPr/>
        </p:nvPicPr>
        <p:blipFill>
          <a:blip r:embed="rId16"/>
          <a:stretch>
            <a:fillRect/>
          </a:stretch>
        </p:blipFill>
        <p:spPr>
          <a:xfrm>
            <a:off x="3556540" y="3106755"/>
            <a:ext cx="719640" cy="480240"/>
          </a:xfrm>
          <a:prstGeom prst="rect">
            <a:avLst/>
          </a:prstGeom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45004" y="1620085"/>
            <a:ext cx="852540" cy="35199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12912" y="2868120"/>
            <a:ext cx="1142175" cy="54305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61206" y="2198655"/>
            <a:ext cx="615766" cy="6052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93840" y="2550240"/>
            <a:ext cx="330977" cy="303396"/>
          </a:xfrm>
          <a:prstGeom prst="rect">
            <a:avLst/>
          </a:prstGeom>
        </p:spPr>
      </p:pic>
      <p:sp>
        <p:nvSpPr>
          <p:cNvPr id="57" name="CustomShape 32"/>
          <p:cNvSpPr/>
          <p:nvPr/>
        </p:nvSpPr>
        <p:spPr>
          <a:xfrm>
            <a:off x="3376277" y="2825517"/>
            <a:ext cx="1871280" cy="3034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fr-FR" sz="1400" dirty="0">
                <a:solidFill>
                  <a:srgbClr val="808080"/>
                </a:solidFill>
                <a:latin typeface="Arial"/>
                <a:ea typeface="DejaVu Sans"/>
              </a:rPr>
              <a:t>Indépendants</a:t>
            </a:r>
            <a:endParaRPr dirty="0"/>
          </a:p>
        </p:txBody>
      </p:sp>
      <p:sp>
        <p:nvSpPr>
          <p:cNvPr id="59" name="CustomShape 30"/>
          <p:cNvSpPr/>
          <p:nvPr/>
        </p:nvSpPr>
        <p:spPr>
          <a:xfrm>
            <a:off x="3446017" y="2226915"/>
            <a:ext cx="1871280" cy="3034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fr-FR" sz="1600" dirty="0">
                <a:solidFill>
                  <a:srgbClr val="808080"/>
                </a:solidFill>
                <a:latin typeface="Arial"/>
                <a:ea typeface="DejaVu Sans"/>
              </a:rPr>
              <a:t>Coopératives</a:t>
            </a:r>
            <a:endParaRPr dirty="0"/>
          </a:p>
        </p:txBody>
      </p:sp>
      <p:sp>
        <p:nvSpPr>
          <p:cNvPr id="6" name="AutoShape 2" descr="Résultat de recherche d'images pour &quot;scool sociologues toulou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09200" y="1816837"/>
            <a:ext cx="893630" cy="2764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2"/>
          <a:srcRect l="68315"/>
          <a:stretch/>
        </p:blipFill>
        <p:spPr>
          <a:xfrm>
            <a:off x="4276055" y="3168675"/>
            <a:ext cx="1510604" cy="37810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153857" y="4724638"/>
            <a:ext cx="561365" cy="420482"/>
          </a:xfrm>
          <a:prstGeom prst="rect">
            <a:avLst/>
          </a:prstGeom>
        </p:spPr>
      </p:pic>
      <p:sp>
        <p:nvSpPr>
          <p:cNvPr id="63" name="CustomShape 4"/>
          <p:cNvSpPr/>
          <p:nvPr/>
        </p:nvSpPr>
        <p:spPr>
          <a:xfrm>
            <a:off x="393271" y="1577553"/>
            <a:ext cx="2261880" cy="322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600" dirty="0">
                <a:solidFill>
                  <a:srgbClr val="42A19D"/>
                </a:solidFill>
                <a:latin typeface="Myriad"/>
                <a:ea typeface="DejaVu Sans"/>
              </a:rPr>
              <a:t>Espace de </a:t>
            </a:r>
            <a:r>
              <a:rPr lang="fr-FR" sz="1600" dirty="0" err="1">
                <a:solidFill>
                  <a:srgbClr val="42A19D"/>
                </a:solidFill>
                <a:latin typeface="Myriad"/>
                <a:ea typeface="DejaVu Sans"/>
              </a:rPr>
              <a:t>co-working</a:t>
            </a:r>
            <a:r>
              <a:rPr lang="fr-FR" sz="1600" dirty="0">
                <a:solidFill>
                  <a:srgbClr val="42A19D"/>
                </a:solidFill>
                <a:latin typeface="Myriad"/>
                <a:ea typeface="DejaVu Sans"/>
              </a:rPr>
              <a:t> pour des entrepreneurs engagés </a:t>
            </a:r>
            <a:endParaRPr sz="1400" dirty="0"/>
          </a:p>
        </p:txBody>
      </p:sp>
      <p:sp>
        <p:nvSpPr>
          <p:cNvPr id="10" name="Rectangle 9"/>
          <p:cNvSpPr/>
          <p:nvPr/>
        </p:nvSpPr>
        <p:spPr>
          <a:xfrm>
            <a:off x="286709" y="2321109"/>
            <a:ext cx="300114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7A7272"/>
                </a:solidFill>
                <a:latin typeface="Myriad"/>
              </a:rPr>
              <a:t>Espace show-room des </a:t>
            </a:r>
          </a:p>
          <a:p>
            <a:r>
              <a:rPr lang="fr-FR" sz="1600" dirty="0">
                <a:solidFill>
                  <a:srgbClr val="7A7272"/>
                </a:solidFill>
                <a:latin typeface="Myriad"/>
              </a:rPr>
              <a:t>savoirs faire artisanaux locaux </a:t>
            </a:r>
            <a:endParaRPr lang="fr-FR" sz="1600"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7A7272"/>
                </a:solidFill>
                <a:latin typeface="Myriad"/>
              </a:rPr>
              <a:t> </a:t>
            </a:r>
            <a:endParaRPr lang="fr-FR" dirty="0"/>
          </a:p>
        </p:txBody>
      </p:sp>
      <p:sp>
        <p:nvSpPr>
          <p:cNvPr id="67" name="CustomShape 18"/>
          <p:cNvSpPr/>
          <p:nvPr/>
        </p:nvSpPr>
        <p:spPr>
          <a:xfrm>
            <a:off x="3051545" y="898860"/>
            <a:ext cx="3166362" cy="3646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600" dirty="0">
                <a:solidFill>
                  <a:srgbClr val="95B3D7"/>
                </a:solidFill>
                <a:latin typeface="Arial"/>
                <a:ea typeface="DejaVu Sans"/>
              </a:rPr>
              <a:t>Les sociétaires usagers de IF</a:t>
            </a:r>
            <a:endParaRPr sz="1600" dirty="0"/>
          </a:p>
        </p:txBody>
      </p:sp>
      <p:sp>
        <p:nvSpPr>
          <p:cNvPr id="303" name="CustomShape 30"/>
          <p:cNvSpPr/>
          <p:nvPr/>
        </p:nvSpPr>
        <p:spPr>
          <a:xfrm>
            <a:off x="4224669" y="1547638"/>
            <a:ext cx="1871280" cy="3034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fr-FR" sz="1100" b="1" dirty="0">
                <a:solidFill>
                  <a:srgbClr val="808080"/>
                </a:solidFill>
                <a:latin typeface="Arial"/>
                <a:ea typeface="DejaVu Sans"/>
              </a:rPr>
              <a:t>Artisans d’Art</a:t>
            </a:r>
            <a:endParaRPr sz="1400" b="1" dirty="0"/>
          </a:p>
        </p:txBody>
      </p:sp>
      <p:sp>
        <p:nvSpPr>
          <p:cNvPr id="275" name="CustomShape 17"/>
          <p:cNvSpPr/>
          <p:nvPr/>
        </p:nvSpPr>
        <p:spPr>
          <a:xfrm>
            <a:off x="6172657" y="3651028"/>
            <a:ext cx="1871280" cy="6390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fr-FR" dirty="0">
                <a:solidFill>
                  <a:srgbClr val="95B3D7"/>
                </a:solidFill>
                <a:latin typeface="Arial"/>
                <a:ea typeface="DejaVu Sans"/>
              </a:rPr>
              <a:t>Les Clients ou usagers Grands Comptes </a:t>
            </a:r>
            <a:endParaRPr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555" y="5222640"/>
            <a:ext cx="710062" cy="61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57" y="4062701"/>
            <a:ext cx="523650" cy="52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CustomShape 18"/>
          <p:cNvSpPr/>
          <p:nvPr/>
        </p:nvSpPr>
        <p:spPr>
          <a:xfrm>
            <a:off x="2943403" y="3712588"/>
            <a:ext cx="3265253" cy="4456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dirty="0">
                <a:solidFill>
                  <a:srgbClr val="95B3D7"/>
                </a:solidFill>
                <a:latin typeface="Arial"/>
                <a:ea typeface="DejaVu Sans"/>
              </a:rPr>
              <a:t>Les partenaires institutionnels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500040" y="214200"/>
            <a:ext cx="3285720" cy="641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3770" dirty="0">
                <a:solidFill>
                  <a:srgbClr val="42A19D"/>
                </a:solidFill>
                <a:latin typeface="Myriad"/>
                <a:ea typeface="DejaVu Sans"/>
              </a:rPr>
              <a:t>Mais aussi…</a:t>
            </a:r>
            <a:endParaRPr dirty="0"/>
          </a:p>
        </p:txBody>
      </p:sp>
      <p:pic>
        <p:nvPicPr>
          <p:cNvPr id="31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733120" y="2571840"/>
            <a:ext cx="3629520" cy="1962720"/>
          </a:xfrm>
          <a:prstGeom prst="rect">
            <a:avLst/>
          </a:prstGeom>
          <a:ln>
            <a:noFill/>
          </a:ln>
        </p:spPr>
      </p:pic>
      <p:sp>
        <p:nvSpPr>
          <p:cNvPr id="312" name="CustomShape 2"/>
          <p:cNvSpPr/>
          <p:nvPr/>
        </p:nvSpPr>
        <p:spPr>
          <a:xfrm>
            <a:off x="6300360" y="4509000"/>
            <a:ext cx="2285640" cy="1736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>
                <a:solidFill>
                  <a:srgbClr val="7F7F7F"/>
                </a:solidFill>
                <a:latin typeface="Arial"/>
                <a:ea typeface="DejaVu Sans"/>
              </a:rPr>
              <a:t>Etudiants (architecture, gestion management, design, économie sociale…</a:t>
            </a:r>
            <a:endParaRPr/>
          </a:p>
        </p:txBody>
      </p:sp>
      <p:sp>
        <p:nvSpPr>
          <p:cNvPr id="313" name="CustomShape 3"/>
          <p:cNvSpPr/>
          <p:nvPr/>
        </p:nvSpPr>
        <p:spPr>
          <a:xfrm>
            <a:off x="714240" y="1410120"/>
            <a:ext cx="22856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>
                <a:solidFill>
                  <a:srgbClr val="7F7F7F"/>
                </a:solidFill>
                <a:latin typeface="Arial"/>
                <a:ea typeface="DejaVu Sans"/>
              </a:rPr>
              <a:t>Ingénieurs, docteurs</a:t>
            </a:r>
            <a:endParaRPr/>
          </a:p>
        </p:txBody>
      </p:sp>
      <p:sp>
        <p:nvSpPr>
          <p:cNvPr id="314" name="CustomShape 4"/>
          <p:cNvSpPr/>
          <p:nvPr/>
        </p:nvSpPr>
        <p:spPr>
          <a:xfrm>
            <a:off x="6357960" y="1267200"/>
            <a:ext cx="22856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>
                <a:solidFill>
                  <a:srgbClr val="31859C"/>
                </a:solidFill>
                <a:latin typeface="Arial"/>
                <a:ea typeface="DejaVu Sans"/>
              </a:rPr>
              <a:t>Makers</a:t>
            </a:r>
            <a:endParaRPr/>
          </a:p>
        </p:txBody>
      </p:sp>
      <p:sp>
        <p:nvSpPr>
          <p:cNvPr id="315" name="CustomShape 5"/>
          <p:cNvSpPr/>
          <p:nvPr/>
        </p:nvSpPr>
        <p:spPr>
          <a:xfrm>
            <a:off x="642960" y="4767840"/>
            <a:ext cx="228564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>
                <a:solidFill>
                  <a:srgbClr val="7F7F7F"/>
                </a:solidFill>
                <a:latin typeface="Arial"/>
                <a:ea typeface="DejaVu Sans"/>
              </a:rPr>
              <a:t>Designers (produit et service)</a:t>
            </a:r>
            <a:endParaRPr/>
          </a:p>
        </p:txBody>
      </p:sp>
      <p:sp>
        <p:nvSpPr>
          <p:cNvPr id="316" name="CustomShape 6"/>
          <p:cNvSpPr/>
          <p:nvPr/>
        </p:nvSpPr>
        <p:spPr>
          <a:xfrm>
            <a:off x="6715080" y="2481840"/>
            <a:ext cx="22856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>
                <a:solidFill>
                  <a:srgbClr val="31859C"/>
                </a:solidFill>
                <a:latin typeface="Arial"/>
                <a:ea typeface="DejaVu Sans"/>
              </a:rPr>
              <a:t>Gestionnaires</a:t>
            </a:r>
            <a:endParaRPr/>
          </a:p>
        </p:txBody>
      </p:sp>
      <p:sp>
        <p:nvSpPr>
          <p:cNvPr id="317" name="CustomShape 7"/>
          <p:cNvSpPr/>
          <p:nvPr/>
        </p:nvSpPr>
        <p:spPr>
          <a:xfrm>
            <a:off x="428400" y="2553120"/>
            <a:ext cx="22856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>
                <a:solidFill>
                  <a:srgbClr val="31859C"/>
                </a:solidFill>
                <a:latin typeface="Arial"/>
                <a:ea typeface="DejaVu Sans"/>
              </a:rPr>
              <a:t>Architectes</a:t>
            </a:r>
            <a:endParaRPr/>
          </a:p>
        </p:txBody>
      </p:sp>
      <p:sp>
        <p:nvSpPr>
          <p:cNvPr id="318" name="CustomShape 8"/>
          <p:cNvSpPr/>
          <p:nvPr/>
        </p:nvSpPr>
        <p:spPr>
          <a:xfrm>
            <a:off x="3429000" y="4910760"/>
            <a:ext cx="22856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>
                <a:solidFill>
                  <a:srgbClr val="31859C"/>
                </a:solidFill>
                <a:latin typeface="Arial"/>
                <a:ea typeface="DejaVu Sans"/>
              </a:rPr>
              <a:t>Artistes</a:t>
            </a:r>
            <a:endParaRPr/>
          </a:p>
        </p:txBody>
      </p:sp>
      <p:sp>
        <p:nvSpPr>
          <p:cNvPr id="319" name="CustomShape 9"/>
          <p:cNvSpPr/>
          <p:nvPr/>
        </p:nvSpPr>
        <p:spPr>
          <a:xfrm>
            <a:off x="4000320" y="1267200"/>
            <a:ext cx="22856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dirty="0">
                <a:solidFill>
                  <a:srgbClr val="7F7F7F"/>
                </a:solidFill>
                <a:latin typeface="Arial"/>
                <a:ea typeface="DejaVu Sans"/>
              </a:rPr>
              <a:t>Entrepreneurs</a:t>
            </a:r>
            <a:endParaRPr dirty="0"/>
          </a:p>
        </p:txBody>
      </p:sp>
      <p:sp>
        <p:nvSpPr>
          <p:cNvPr id="320" name="CustomShape 10"/>
          <p:cNvSpPr/>
          <p:nvPr/>
        </p:nvSpPr>
        <p:spPr>
          <a:xfrm>
            <a:off x="6300360" y="3069000"/>
            <a:ext cx="228564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>
                <a:solidFill>
                  <a:srgbClr val="7F7F7F"/>
                </a:solidFill>
                <a:latin typeface="Arial"/>
                <a:ea typeface="DejaVu Sans"/>
              </a:rPr>
              <a:t>Consultants en management, organisation, stratégie</a:t>
            </a:r>
            <a:endParaRPr/>
          </a:p>
        </p:txBody>
      </p:sp>
      <p:sp>
        <p:nvSpPr>
          <p:cNvPr id="321" name="CustomShape 11"/>
          <p:cNvSpPr/>
          <p:nvPr/>
        </p:nvSpPr>
        <p:spPr>
          <a:xfrm>
            <a:off x="214200" y="3267720"/>
            <a:ext cx="228564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>
                <a:solidFill>
                  <a:srgbClr val="7F7F7F"/>
                </a:solidFill>
                <a:latin typeface="Arial"/>
                <a:ea typeface="DejaVu Sans"/>
              </a:rPr>
              <a:t>Experts CAO, PAO, RSE, DD…</a:t>
            </a:r>
            <a:endParaRPr/>
          </a:p>
        </p:txBody>
      </p:sp>
      <p:sp>
        <p:nvSpPr>
          <p:cNvPr id="322" name="CustomShape 12"/>
          <p:cNvSpPr/>
          <p:nvPr/>
        </p:nvSpPr>
        <p:spPr>
          <a:xfrm>
            <a:off x="0" y="4053240"/>
            <a:ext cx="22856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>
                <a:solidFill>
                  <a:srgbClr val="31859C"/>
                </a:solidFill>
                <a:latin typeface="Arial"/>
                <a:ea typeface="DejaVu Sans"/>
              </a:rPr>
              <a:t>Menuisiers…</a:t>
            </a:r>
            <a:endParaRPr/>
          </a:p>
        </p:txBody>
      </p:sp>
      <p:sp>
        <p:nvSpPr>
          <p:cNvPr id="323" name="CustomShape 13"/>
          <p:cNvSpPr/>
          <p:nvPr/>
        </p:nvSpPr>
        <p:spPr>
          <a:xfrm>
            <a:off x="3286080" y="5410800"/>
            <a:ext cx="228564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>
                <a:solidFill>
                  <a:srgbClr val="7F7F7F"/>
                </a:solidFill>
                <a:latin typeface="Arial"/>
                <a:ea typeface="DejaVu Sans"/>
              </a:rPr>
              <a:t>Informaticiens, développeurs</a:t>
            </a:r>
            <a:endParaRPr/>
          </a:p>
        </p:txBody>
      </p:sp>
      <p:sp>
        <p:nvSpPr>
          <p:cNvPr id="324" name="CustomShape 14"/>
          <p:cNvSpPr/>
          <p:nvPr/>
        </p:nvSpPr>
        <p:spPr>
          <a:xfrm>
            <a:off x="4357800" y="1910160"/>
            <a:ext cx="22856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>
                <a:solidFill>
                  <a:srgbClr val="31859C"/>
                </a:solidFill>
                <a:latin typeface="Arial"/>
                <a:ea typeface="DejaVu Sans"/>
              </a:rPr>
              <a:t>Filiales régionales</a:t>
            </a:r>
            <a:endParaRPr/>
          </a:p>
        </p:txBody>
      </p:sp>
      <p:sp>
        <p:nvSpPr>
          <p:cNvPr id="325" name="CustomShape 15"/>
          <p:cNvSpPr/>
          <p:nvPr/>
        </p:nvSpPr>
        <p:spPr>
          <a:xfrm>
            <a:off x="1214280" y="5482080"/>
            <a:ext cx="228564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>
                <a:solidFill>
                  <a:srgbClr val="31859C"/>
                </a:solidFill>
                <a:latin typeface="Arial"/>
                <a:ea typeface="DejaVu Sans"/>
              </a:rPr>
              <a:t>Agriculteurs, producteurs</a:t>
            </a:r>
            <a:endParaRPr/>
          </a:p>
        </p:txBody>
      </p:sp>
      <p:sp>
        <p:nvSpPr>
          <p:cNvPr id="326" name="CustomShape 16"/>
          <p:cNvSpPr/>
          <p:nvPr/>
        </p:nvSpPr>
        <p:spPr>
          <a:xfrm>
            <a:off x="6643800" y="1838880"/>
            <a:ext cx="22856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>
                <a:solidFill>
                  <a:srgbClr val="7F7F7F"/>
                </a:solidFill>
                <a:latin typeface="Arial"/>
                <a:ea typeface="DejaVu Sans"/>
              </a:rPr>
              <a:t>Journalistes</a:t>
            </a:r>
            <a:endParaRPr/>
          </a:p>
        </p:txBody>
      </p:sp>
      <p:sp>
        <p:nvSpPr>
          <p:cNvPr id="327" name="CustomShape 17"/>
          <p:cNvSpPr/>
          <p:nvPr/>
        </p:nvSpPr>
        <p:spPr>
          <a:xfrm>
            <a:off x="2071800" y="1910160"/>
            <a:ext cx="22856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>
                <a:solidFill>
                  <a:srgbClr val="31859C"/>
                </a:solidFill>
                <a:latin typeface="Arial"/>
                <a:ea typeface="DejaVu Sans"/>
              </a:rPr>
              <a:t>Sculpteurs de voix</a:t>
            </a:r>
            <a:endParaRPr/>
          </a:p>
        </p:txBody>
      </p:sp>
      <p:sp>
        <p:nvSpPr>
          <p:cNvPr id="328" name="CustomShape 18"/>
          <p:cNvSpPr/>
          <p:nvPr/>
        </p:nvSpPr>
        <p:spPr>
          <a:xfrm>
            <a:off x="3357720" y="6072120"/>
            <a:ext cx="22856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>
                <a:solidFill>
                  <a:srgbClr val="31859C"/>
                </a:solidFill>
                <a:latin typeface="Arial"/>
                <a:ea typeface="DejaVu Sans"/>
              </a:rPr>
              <a:t>Métiers du bâtiment</a:t>
            </a:r>
            <a:endParaRPr/>
          </a:p>
        </p:txBody>
      </p:sp>
      <p:sp>
        <p:nvSpPr>
          <p:cNvPr id="329" name="CustomShape 19"/>
          <p:cNvSpPr/>
          <p:nvPr/>
        </p:nvSpPr>
        <p:spPr>
          <a:xfrm>
            <a:off x="3060000" y="836640"/>
            <a:ext cx="22856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>
                <a:solidFill>
                  <a:srgbClr val="31859C"/>
                </a:solidFill>
                <a:latin typeface="Arial"/>
                <a:ea typeface="DejaVu Sans"/>
              </a:rPr>
              <a:t>Designers</a:t>
            </a:r>
            <a:endParaRPr/>
          </a:p>
        </p:txBody>
      </p:sp>
      <p:sp>
        <p:nvSpPr>
          <p:cNvPr id="330" name="CustomShape 20"/>
          <p:cNvSpPr/>
          <p:nvPr/>
        </p:nvSpPr>
        <p:spPr>
          <a:xfrm>
            <a:off x="2195640" y="4437000"/>
            <a:ext cx="22856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>
                <a:solidFill>
                  <a:srgbClr val="31859C"/>
                </a:solidFill>
                <a:latin typeface="Arial"/>
                <a:ea typeface="DejaVu Sans"/>
              </a:rPr>
              <a:t>Céramistes</a:t>
            </a:r>
            <a:endParaRPr/>
          </a:p>
        </p:txBody>
      </p:sp>
      <p:sp>
        <p:nvSpPr>
          <p:cNvPr id="331" name="CustomShape 21"/>
          <p:cNvSpPr/>
          <p:nvPr/>
        </p:nvSpPr>
        <p:spPr>
          <a:xfrm>
            <a:off x="5643720" y="535320"/>
            <a:ext cx="228564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>
                <a:solidFill>
                  <a:srgbClr val="7F7F7F"/>
                </a:solidFill>
                <a:latin typeface="Arial"/>
                <a:ea typeface="DejaVu Sans"/>
              </a:rPr>
              <a:t>Organismes de formation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849960" y="1931400"/>
            <a:ext cx="1377720" cy="1377720"/>
          </a:xfrm>
          <a:prstGeom prst="ellipse">
            <a:avLst/>
          </a:prstGeom>
          <a:solidFill>
            <a:srgbClr val="4F81BD"/>
          </a:solidFill>
          <a:ln w="25560">
            <a:noFill/>
          </a:ln>
        </p:spPr>
        <p:txBody>
          <a:bodyPr lIns="21600" tIns="17640" rIns="17640" bIns="17640" anchor="ctr"/>
          <a:lstStyle/>
          <a:p>
            <a:pPr algn="ctr">
              <a:lnSpc>
                <a:spcPct val="90000"/>
              </a:lnSpc>
            </a:pPr>
            <a:endParaRPr/>
          </a:p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333" name="CustomShape 2"/>
          <p:cNvSpPr/>
          <p:nvPr/>
        </p:nvSpPr>
        <p:spPr>
          <a:xfrm>
            <a:off x="2340000" y="2415240"/>
            <a:ext cx="409680" cy="409680"/>
          </a:xfrm>
          <a:prstGeom prst="mathPlus">
            <a:avLst>
              <a:gd name="adj1" fmla="val 23520"/>
            </a:avLst>
          </a:prstGeom>
          <a:solidFill>
            <a:srgbClr val="4F81BD"/>
          </a:solidFill>
          <a:ln>
            <a:noFill/>
          </a:ln>
        </p:spPr>
      </p:sp>
      <p:sp>
        <p:nvSpPr>
          <p:cNvPr id="334" name="CustomShape 3"/>
          <p:cNvSpPr/>
          <p:nvPr/>
        </p:nvSpPr>
        <p:spPr>
          <a:xfrm>
            <a:off x="2862000" y="1931400"/>
            <a:ext cx="1377720" cy="1377720"/>
          </a:xfrm>
          <a:prstGeom prst="ellipse">
            <a:avLst/>
          </a:prstGeom>
          <a:solidFill>
            <a:srgbClr val="95B3D7"/>
          </a:solidFill>
          <a:ln w="25560">
            <a:noFill/>
          </a:ln>
        </p:spPr>
        <p:txBody>
          <a:bodyPr lIns="21600" tIns="17640" rIns="17640" bIns="17640" anchor="ctr"/>
          <a:lstStyle/>
          <a:p>
            <a:pPr algn="ctr">
              <a:lnSpc>
                <a:spcPct val="90000"/>
              </a:lnSpc>
            </a:pPr>
            <a:endParaRPr/>
          </a:p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335" name="CustomShape 4"/>
          <p:cNvSpPr/>
          <p:nvPr/>
        </p:nvSpPr>
        <p:spPr>
          <a:xfrm>
            <a:off x="4351680" y="2415240"/>
            <a:ext cx="409680" cy="409680"/>
          </a:xfrm>
          <a:prstGeom prst="mathPlus">
            <a:avLst>
              <a:gd name="adj1" fmla="val 23520"/>
            </a:avLst>
          </a:prstGeom>
          <a:solidFill>
            <a:srgbClr val="95B3D7"/>
          </a:solidFill>
          <a:ln>
            <a:noFill/>
          </a:ln>
        </p:spPr>
      </p:sp>
      <p:sp>
        <p:nvSpPr>
          <p:cNvPr id="336" name="CustomShape 5"/>
          <p:cNvSpPr/>
          <p:nvPr/>
        </p:nvSpPr>
        <p:spPr>
          <a:xfrm>
            <a:off x="4873680" y="1931400"/>
            <a:ext cx="1377720" cy="1377720"/>
          </a:xfrm>
          <a:prstGeom prst="ellipse">
            <a:avLst/>
          </a:prstGeom>
          <a:solidFill>
            <a:srgbClr val="B9CDE5"/>
          </a:solidFill>
          <a:ln w="25560">
            <a:noFill/>
          </a:ln>
        </p:spPr>
        <p:txBody>
          <a:bodyPr lIns="21600" tIns="17640" rIns="17640" bIns="17640" anchor="ctr"/>
          <a:lstStyle/>
          <a:p>
            <a:pPr algn="ctr">
              <a:lnSpc>
                <a:spcPct val="90000"/>
              </a:lnSpc>
            </a:pPr>
            <a:endParaRPr/>
          </a:p>
          <a:p>
            <a:pPr algn="ctr">
              <a:lnSpc>
                <a:spcPct val="90000"/>
              </a:lnSpc>
            </a:pPr>
            <a:endParaRPr/>
          </a:p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337" name="CustomShape 6"/>
          <p:cNvSpPr/>
          <p:nvPr/>
        </p:nvSpPr>
        <p:spPr>
          <a:xfrm>
            <a:off x="6363720" y="2415240"/>
            <a:ext cx="409680" cy="409680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B9CDE5"/>
          </a:solidFill>
          <a:ln>
            <a:noFill/>
          </a:ln>
        </p:spPr>
      </p:sp>
      <p:sp>
        <p:nvSpPr>
          <p:cNvPr id="338" name="CustomShape 7"/>
          <p:cNvSpPr/>
          <p:nvPr/>
        </p:nvSpPr>
        <p:spPr>
          <a:xfrm>
            <a:off x="6885720" y="1931400"/>
            <a:ext cx="1377720" cy="1377720"/>
          </a:xfrm>
          <a:prstGeom prst="ellipse">
            <a:avLst/>
          </a:prstGeom>
          <a:solidFill>
            <a:srgbClr val="DCE6F2"/>
          </a:solidFill>
          <a:ln w="25560">
            <a:noFill/>
          </a:ln>
        </p:spPr>
        <p:txBody>
          <a:bodyPr lIns="21600" tIns="17640" rIns="17640" bIns="17640" anchor="ctr"/>
          <a:lstStyle/>
          <a:p>
            <a:pPr algn="ctr">
              <a:lnSpc>
                <a:spcPct val="90000"/>
              </a:lnSpc>
            </a:pPr>
            <a:endParaRPr/>
          </a:p>
          <a:p>
            <a:pPr algn="ctr">
              <a:lnSpc>
                <a:spcPct val="90000"/>
              </a:lnSpc>
            </a:pPr>
            <a:endParaRPr/>
          </a:p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339" name="TextShape 8"/>
          <p:cNvSpPr txBox="1"/>
          <p:nvPr/>
        </p:nvSpPr>
        <p:spPr>
          <a:xfrm>
            <a:off x="428760" y="53640"/>
            <a:ext cx="88956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3770">
                <a:solidFill>
                  <a:srgbClr val="42A19D"/>
                </a:solidFill>
                <a:latin typeface="Myriad"/>
                <a:ea typeface="DejaVu Sans"/>
              </a:rPr>
              <a:t>Les parcours des usagers à titre individuel</a:t>
            </a:r>
            <a:endParaRPr/>
          </a:p>
        </p:txBody>
      </p:sp>
      <p:sp>
        <p:nvSpPr>
          <p:cNvPr id="340" name="CustomShape 9"/>
          <p:cNvSpPr/>
          <p:nvPr/>
        </p:nvSpPr>
        <p:spPr>
          <a:xfrm>
            <a:off x="428760" y="1214280"/>
            <a:ext cx="7090920" cy="3484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700" i="1">
                <a:solidFill>
                  <a:srgbClr val="808080"/>
                </a:solidFill>
                <a:latin typeface="Myriad"/>
                <a:ea typeface="DejaVu Sans"/>
              </a:rPr>
              <a:t>L’offre actuelle du Multiple</a:t>
            </a:r>
            <a:endParaRPr/>
          </a:p>
        </p:txBody>
      </p:sp>
      <p:sp>
        <p:nvSpPr>
          <p:cNvPr id="341" name="CustomShape 10"/>
          <p:cNvSpPr/>
          <p:nvPr/>
        </p:nvSpPr>
        <p:spPr>
          <a:xfrm flipH="1">
            <a:off x="-720" y="4581000"/>
            <a:ext cx="9143640" cy="1511640"/>
          </a:xfrm>
          <a:prstGeom prst="rect">
            <a:avLst/>
          </a:prstGeom>
          <a:solidFill>
            <a:srgbClr val="95B3D7"/>
          </a:solidFill>
          <a:ln w="25560">
            <a:noFill/>
          </a:ln>
        </p:spPr>
      </p:sp>
      <p:sp>
        <p:nvSpPr>
          <p:cNvPr id="342" name="CustomShape 11"/>
          <p:cNvSpPr/>
          <p:nvPr/>
        </p:nvSpPr>
        <p:spPr>
          <a:xfrm>
            <a:off x="283320" y="3323880"/>
            <a:ext cx="2344320" cy="611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dirty="0">
                <a:solidFill>
                  <a:srgbClr val="4F81BD"/>
                </a:solidFill>
                <a:latin typeface="Source Sans Pro Black"/>
                <a:ea typeface="DejaVu Sans"/>
              </a:rPr>
              <a:t>Hébergement et espaces partagés </a:t>
            </a:r>
            <a:endParaRPr dirty="0"/>
          </a:p>
        </p:txBody>
      </p:sp>
      <p:sp>
        <p:nvSpPr>
          <p:cNvPr id="343" name="CustomShape 12"/>
          <p:cNvSpPr/>
          <p:nvPr/>
        </p:nvSpPr>
        <p:spPr>
          <a:xfrm>
            <a:off x="2471400" y="3323880"/>
            <a:ext cx="2100240" cy="611280"/>
          </a:xfrm>
          <a:prstGeom prst="rect">
            <a:avLst/>
          </a:prstGeom>
          <a:noFill/>
          <a:ln>
            <a:noFill/>
          </a:ln>
        </p:spPr>
      </p:sp>
      <p:sp>
        <p:nvSpPr>
          <p:cNvPr id="344" name="CustomShape 13"/>
          <p:cNvSpPr/>
          <p:nvPr/>
        </p:nvSpPr>
        <p:spPr>
          <a:xfrm>
            <a:off x="4786920" y="3323880"/>
            <a:ext cx="1656000" cy="611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>
                <a:solidFill>
                  <a:srgbClr val="B9CDE5"/>
                </a:solidFill>
                <a:latin typeface="Source Sans Pro Black"/>
                <a:ea typeface="DejaVu Sans"/>
              </a:rPr>
              <a:t>Réseau</a:t>
            </a:r>
            <a:endParaRPr/>
          </a:p>
        </p:txBody>
      </p:sp>
      <p:sp>
        <p:nvSpPr>
          <p:cNvPr id="345" name="CustomShape 14"/>
          <p:cNvSpPr/>
          <p:nvPr/>
        </p:nvSpPr>
        <p:spPr>
          <a:xfrm>
            <a:off x="0" y="4581000"/>
            <a:ext cx="9143640" cy="1439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800">
                <a:solidFill>
                  <a:srgbClr val="FFFFFF"/>
                </a:solidFill>
                <a:latin typeface="Source Sans Pro Light"/>
                <a:ea typeface="DejaVu Sans"/>
              </a:rPr>
              <a:t>Un écosystème complet propice à l’émergence de projets ambitieux et pluridisciplinaires</a:t>
            </a:r>
            <a:endParaRPr/>
          </a:p>
        </p:txBody>
      </p:sp>
      <p:sp>
        <p:nvSpPr>
          <p:cNvPr id="346" name="CustomShape 15"/>
          <p:cNvSpPr/>
          <p:nvPr/>
        </p:nvSpPr>
        <p:spPr>
          <a:xfrm>
            <a:off x="3274560" y="2336040"/>
            <a:ext cx="577080" cy="56844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47" name="CustomShape 16"/>
          <p:cNvSpPr/>
          <p:nvPr/>
        </p:nvSpPr>
        <p:spPr>
          <a:xfrm>
            <a:off x="5235120" y="2286720"/>
            <a:ext cx="647640" cy="66672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348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40" y="2200680"/>
            <a:ext cx="839160" cy="839160"/>
          </a:xfrm>
          <a:prstGeom prst="rect">
            <a:avLst/>
          </a:prstGeom>
          <a:ln>
            <a:noFill/>
          </a:ln>
        </p:spPr>
      </p:pic>
      <p:pic>
        <p:nvPicPr>
          <p:cNvPr id="349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092360" y="2069280"/>
            <a:ext cx="954360" cy="1102320"/>
          </a:xfrm>
          <a:prstGeom prst="rect">
            <a:avLst/>
          </a:prstGeom>
          <a:ln>
            <a:noFill/>
          </a:ln>
        </p:spPr>
      </p:pic>
      <p:sp>
        <p:nvSpPr>
          <p:cNvPr id="350" name="CustomShape 17"/>
          <p:cNvSpPr/>
          <p:nvPr/>
        </p:nvSpPr>
        <p:spPr>
          <a:xfrm>
            <a:off x="6732360" y="3323880"/>
            <a:ext cx="1656000" cy="611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dirty="0">
                <a:solidFill>
                  <a:srgbClr val="B9CDE5"/>
                </a:solidFill>
                <a:latin typeface="Source Sans Pro Black"/>
                <a:ea typeface="DejaVu Sans"/>
              </a:rPr>
              <a:t>Projets</a:t>
            </a:r>
          </a:p>
          <a:p>
            <a:pPr algn="ctr">
              <a:lnSpc>
                <a:spcPct val="100000"/>
              </a:lnSpc>
            </a:pPr>
            <a:r>
              <a:rPr lang="fr-FR" dirty="0">
                <a:solidFill>
                  <a:srgbClr val="B9CDE5"/>
                </a:solidFill>
                <a:latin typeface="Source Sans Pro Black"/>
              </a:rPr>
              <a:t>Innovation </a:t>
            </a:r>
            <a:endParaRPr dirty="0"/>
          </a:p>
        </p:txBody>
      </p:sp>
      <p:sp>
        <p:nvSpPr>
          <p:cNvPr id="351" name="CustomShape 18"/>
          <p:cNvSpPr/>
          <p:nvPr/>
        </p:nvSpPr>
        <p:spPr>
          <a:xfrm>
            <a:off x="2371320" y="3357000"/>
            <a:ext cx="2344320" cy="611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dirty="0">
                <a:solidFill>
                  <a:srgbClr val="4F81BD"/>
                </a:solidFill>
                <a:latin typeface="Source Sans Pro Black"/>
                <a:ea typeface="DejaVu Sans"/>
              </a:rPr>
              <a:t>Animation </a:t>
            </a:r>
          </a:p>
          <a:p>
            <a:pPr algn="ctr">
              <a:lnSpc>
                <a:spcPct val="100000"/>
              </a:lnSpc>
            </a:pPr>
            <a:r>
              <a:rPr lang="fr-FR" dirty="0">
                <a:solidFill>
                  <a:srgbClr val="4F81BD"/>
                </a:solidFill>
                <a:latin typeface="Source Sans Pro Black"/>
              </a:rPr>
              <a:t>Collaborative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500040" y="214200"/>
            <a:ext cx="5143320" cy="641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3770">
                <a:solidFill>
                  <a:srgbClr val="42A19D"/>
                </a:solidFill>
                <a:latin typeface="Myriad"/>
                <a:ea typeface="DejaVu Sans"/>
              </a:rPr>
              <a:t>Histoire du multiple</a:t>
            </a:r>
            <a:endParaRPr/>
          </a:p>
        </p:txBody>
      </p:sp>
      <p:sp>
        <p:nvSpPr>
          <p:cNvPr id="354" name="CustomShape 3"/>
          <p:cNvSpPr/>
          <p:nvPr/>
        </p:nvSpPr>
        <p:spPr>
          <a:xfrm>
            <a:off x="2942145" y="2054496"/>
            <a:ext cx="7090920" cy="3484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i="1" dirty="0">
                <a:solidFill>
                  <a:srgbClr val="31859C"/>
                </a:solidFill>
                <a:latin typeface="Arial"/>
                <a:ea typeface="DejaVu Sans"/>
              </a:rPr>
              <a:t>Un lieu aux deux héritages</a:t>
            </a:r>
            <a:endParaRPr dirty="0"/>
          </a:p>
        </p:txBody>
      </p:sp>
      <p:pic>
        <p:nvPicPr>
          <p:cNvPr id="355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99861" y="2862000"/>
            <a:ext cx="6573078" cy="3737113"/>
          </a:xfrm>
          <a:prstGeom prst="rect">
            <a:avLst/>
          </a:prstGeom>
          <a:ln w="9360">
            <a:noFill/>
          </a:ln>
        </p:spPr>
      </p:pic>
      <p:sp>
        <p:nvSpPr>
          <p:cNvPr id="2" name="Rectangle 1"/>
          <p:cNvSpPr/>
          <p:nvPr/>
        </p:nvSpPr>
        <p:spPr>
          <a:xfrm>
            <a:off x="2300400" y="99344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b="1" dirty="0">
                <a:solidFill>
                  <a:srgbClr val="000000"/>
                </a:solidFill>
              </a:rPr>
              <a:t>Une rencontre improbable entre des acteurs de l’innovation sociale, artisanale et technologique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e 113"/>
          <p:cNvGrpSpPr/>
          <p:nvPr/>
        </p:nvGrpSpPr>
        <p:grpSpPr>
          <a:xfrm>
            <a:off x="1" y="85863"/>
            <a:ext cx="9144000" cy="6520700"/>
            <a:chOff x="0" y="85863"/>
            <a:chExt cx="9252705" cy="652070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/>
            <a:srcRect l="18425" t="27894" r="20158" b="4937"/>
            <a:stretch/>
          </p:blipFill>
          <p:spPr>
            <a:xfrm>
              <a:off x="0" y="690383"/>
              <a:ext cx="9177991" cy="5916180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 rot="19739914">
              <a:off x="71991" y="1493291"/>
              <a:ext cx="1286539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rgbClr val="33CCCC"/>
                  </a:solidFill>
                </a:rPr>
                <a:t>2011</a:t>
              </a:r>
            </a:p>
            <a:p>
              <a:r>
                <a:rPr lang="fr-FR" sz="1100" dirty="0">
                  <a:latin typeface="Arial Narrow" panose="020B0606020202030204" pitchFamily="34" charset="0"/>
                </a:rPr>
                <a:t>Rencontre La Serre -</a:t>
              </a:r>
              <a:r>
                <a:rPr lang="fr-FR" sz="1100" dirty="0" err="1">
                  <a:latin typeface="Arial Narrow" panose="020B0606020202030204" pitchFamily="34" charset="0"/>
                </a:rPr>
                <a:t>Artilect</a:t>
              </a:r>
              <a:endParaRPr lang="fr-FR" sz="1100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 rot="19479290">
              <a:off x="1757152" y="915540"/>
              <a:ext cx="1713383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rgbClr val="33CCCC"/>
                  </a:solidFill>
                  <a:latin typeface="Arial Narrow" panose="020B0606020202030204" pitchFamily="34" charset="0"/>
                </a:rPr>
                <a:t>Juillet 2013</a:t>
              </a:r>
            </a:p>
            <a:p>
              <a:r>
                <a:rPr lang="fr-FR" sz="1200" dirty="0">
                  <a:latin typeface="Arial Narrow" panose="020B0606020202030204" pitchFamily="34" charset="0"/>
                </a:rPr>
                <a:t>Transformation en SCIC - Signature d’une convention tripartite de gestion du lieu avec Toulouse Métropole</a:t>
              </a:r>
            </a:p>
            <a:p>
              <a:endParaRPr lang="fr-FR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2271" y="3752219"/>
              <a:ext cx="8853198" cy="28340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9" name="Connecteur droit 18"/>
            <p:cNvCxnSpPr/>
            <p:nvPr/>
          </p:nvCxnSpPr>
          <p:spPr>
            <a:xfrm>
              <a:off x="882502" y="3675502"/>
              <a:ext cx="418" cy="741779"/>
            </a:xfrm>
            <a:prstGeom prst="line">
              <a:avLst/>
            </a:prstGeom>
            <a:ln w="53975">
              <a:solidFill>
                <a:srgbClr val="00B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H="1">
              <a:off x="2349795" y="3650017"/>
              <a:ext cx="3543" cy="1272853"/>
            </a:xfrm>
            <a:prstGeom prst="line">
              <a:avLst/>
            </a:prstGeom>
            <a:ln w="53975">
              <a:solidFill>
                <a:srgbClr val="00B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1907171" y="3668659"/>
              <a:ext cx="6689" cy="1671504"/>
            </a:xfrm>
            <a:prstGeom prst="line">
              <a:avLst/>
            </a:prstGeom>
            <a:ln w="53975">
              <a:solidFill>
                <a:srgbClr val="00B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flipH="1">
              <a:off x="3817089" y="3668659"/>
              <a:ext cx="9390" cy="789471"/>
            </a:xfrm>
            <a:prstGeom prst="line">
              <a:avLst/>
            </a:prstGeom>
            <a:ln w="53975">
              <a:solidFill>
                <a:srgbClr val="00B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6620537" y="3675502"/>
              <a:ext cx="0" cy="1690146"/>
            </a:xfrm>
            <a:prstGeom prst="line">
              <a:avLst/>
            </a:prstGeom>
            <a:ln w="53975">
              <a:solidFill>
                <a:srgbClr val="00B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flipH="1">
              <a:off x="5639313" y="3644628"/>
              <a:ext cx="7882" cy="955622"/>
            </a:xfrm>
            <a:prstGeom prst="line">
              <a:avLst/>
            </a:prstGeom>
            <a:ln w="53975">
              <a:solidFill>
                <a:srgbClr val="00B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5031855" y="3628920"/>
              <a:ext cx="7090" cy="1086200"/>
            </a:xfrm>
            <a:prstGeom prst="line">
              <a:avLst/>
            </a:prstGeom>
            <a:ln w="53975">
              <a:solidFill>
                <a:srgbClr val="00B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 rot="19479290">
              <a:off x="7064882" y="3806272"/>
              <a:ext cx="1517562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rgbClr val="33CCCC"/>
                  </a:solidFill>
                  <a:latin typeface="Arial Narrow" panose="020B0606020202030204" pitchFamily="34" charset="0"/>
                </a:rPr>
                <a:t>Juillet 2016</a:t>
              </a:r>
            </a:p>
            <a:p>
              <a:r>
                <a:rPr lang="fr-FR" sz="1200" dirty="0">
                  <a:latin typeface="Arial Narrow" panose="020B0606020202030204" pitchFamily="34" charset="0"/>
                </a:rPr>
                <a:t>Création d’une société commune de gestion et une foncière qui lève des fonds</a:t>
              </a:r>
            </a:p>
            <a:p>
              <a:endParaRPr lang="fr-FR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 rot="19163590">
              <a:off x="7926466" y="2421352"/>
              <a:ext cx="1326239" cy="13849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rgbClr val="33CCCC"/>
                  </a:solidFill>
                  <a:latin typeface="Arial Narrow" panose="020B0606020202030204" pitchFamily="34" charset="0"/>
                </a:rPr>
                <a:t>2016-2018</a:t>
              </a:r>
            </a:p>
            <a:p>
              <a:r>
                <a:rPr lang="fr-FR" sz="1200" dirty="0">
                  <a:latin typeface="Arial Narrow" panose="020B0606020202030204" pitchFamily="34" charset="0"/>
                </a:rPr>
                <a:t>Aménagement de la halle avec des ateliers et des bureaux</a:t>
              </a:r>
            </a:p>
            <a:p>
              <a:endParaRPr lang="fr-FR" sz="1200" dirty="0">
                <a:latin typeface="Arial Narrow" panose="020B0606020202030204" pitchFamily="34" charset="0"/>
              </a:endParaRPr>
            </a:p>
            <a:p>
              <a:endParaRPr lang="fr-FR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 rot="19198705">
              <a:off x="3039021" y="1351471"/>
              <a:ext cx="181499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rgbClr val="33CCCC"/>
                  </a:solidFill>
                  <a:latin typeface="Arial Narrow" panose="020B0606020202030204" pitchFamily="34" charset="0"/>
                </a:rPr>
                <a:t>Septembre 2013</a:t>
              </a:r>
            </a:p>
            <a:p>
              <a:r>
                <a:rPr lang="fr-FR" sz="1200" dirty="0">
                  <a:latin typeface="Arial Narrow" panose="020B0606020202030204" pitchFamily="34" charset="0"/>
                </a:rPr>
                <a:t>Ouverture des espaces de </a:t>
              </a:r>
              <a:r>
                <a:rPr lang="fr-FR" sz="1200" dirty="0" err="1">
                  <a:latin typeface="Arial Narrow" panose="020B0606020202030204" pitchFamily="34" charset="0"/>
                </a:rPr>
                <a:t>co-working</a:t>
              </a:r>
              <a:r>
                <a:rPr lang="fr-FR" sz="1200" dirty="0">
                  <a:latin typeface="Arial Narrow" panose="020B0606020202030204" pitchFamily="34" charset="0"/>
                </a:rPr>
                <a:t> de If et du </a:t>
              </a:r>
              <a:r>
                <a:rPr lang="fr-FR" sz="1200" dirty="0" err="1">
                  <a:latin typeface="Arial Narrow" panose="020B0606020202030204" pitchFamily="34" charset="0"/>
                </a:rPr>
                <a:t>FabLab</a:t>
              </a:r>
              <a:r>
                <a:rPr lang="fr-FR" sz="1200" dirty="0">
                  <a:latin typeface="Arial Narrow" panose="020B0606020202030204" pitchFamily="34" charset="0"/>
                </a:rPr>
                <a:t> d’</a:t>
              </a:r>
              <a:r>
                <a:rPr lang="fr-FR" sz="1200" dirty="0" err="1">
                  <a:latin typeface="Arial Narrow" panose="020B0606020202030204" pitchFamily="34" charset="0"/>
                </a:rPr>
                <a:t>artilect</a:t>
              </a:r>
              <a:endParaRPr lang="fr-FR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47" name="ZoneTexte 46"/>
            <p:cNvSpPr txBox="1"/>
            <p:nvPr/>
          </p:nvSpPr>
          <p:spPr>
            <a:xfrm rot="19040541">
              <a:off x="1061334" y="5298518"/>
              <a:ext cx="112445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33CCCC"/>
                  </a:solidFill>
                  <a:latin typeface="Arial Narrow" panose="020B0606020202030204" pitchFamily="34" charset="0"/>
                </a:rPr>
                <a:t>Février 2012</a:t>
              </a:r>
            </a:p>
            <a:p>
              <a:pPr algn="r"/>
              <a:r>
                <a:rPr lang="fr-FR" sz="1200" dirty="0">
                  <a:latin typeface="Arial Narrow" panose="020B0606020202030204" pitchFamily="34" charset="0"/>
                </a:rPr>
                <a:t>Visite du site Maurice Sarraut</a:t>
              </a:r>
            </a:p>
          </p:txBody>
        </p:sp>
        <p:cxnSp>
          <p:nvCxnSpPr>
            <p:cNvPr id="48" name="Connecteur droit 47"/>
            <p:cNvCxnSpPr/>
            <p:nvPr/>
          </p:nvCxnSpPr>
          <p:spPr>
            <a:xfrm>
              <a:off x="2806760" y="2042106"/>
              <a:ext cx="30617" cy="1446875"/>
            </a:xfrm>
            <a:prstGeom prst="line">
              <a:avLst/>
            </a:prstGeom>
            <a:ln w="53975">
              <a:solidFill>
                <a:srgbClr val="00B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H="1">
              <a:off x="3329609" y="2451091"/>
              <a:ext cx="13616" cy="1155437"/>
            </a:xfrm>
            <a:prstGeom prst="line">
              <a:avLst/>
            </a:prstGeom>
            <a:ln w="53975">
              <a:solidFill>
                <a:srgbClr val="00B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ZoneTexte 53"/>
            <p:cNvSpPr txBox="1"/>
            <p:nvPr/>
          </p:nvSpPr>
          <p:spPr>
            <a:xfrm rot="19198705">
              <a:off x="2729321" y="4733342"/>
              <a:ext cx="165244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33CCCC"/>
                  </a:solidFill>
                  <a:latin typeface="Arial Narrow" panose="020B0606020202030204" pitchFamily="34" charset="0"/>
                </a:rPr>
                <a:t>Décembre 2013</a:t>
              </a:r>
            </a:p>
            <a:p>
              <a:pPr algn="r"/>
              <a:r>
                <a:rPr lang="fr-FR" sz="1200" dirty="0">
                  <a:latin typeface="Arial Narrow" panose="020B0606020202030204" pitchFamily="34" charset="0"/>
                </a:rPr>
                <a:t>Annonce des lauréats Appel à projet </a:t>
              </a:r>
              <a:r>
                <a:rPr lang="fr-FR" sz="1200" dirty="0" err="1">
                  <a:latin typeface="Arial Narrow" panose="020B0606020202030204" pitchFamily="34" charset="0"/>
                </a:rPr>
                <a:t>FabLab</a:t>
              </a:r>
              <a:endParaRPr lang="fr-FR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 rot="19198705">
              <a:off x="2973048" y="1033189"/>
              <a:ext cx="2068695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rgbClr val="33CCCC"/>
                  </a:solidFill>
                  <a:latin typeface="Arial Narrow" panose="020B0606020202030204" pitchFamily="34" charset="0"/>
                </a:rPr>
                <a:t>Septembre 2013</a:t>
              </a:r>
            </a:p>
            <a:p>
              <a:r>
                <a:rPr lang="fr-FR" sz="1200" dirty="0">
                  <a:latin typeface="Arial Narrow" panose="020B0606020202030204" pitchFamily="34" charset="0"/>
                </a:rPr>
                <a:t>Ouverture des espaces de </a:t>
              </a:r>
              <a:r>
                <a:rPr lang="fr-FR" sz="1200" dirty="0" err="1">
                  <a:latin typeface="Arial Narrow" panose="020B0606020202030204" pitchFamily="34" charset="0"/>
                </a:rPr>
                <a:t>co-working</a:t>
              </a:r>
              <a:r>
                <a:rPr lang="fr-FR" sz="1200" dirty="0">
                  <a:latin typeface="Arial Narrow" panose="020B0606020202030204" pitchFamily="34" charset="0"/>
                </a:rPr>
                <a:t> de If et du </a:t>
              </a:r>
              <a:r>
                <a:rPr lang="fr-FR" sz="1200" dirty="0" err="1">
                  <a:latin typeface="Arial Narrow" panose="020B0606020202030204" pitchFamily="34" charset="0"/>
                </a:rPr>
                <a:t>FabLab</a:t>
              </a:r>
              <a:r>
                <a:rPr lang="fr-FR" sz="1200" dirty="0">
                  <a:latin typeface="Arial Narrow" panose="020B0606020202030204" pitchFamily="34" charset="0"/>
                </a:rPr>
                <a:t> d’</a:t>
              </a:r>
              <a:r>
                <a:rPr lang="fr-FR" sz="1200" dirty="0" err="1">
                  <a:latin typeface="Arial Narrow" panose="020B0606020202030204" pitchFamily="34" charset="0"/>
                </a:rPr>
                <a:t>Artilect</a:t>
              </a:r>
              <a:endParaRPr lang="fr-FR" sz="1200" dirty="0">
                <a:latin typeface="Arial Narrow" panose="020B0606020202030204" pitchFamily="34" charset="0"/>
              </a:endParaRPr>
            </a:p>
            <a:p>
              <a:endParaRPr lang="fr-FR" sz="1200" dirty="0">
                <a:latin typeface="Arial Narrow" panose="020B0606020202030204" pitchFamily="34" charset="0"/>
              </a:endParaRPr>
            </a:p>
          </p:txBody>
        </p:sp>
        <p:cxnSp>
          <p:nvCxnSpPr>
            <p:cNvPr id="60" name="Connecteur droit 59"/>
            <p:cNvCxnSpPr/>
            <p:nvPr/>
          </p:nvCxnSpPr>
          <p:spPr>
            <a:xfrm>
              <a:off x="4316819" y="2254094"/>
              <a:ext cx="6020" cy="1238103"/>
            </a:xfrm>
            <a:prstGeom prst="line">
              <a:avLst/>
            </a:prstGeom>
            <a:ln w="53975">
              <a:solidFill>
                <a:srgbClr val="00B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511230" y="2262392"/>
              <a:ext cx="0" cy="1344136"/>
            </a:xfrm>
            <a:prstGeom prst="line">
              <a:avLst/>
            </a:prstGeom>
            <a:ln w="53975">
              <a:solidFill>
                <a:srgbClr val="00B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flipH="1">
              <a:off x="4824451" y="3021407"/>
              <a:ext cx="12242" cy="479088"/>
            </a:xfrm>
            <a:prstGeom prst="line">
              <a:avLst/>
            </a:prstGeom>
            <a:ln w="53975">
              <a:solidFill>
                <a:srgbClr val="00B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ZoneTexte 82"/>
            <p:cNvSpPr txBox="1"/>
            <p:nvPr/>
          </p:nvSpPr>
          <p:spPr>
            <a:xfrm rot="19198705">
              <a:off x="3845533" y="1288649"/>
              <a:ext cx="271779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rgbClr val="33CCCC"/>
                  </a:solidFill>
                  <a:latin typeface="Arial Narrow" panose="020B0606020202030204" pitchFamily="34" charset="0"/>
                </a:rPr>
                <a:t>Janvier 2014</a:t>
              </a:r>
            </a:p>
            <a:p>
              <a:r>
                <a:rPr lang="fr-FR" sz="1200" dirty="0">
                  <a:latin typeface="Arial Narrow" panose="020B0606020202030204" pitchFamily="34" charset="0"/>
                </a:rPr>
                <a:t>Annonce des lauréats PTCE 2014</a:t>
              </a:r>
            </a:p>
          </p:txBody>
        </p:sp>
        <p:sp>
          <p:nvSpPr>
            <p:cNvPr id="84" name="CustomShape 1"/>
            <p:cNvSpPr/>
            <p:nvPr/>
          </p:nvSpPr>
          <p:spPr>
            <a:xfrm>
              <a:off x="141278" y="85863"/>
              <a:ext cx="5419549" cy="64152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pPr>
                <a:lnSpc>
                  <a:spcPct val="100000"/>
                </a:lnSpc>
              </a:pPr>
              <a:r>
                <a:rPr lang="fr-FR" sz="3200" dirty="0">
                  <a:solidFill>
                    <a:srgbClr val="42A19D"/>
                  </a:solidFill>
                  <a:latin typeface="Myriad"/>
                  <a:ea typeface="DejaVu Sans"/>
                </a:rPr>
                <a:t>Un peu d’histoire…</a:t>
              </a:r>
              <a:endParaRPr sz="1400" dirty="0"/>
            </a:p>
          </p:txBody>
        </p:sp>
        <p:sp>
          <p:nvSpPr>
            <p:cNvPr id="85" name="ZoneTexte 84"/>
            <p:cNvSpPr txBox="1"/>
            <p:nvPr/>
          </p:nvSpPr>
          <p:spPr>
            <a:xfrm rot="19040541">
              <a:off x="753858" y="2018273"/>
              <a:ext cx="1226450" cy="8156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 err="1">
                  <a:solidFill>
                    <a:srgbClr val="33CCCC"/>
                  </a:solidFill>
                  <a:latin typeface="Arial Narrow" panose="020B0606020202030204" pitchFamily="34" charset="0"/>
                </a:rPr>
                <a:t>Dec</a:t>
              </a:r>
              <a:r>
                <a:rPr lang="fr-FR" sz="1200" dirty="0">
                  <a:solidFill>
                    <a:srgbClr val="33CCCC"/>
                  </a:solidFill>
                  <a:latin typeface="Arial Narrow" panose="020B0606020202030204" pitchFamily="34" charset="0"/>
                </a:rPr>
                <a:t> 2011</a:t>
              </a:r>
            </a:p>
            <a:p>
              <a:pPr algn="r"/>
              <a:r>
                <a:rPr lang="fr-FR" sz="1200" dirty="0">
                  <a:latin typeface="Arial Narrow" panose="020B0606020202030204" pitchFamily="34" charset="0"/>
                </a:rPr>
                <a:t>Premières rencontres </a:t>
              </a:r>
              <a:r>
                <a:rPr lang="fr-FR" sz="1100" dirty="0">
                  <a:latin typeface="Arial Narrow" panose="020B0606020202030204" pitchFamily="34" charset="0"/>
                </a:rPr>
                <a:t>avec Toulouse Métropole</a:t>
              </a:r>
            </a:p>
          </p:txBody>
        </p:sp>
        <p:sp>
          <p:nvSpPr>
            <p:cNvPr id="89" name="ZoneTexte 88"/>
            <p:cNvSpPr txBox="1"/>
            <p:nvPr/>
          </p:nvSpPr>
          <p:spPr>
            <a:xfrm rot="19040541">
              <a:off x="84384" y="4542344"/>
              <a:ext cx="137484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33CCCC"/>
                  </a:solidFill>
                  <a:latin typeface="Arial Narrow" panose="020B0606020202030204" pitchFamily="34" charset="0"/>
                </a:rPr>
                <a:t>Printemps – été 2011</a:t>
              </a:r>
            </a:p>
            <a:p>
              <a:pPr algn="r"/>
              <a:r>
                <a:rPr lang="fr-FR" sz="1200" dirty="0">
                  <a:latin typeface="Arial Narrow" panose="020B0606020202030204" pitchFamily="34" charset="0"/>
                </a:rPr>
                <a:t>Etude de faisabilité et de lieux existants</a:t>
              </a:r>
            </a:p>
          </p:txBody>
        </p:sp>
        <p:cxnSp>
          <p:nvCxnSpPr>
            <p:cNvPr id="90" name="Connecteur droit 89"/>
            <p:cNvCxnSpPr/>
            <p:nvPr/>
          </p:nvCxnSpPr>
          <p:spPr>
            <a:xfrm>
              <a:off x="1486446" y="2873145"/>
              <a:ext cx="684" cy="573304"/>
            </a:xfrm>
            <a:prstGeom prst="line">
              <a:avLst/>
            </a:prstGeom>
            <a:ln w="53975">
              <a:solidFill>
                <a:srgbClr val="00B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ZoneTexte 91"/>
            <p:cNvSpPr txBox="1"/>
            <p:nvPr/>
          </p:nvSpPr>
          <p:spPr>
            <a:xfrm rot="19198705">
              <a:off x="4188563" y="1768742"/>
              <a:ext cx="271779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rgbClr val="33CCCC"/>
                  </a:solidFill>
                  <a:latin typeface="Arial Narrow" panose="020B0606020202030204" pitchFamily="34" charset="0"/>
                </a:rPr>
                <a:t>Janvier 2014</a:t>
              </a:r>
            </a:p>
            <a:p>
              <a:r>
                <a:rPr lang="fr-FR" sz="1200" dirty="0">
                  <a:latin typeface="Arial Narrow" panose="020B0606020202030204" pitchFamily="34" charset="0"/>
                </a:rPr>
                <a:t>1</a:t>
              </a:r>
              <a:r>
                <a:rPr lang="fr-FR" sz="1200" baseline="30000" dirty="0">
                  <a:latin typeface="Arial Narrow" panose="020B0606020202030204" pitchFamily="34" charset="0"/>
                </a:rPr>
                <a:t>er</a:t>
              </a:r>
              <a:r>
                <a:rPr lang="fr-FR" sz="1200" dirty="0">
                  <a:latin typeface="Arial Narrow" panose="020B0606020202030204" pitchFamily="34" charset="0"/>
                </a:rPr>
                <a:t> permis de construire par TM</a:t>
              </a:r>
            </a:p>
          </p:txBody>
        </p:sp>
        <p:sp>
          <p:nvSpPr>
            <p:cNvPr id="93" name="ZoneTexte 92"/>
            <p:cNvSpPr txBox="1"/>
            <p:nvPr/>
          </p:nvSpPr>
          <p:spPr>
            <a:xfrm rot="19198705">
              <a:off x="3924501" y="4823813"/>
              <a:ext cx="122873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33CCCC"/>
                  </a:solidFill>
                  <a:latin typeface="Arial Narrow" panose="020B0606020202030204" pitchFamily="34" charset="0"/>
                </a:rPr>
                <a:t>Mai  2014</a:t>
              </a:r>
            </a:p>
            <a:p>
              <a:pPr algn="r"/>
              <a:r>
                <a:rPr lang="fr-FR" sz="1200" dirty="0">
                  <a:latin typeface="Arial Narrow" panose="020B0606020202030204" pitchFamily="34" charset="0"/>
                </a:rPr>
                <a:t>Elections Municipales</a:t>
              </a:r>
            </a:p>
          </p:txBody>
        </p:sp>
        <p:sp>
          <p:nvSpPr>
            <p:cNvPr id="94" name="ZoneTexte 93"/>
            <p:cNvSpPr txBox="1"/>
            <p:nvPr/>
          </p:nvSpPr>
          <p:spPr>
            <a:xfrm rot="19198705">
              <a:off x="5004064" y="2003369"/>
              <a:ext cx="187119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rgbClr val="33CCCC"/>
                  </a:solidFill>
                  <a:latin typeface="Arial Narrow" panose="020B0606020202030204" pitchFamily="34" charset="0"/>
                </a:rPr>
                <a:t>Janvier 2015</a:t>
              </a:r>
            </a:p>
            <a:p>
              <a:r>
                <a:rPr lang="fr-FR" sz="1200" dirty="0">
                  <a:latin typeface="Arial Narrow" panose="020B0606020202030204" pitchFamily="34" charset="0"/>
                </a:rPr>
                <a:t>Repositionnement du projet de lieu</a:t>
              </a:r>
            </a:p>
          </p:txBody>
        </p:sp>
        <p:cxnSp>
          <p:nvCxnSpPr>
            <p:cNvPr id="95" name="Connecteur droit 94"/>
            <p:cNvCxnSpPr/>
            <p:nvPr/>
          </p:nvCxnSpPr>
          <p:spPr>
            <a:xfrm flipH="1">
              <a:off x="5350926" y="3021407"/>
              <a:ext cx="12242" cy="479088"/>
            </a:xfrm>
            <a:prstGeom prst="line">
              <a:avLst/>
            </a:prstGeom>
            <a:ln w="53975">
              <a:solidFill>
                <a:srgbClr val="00B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ZoneTexte 97"/>
            <p:cNvSpPr txBox="1"/>
            <p:nvPr/>
          </p:nvSpPr>
          <p:spPr>
            <a:xfrm rot="19198705">
              <a:off x="4419232" y="5070607"/>
              <a:ext cx="1837337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33CCCC"/>
                  </a:solidFill>
                  <a:latin typeface="Arial Narrow" panose="020B0606020202030204" pitchFamily="34" charset="0"/>
                </a:rPr>
                <a:t>Mai  2015</a:t>
              </a:r>
            </a:p>
            <a:p>
              <a:pPr algn="r"/>
              <a:r>
                <a:rPr lang="fr-FR" sz="1200" dirty="0">
                  <a:latin typeface="Arial Narrow" panose="020B0606020202030204" pitchFamily="34" charset="0"/>
                </a:rPr>
                <a:t>1</a:t>
              </a:r>
              <a:r>
                <a:rPr lang="fr-FR" sz="1200" baseline="30000" dirty="0">
                  <a:latin typeface="Arial Narrow" panose="020B0606020202030204" pitchFamily="34" charset="0"/>
                </a:rPr>
                <a:t>er</a:t>
              </a:r>
              <a:r>
                <a:rPr lang="fr-FR" sz="1200" dirty="0">
                  <a:latin typeface="Arial Narrow" panose="020B0606020202030204" pitchFamily="34" charset="0"/>
                </a:rPr>
                <a:t> </a:t>
              </a:r>
              <a:r>
                <a:rPr lang="fr-FR" sz="1200" dirty="0" err="1">
                  <a:latin typeface="Arial Narrow" panose="020B0606020202030204" pitchFamily="34" charset="0"/>
                </a:rPr>
                <a:t>FabLab</a:t>
              </a:r>
              <a:r>
                <a:rPr lang="fr-FR" sz="1200" dirty="0">
                  <a:latin typeface="Arial Narrow" panose="020B0606020202030204" pitchFamily="34" charset="0"/>
                </a:rPr>
                <a:t> </a:t>
              </a:r>
            </a:p>
            <a:p>
              <a:pPr algn="r"/>
              <a:r>
                <a:rPr lang="fr-FR" sz="1200" dirty="0">
                  <a:latin typeface="Arial Narrow" panose="020B0606020202030204" pitchFamily="34" charset="0"/>
                </a:rPr>
                <a:t>Festival – gestion de la halle – Création d’</a:t>
              </a:r>
              <a:r>
                <a:rPr lang="fr-FR" sz="1200" dirty="0" err="1">
                  <a:latin typeface="Arial Narrow" panose="020B0606020202030204" pitchFamily="34" charset="0"/>
                </a:rPr>
                <a:t>Artilect</a:t>
              </a:r>
              <a:r>
                <a:rPr lang="fr-FR" sz="1200" dirty="0">
                  <a:latin typeface="Arial Narrow" panose="020B0606020202030204" pitchFamily="34" charset="0"/>
                </a:rPr>
                <a:t> </a:t>
              </a:r>
              <a:r>
                <a:rPr lang="fr-FR" sz="1200" dirty="0" err="1">
                  <a:latin typeface="Arial Narrow" panose="020B0606020202030204" pitchFamily="34" charset="0"/>
                </a:rPr>
                <a:t>Lab</a:t>
              </a:r>
              <a:endParaRPr lang="fr-FR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100" name="ZoneTexte 99"/>
            <p:cNvSpPr txBox="1"/>
            <p:nvPr/>
          </p:nvSpPr>
          <p:spPr>
            <a:xfrm rot="19198705">
              <a:off x="5556329" y="1676408"/>
              <a:ext cx="277109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rgbClr val="33CCCC"/>
                  </a:solidFill>
                  <a:latin typeface="Arial Narrow" panose="020B0606020202030204" pitchFamily="34" charset="0"/>
                </a:rPr>
                <a:t>Sept 2015</a:t>
              </a:r>
            </a:p>
            <a:p>
              <a:r>
                <a:rPr lang="fr-FR" sz="1200" dirty="0">
                  <a:latin typeface="Arial Narrow" panose="020B0606020202030204" pitchFamily="34" charset="0"/>
                </a:rPr>
                <a:t>AAP </a:t>
              </a:r>
              <a:r>
                <a:rPr lang="fr-FR" sz="1200" dirty="0" err="1">
                  <a:latin typeface="Arial Narrow" panose="020B0606020202030204" pitchFamily="34" charset="0"/>
                </a:rPr>
                <a:t>Easynov</a:t>
              </a:r>
              <a:r>
                <a:rPr lang="fr-FR" sz="1200" dirty="0">
                  <a:latin typeface="Arial Narrow" panose="020B0606020202030204" pitchFamily="34" charset="0"/>
                </a:rPr>
                <a:t> Région </a:t>
              </a:r>
              <a:r>
                <a:rPr lang="fr-FR" sz="1200" dirty="0" err="1">
                  <a:latin typeface="Arial Narrow" panose="020B0606020202030204" pitchFamily="34" charset="0"/>
                </a:rPr>
                <a:t>Silver</a:t>
              </a:r>
              <a:r>
                <a:rPr lang="fr-FR" sz="1200" dirty="0">
                  <a:latin typeface="Arial Narrow" panose="020B0606020202030204" pitchFamily="34" charset="0"/>
                </a:rPr>
                <a:t> éco (</a:t>
              </a:r>
              <a:r>
                <a:rPr lang="fr-FR" sz="1200" dirty="0" err="1">
                  <a:latin typeface="Arial Narrow" panose="020B0606020202030204" pitchFamily="34" charset="0"/>
                </a:rPr>
                <a:t>scool</a:t>
              </a:r>
              <a:r>
                <a:rPr lang="fr-FR" sz="1200" dirty="0">
                  <a:latin typeface="Arial Narrow" panose="020B0606020202030204" pitchFamily="34" charset="0"/>
                </a:rPr>
                <a:t>, If, </a:t>
              </a:r>
              <a:r>
                <a:rPr lang="fr-FR" sz="1200" dirty="0" err="1">
                  <a:latin typeface="Arial Narrow" panose="020B0606020202030204" pitchFamily="34" charset="0"/>
                </a:rPr>
                <a:t>artilect</a:t>
              </a:r>
              <a:r>
                <a:rPr lang="fr-FR" sz="1200" dirty="0">
                  <a:latin typeface="Arial Narrow" panose="020B0606020202030204" pitchFamily="34" charset="0"/>
                </a:rPr>
                <a:t>)</a:t>
              </a:r>
            </a:p>
          </p:txBody>
        </p:sp>
        <p:cxnSp>
          <p:nvCxnSpPr>
            <p:cNvPr id="101" name="Connecteur droit 100"/>
            <p:cNvCxnSpPr/>
            <p:nvPr/>
          </p:nvCxnSpPr>
          <p:spPr>
            <a:xfrm flipH="1">
              <a:off x="6020156" y="3077392"/>
              <a:ext cx="6121" cy="549921"/>
            </a:xfrm>
            <a:prstGeom prst="line">
              <a:avLst/>
            </a:prstGeom>
            <a:ln w="53975">
              <a:solidFill>
                <a:srgbClr val="00B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 flipH="1">
              <a:off x="5933541" y="3654740"/>
              <a:ext cx="12242" cy="479088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/>
            <p:cNvCxnSpPr/>
            <p:nvPr/>
          </p:nvCxnSpPr>
          <p:spPr>
            <a:xfrm flipH="1">
              <a:off x="6371860" y="3647485"/>
              <a:ext cx="12242" cy="479088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/>
            <p:cNvCxnSpPr/>
            <p:nvPr/>
          </p:nvCxnSpPr>
          <p:spPr>
            <a:xfrm flipH="1">
              <a:off x="4057078" y="3647485"/>
              <a:ext cx="12242" cy="479088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 flipH="1">
              <a:off x="2821046" y="3699515"/>
              <a:ext cx="12242" cy="479088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ZoneTexte 105"/>
            <p:cNvSpPr txBox="1"/>
            <p:nvPr/>
          </p:nvSpPr>
          <p:spPr>
            <a:xfrm rot="19198705">
              <a:off x="5587119" y="5519659"/>
              <a:ext cx="125513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33CCCC"/>
                  </a:solidFill>
                  <a:latin typeface="Arial Narrow" panose="020B0606020202030204" pitchFamily="34" charset="0"/>
                </a:rPr>
                <a:t>Fin 2015</a:t>
              </a:r>
            </a:p>
            <a:p>
              <a:pPr algn="r"/>
              <a:r>
                <a:rPr lang="fr-FR" sz="1200" dirty="0">
                  <a:latin typeface="Arial Narrow" panose="020B0606020202030204" pitchFamily="34" charset="0"/>
                </a:rPr>
                <a:t>Montage du projet avec </a:t>
              </a:r>
              <a:r>
                <a:rPr lang="fr-FR" sz="1200" dirty="0" err="1">
                  <a:latin typeface="Arial Narrow" panose="020B0606020202030204" pitchFamily="34" charset="0"/>
                </a:rPr>
                <a:t>Autantyk</a:t>
              </a:r>
              <a:endParaRPr lang="fr-FR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107" name="ZoneTexte 106"/>
            <p:cNvSpPr txBox="1"/>
            <p:nvPr/>
          </p:nvSpPr>
          <p:spPr>
            <a:xfrm rot="19198705">
              <a:off x="6393491" y="1768428"/>
              <a:ext cx="280858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rgbClr val="33CCCC"/>
                  </a:solidFill>
                  <a:latin typeface="Arial Narrow" panose="020B0606020202030204" pitchFamily="34" charset="0"/>
                </a:rPr>
                <a:t>Début 2016</a:t>
              </a:r>
            </a:p>
            <a:p>
              <a:r>
                <a:rPr lang="fr-FR" sz="1200" dirty="0">
                  <a:latin typeface="Arial Narrow" panose="020B0606020202030204" pitchFamily="34" charset="0"/>
                </a:rPr>
                <a:t>Nouveau projet d’archi + levée de fonds</a:t>
              </a:r>
            </a:p>
            <a:p>
              <a:endParaRPr lang="fr-FR" sz="1200" dirty="0">
                <a:latin typeface="Arial Narrow" panose="020B0606020202030204" pitchFamily="34" charset="0"/>
              </a:endParaRPr>
            </a:p>
          </p:txBody>
        </p:sp>
        <p:cxnSp>
          <p:nvCxnSpPr>
            <p:cNvPr id="108" name="Connecteur droit 107"/>
            <p:cNvCxnSpPr/>
            <p:nvPr/>
          </p:nvCxnSpPr>
          <p:spPr>
            <a:xfrm>
              <a:off x="2349795" y="2232005"/>
              <a:ext cx="23836" cy="1280883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flipH="1">
              <a:off x="6915213" y="3050220"/>
              <a:ext cx="12377" cy="434161"/>
            </a:xfrm>
            <a:prstGeom prst="line">
              <a:avLst/>
            </a:prstGeom>
            <a:ln w="53975">
              <a:solidFill>
                <a:srgbClr val="00B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ZoneTexte 112"/>
            <p:cNvSpPr txBox="1"/>
            <p:nvPr/>
          </p:nvSpPr>
          <p:spPr>
            <a:xfrm rot="19040541">
              <a:off x="1901924" y="4514705"/>
              <a:ext cx="1505478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33CCCC"/>
                  </a:solidFill>
                  <a:latin typeface="Arial Narrow" panose="020B0606020202030204" pitchFamily="34" charset="0"/>
                </a:rPr>
                <a:t>2012 - 2013</a:t>
              </a:r>
            </a:p>
            <a:p>
              <a:pPr algn="r"/>
              <a:r>
                <a:rPr lang="fr-FR" sz="1200" dirty="0">
                  <a:latin typeface="Arial Narrow" panose="020B0606020202030204" pitchFamily="34" charset="0"/>
                </a:rPr>
                <a:t>Montage d’un dossier commun pour partenariat avec 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0131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Image 720"/>
          <p:cNvPicPr/>
          <p:nvPr/>
        </p:nvPicPr>
        <p:blipFill>
          <a:blip r:embed="rId2"/>
          <a:stretch>
            <a:fillRect/>
          </a:stretch>
        </p:blipFill>
        <p:spPr>
          <a:xfrm>
            <a:off x="3172139" y="6300000"/>
            <a:ext cx="1080871" cy="441042"/>
          </a:xfrm>
          <a:prstGeom prst="rect">
            <a:avLst/>
          </a:prstGeom>
          <a:ln>
            <a:noFill/>
          </a:ln>
        </p:spPr>
      </p:pic>
      <p:sp>
        <p:nvSpPr>
          <p:cNvPr id="358" name="CustomShape 1"/>
          <p:cNvSpPr/>
          <p:nvPr/>
        </p:nvSpPr>
        <p:spPr>
          <a:xfrm>
            <a:off x="3741480" y="-4067640"/>
            <a:ext cx="2214000" cy="23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550" b="1">
                <a:solidFill>
                  <a:srgbClr val="231F20"/>
                </a:solidFill>
                <a:latin typeface="Arial"/>
                <a:ea typeface="DejaVu Sans"/>
              </a:rPr>
              <a:t>LE CO-WORKING</a:t>
            </a:r>
            <a:endParaRPr/>
          </a:p>
        </p:txBody>
      </p:sp>
      <p:pic>
        <p:nvPicPr>
          <p:cNvPr id="359" name="Image 722"/>
          <p:cNvPicPr/>
          <p:nvPr/>
        </p:nvPicPr>
        <p:blipFill>
          <a:blip r:embed="rId3"/>
          <a:stretch>
            <a:fillRect/>
          </a:stretch>
        </p:blipFill>
        <p:spPr>
          <a:xfrm>
            <a:off x="6220440" y="5084270"/>
            <a:ext cx="1519560" cy="1556290"/>
          </a:xfrm>
          <a:prstGeom prst="rect">
            <a:avLst/>
          </a:prstGeom>
          <a:ln>
            <a:noFill/>
          </a:ln>
        </p:spPr>
      </p:pic>
      <p:pic>
        <p:nvPicPr>
          <p:cNvPr id="360" name="Image 723"/>
          <p:cNvPicPr/>
          <p:nvPr/>
        </p:nvPicPr>
        <p:blipFill>
          <a:blip r:embed="rId4"/>
          <a:stretch>
            <a:fillRect/>
          </a:stretch>
        </p:blipFill>
        <p:spPr>
          <a:xfrm>
            <a:off x="361507" y="3051544"/>
            <a:ext cx="2391773" cy="1595696"/>
          </a:xfrm>
          <a:prstGeom prst="rect">
            <a:avLst/>
          </a:prstGeom>
          <a:ln>
            <a:noFill/>
          </a:ln>
        </p:spPr>
      </p:pic>
      <p:pic>
        <p:nvPicPr>
          <p:cNvPr id="361" name="Image 724"/>
          <p:cNvPicPr/>
          <p:nvPr/>
        </p:nvPicPr>
        <p:blipFill>
          <a:blip r:embed="rId5"/>
          <a:stretch>
            <a:fillRect/>
          </a:stretch>
        </p:blipFill>
        <p:spPr>
          <a:xfrm>
            <a:off x="361507" y="4761904"/>
            <a:ext cx="2364053" cy="1643216"/>
          </a:xfrm>
          <a:prstGeom prst="rect">
            <a:avLst/>
          </a:prstGeom>
          <a:ln>
            <a:noFill/>
          </a:ln>
        </p:spPr>
      </p:pic>
      <p:sp>
        <p:nvSpPr>
          <p:cNvPr id="362" name="CustomShape 2"/>
          <p:cNvSpPr/>
          <p:nvPr/>
        </p:nvSpPr>
        <p:spPr>
          <a:xfrm>
            <a:off x="5972660" y="3543715"/>
            <a:ext cx="1767340" cy="183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400" dirty="0">
                <a:solidFill>
                  <a:srgbClr val="231F20"/>
                </a:solidFill>
                <a:latin typeface="ArialBlack"/>
                <a:ea typeface="DejaVu Sans"/>
              </a:rPr>
              <a:t>DES EVENEMENTS</a:t>
            </a:r>
            <a:endParaRPr sz="3600" dirty="0"/>
          </a:p>
        </p:txBody>
      </p:sp>
      <p:sp>
        <p:nvSpPr>
          <p:cNvPr id="363" name="CustomShape 3"/>
          <p:cNvSpPr/>
          <p:nvPr/>
        </p:nvSpPr>
        <p:spPr>
          <a:xfrm>
            <a:off x="5972660" y="3894659"/>
            <a:ext cx="2703507" cy="10226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400" dirty="0">
                <a:solidFill>
                  <a:srgbClr val="2F9F9E"/>
                </a:solidFill>
                <a:latin typeface="Arial Narrow" panose="020B0606020202030204" pitchFamily="34" charset="0"/>
                <a:ea typeface="DejaVu Sans"/>
              </a:rPr>
              <a:t>Des événements ouverts sur la cité pour valoriser la communauté et les initiatives innovantes du territoire pour valoriser la communauté des acteurs </a:t>
            </a:r>
            <a:endParaRPr sz="3600" dirty="0">
              <a:latin typeface="Arial Narrow" panose="020B0606020202030204" pitchFamily="34" charset="0"/>
            </a:endParaRPr>
          </a:p>
        </p:txBody>
      </p:sp>
      <p:sp>
        <p:nvSpPr>
          <p:cNvPr id="366" name="CustomShape 6"/>
          <p:cNvSpPr/>
          <p:nvPr/>
        </p:nvSpPr>
        <p:spPr>
          <a:xfrm>
            <a:off x="148856" y="293442"/>
            <a:ext cx="3047584" cy="2697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400" dirty="0">
                <a:solidFill>
                  <a:srgbClr val="231F20"/>
                </a:solidFill>
                <a:latin typeface="Arial Narrow" panose="020B0606020202030204" pitchFamily="34" charset="0"/>
                <a:ea typeface="DejaVu Sans"/>
              </a:rPr>
              <a:t>UNE COMMUNAUTÉ CRÉATIVE</a:t>
            </a:r>
            <a:endParaRPr sz="3600" dirty="0">
              <a:latin typeface="Arial Narrow" panose="020B060602020203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48856" y="677919"/>
            <a:ext cx="2914744" cy="807671"/>
            <a:chOff x="623880" y="939600"/>
            <a:chExt cx="2362680" cy="412696"/>
          </a:xfrm>
        </p:grpSpPr>
        <p:sp>
          <p:nvSpPr>
            <p:cNvPr id="367" name="CustomShape 7"/>
            <p:cNvSpPr/>
            <p:nvPr/>
          </p:nvSpPr>
          <p:spPr>
            <a:xfrm>
              <a:off x="623880" y="939600"/>
              <a:ext cx="2362680" cy="15192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pPr>
                <a:lnSpc>
                  <a:spcPct val="100000"/>
                </a:lnSpc>
              </a:pPr>
              <a:r>
                <a:rPr lang="fr-FR" sz="1400" dirty="0">
                  <a:solidFill>
                    <a:srgbClr val="2F9F9E"/>
                  </a:solidFill>
                  <a:latin typeface="Arial Narrow" panose="020B0606020202030204" pitchFamily="34" charset="0"/>
                  <a:ea typeface="DejaVu Sans"/>
                </a:rPr>
                <a:t>une communauté d’utilisateurs variés : </a:t>
              </a:r>
              <a:endParaRPr sz="3600" dirty="0">
                <a:latin typeface="Arial Narrow" panose="020B0606020202030204" pitchFamily="34" charset="0"/>
              </a:endParaRPr>
            </a:p>
          </p:txBody>
        </p:sp>
        <p:sp>
          <p:nvSpPr>
            <p:cNvPr id="368" name="CustomShape 8"/>
            <p:cNvSpPr/>
            <p:nvPr/>
          </p:nvSpPr>
          <p:spPr>
            <a:xfrm>
              <a:off x="623880" y="1071922"/>
              <a:ext cx="1821600" cy="14544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pPr>
                <a:lnSpc>
                  <a:spcPct val="100000"/>
                </a:lnSpc>
              </a:pPr>
              <a:r>
                <a:rPr lang="fr-FR" sz="1400" dirty="0">
                  <a:solidFill>
                    <a:srgbClr val="2F9F9E"/>
                  </a:solidFill>
                  <a:latin typeface="Arial Narrow" panose="020B0606020202030204" pitchFamily="34" charset="0"/>
                  <a:ea typeface="DejaVu Sans"/>
                </a:rPr>
                <a:t>entrepreneurs sociaux, artisans, </a:t>
              </a:r>
              <a:endParaRPr sz="3600" dirty="0">
                <a:latin typeface="Arial Narrow" panose="020B0606020202030204" pitchFamily="34" charset="0"/>
              </a:endParaRPr>
            </a:p>
          </p:txBody>
        </p:sp>
        <p:sp>
          <p:nvSpPr>
            <p:cNvPr id="369" name="CustomShape 9"/>
            <p:cNvSpPr/>
            <p:nvPr/>
          </p:nvSpPr>
          <p:spPr>
            <a:xfrm>
              <a:off x="623880" y="1206856"/>
              <a:ext cx="2161440" cy="14544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pPr>
                <a:lnSpc>
                  <a:spcPct val="100000"/>
                </a:lnSpc>
              </a:pPr>
              <a:r>
                <a:rPr lang="fr-FR" sz="1400" dirty="0">
                  <a:solidFill>
                    <a:srgbClr val="2F9F9E"/>
                  </a:solidFill>
                  <a:latin typeface="Arial Narrow" panose="020B0606020202030204" pitchFamily="34" charset="0"/>
                  <a:ea typeface="DejaVu Sans"/>
                </a:rPr>
                <a:t>associations, designers, grand public...</a:t>
              </a:r>
              <a:endParaRPr sz="36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70" name="CustomShape 10"/>
          <p:cNvSpPr/>
          <p:nvPr/>
        </p:nvSpPr>
        <p:spPr>
          <a:xfrm>
            <a:off x="3196439" y="5480163"/>
            <a:ext cx="2314260" cy="3177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400" dirty="0">
                <a:solidFill>
                  <a:srgbClr val="231F20"/>
                </a:solidFill>
                <a:latin typeface="Arial Narrow" panose="020B0606020202030204" pitchFamily="34" charset="0"/>
                <a:ea typeface="DejaVu Sans"/>
              </a:rPr>
              <a:t>DES SERVICES INNOVANTS</a:t>
            </a:r>
            <a:endParaRPr sz="3600" dirty="0">
              <a:latin typeface="Arial Narrow" panose="020B0606020202030204" pitchFamily="34" charset="0"/>
            </a:endParaRPr>
          </a:p>
        </p:txBody>
      </p:sp>
      <p:sp>
        <p:nvSpPr>
          <p:cNvPr id="371" name="CustomShape 11"/>
          <p:cNvSpPr/>
          <p:nvPr/>
        </p:nvSpPr>
        <p:spPr>
          <a:xfrm>
            <a:off x="3172140" y="5797918"/>
            <a:ext cx="2553120" cy="7054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400" dirty="0">
                <a:solidFill>
                  <a:srgbClr val="2F9F9E"/>
                </a:solidFill>
                <a:latin typeface="Arial Narrow" panose="020B0606020202030204" pitchFamily="34" charset="0"/>
                <a:ea typeface="DejaVu Sans"/>
              </a:rPr>
              <a:t>Echanger, se former, collaborer, Co-créer entre résidents et visiteurs </a:t>
            </a:r>
            <a:endParaRPr sz="3600" dirty="0">
              <a:latin typeface="Arial Narrow" panose="020B0606020202030204" pitchFamily="34" charset="0"/>
            </a:endParaRPr>
          </a:p>
        </p:txBody>
      </p:sp>
      <p:sp>
        <p:nvSpPr>
          <p:cNvPr id="373" name="CustomShape 13"/>
          <p:cNvSpPr/>
          <p:nvPr/>
        </p:nvSpPr>
        <p:spPr>
          <a:xfrm>
            <a:off x="3196439" y="2212341"/>
            <a:ext cx="1652008" cy="61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600" dirty="0">
                <a:solidFill>
                  <a:srgbClr val="231F20"/>
                </a:solidFill>
                <a:latin typeface="Arial Narrow" panose="020B0606020202030204" pitchFamily="34" charset="0"/>
                <a:ea typeface="DejaVu Sans"/>
              </a:rPr>
              <a:t>UN</a:t>
            </a:r>
            <a:r>
              <a:rPr lang="fr-FR" sz="1600" b="1" dirty="0">
                <a:solidFill>
                  <a:srgbClr val="231F20"/>
                </a:solidFill>
                <a:latin typeface="Arial Narrow" panose="020B0606020202030204" pitchFamily="34" charset="0"/>
                <a:ea typeface="DejaVu Sans"/>
              </a:rPr>
              <a:t> </a:t>
            </a:r>
            <a:r>
              <a:rPr lang="fr-FR" sz="1600" dirty="0">
                <a:solidFill>
                  <a:srgbClr val="231F20"/>
                </a:solidFill>
                <a:latin typeface="Arial Narrow" panose="020B0606020202030204" pitchFamily="34" charset="0"/>
                <a:ea typeface="DejaVu Sans"/>
              </a:rPr>
              <a:t>LIEU</a:t>
            </a:r>
            <a:endParaRPr sz="4000" dirty="0">
              <a:latin typeface="Arial Narrow" panose="020B0606020202030204" pitchFamily="34" charset="0"/>
            </a:endParaRPr>
          </a:p>
        </p:txBody>
      </p:sp>
      <p:sp>
        <p:nvSpPr>
          <p:cNvPr id="374" name="CustomShape 14"/>
          <p:cNvSpPr/>
          <p:nvPr/>
        </p:nvSpPr>
        <p:spPr>
          <a:xfrm>
            <a:off x="3196439" y="2593448"/>
            <a:ext cx="3353216" cy="815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1400" dirty="0">
                <a:solidFill>
                  <a:srgbClr val="2F9F9E"/>
                </a:solidFill>
                <a:latin typeface="Arial Narrow" panose="020B0606020202030204" pitchFamily="34" charset="0"/>
                <a:ea typeface="DejaVu Sans"/>
              </a:rPr>
              <a:t>Espace de </a:t>
            </a:r>
            <a:r>
              <a:rPr lang="fr-FR" sz="1400" dirty="0" err="1">
                <a:solidFill>
                  <a:srgbClr val="2F9F9E"/>
                </a:solidFill>
                <a:latin typeface="Arial Narrow" panose="020B0606020202030204" pitchFamily="34" charset="0"/>
                <a:ea typeface="DejaVu Sans"/>
              </a:rPr>
              <a:t>co-working</a:t>
            </a:r>
            <a:r>
              <a:rPr lang="fr-FR" sz="1400" dirty="0">
                <a:solidFill>
                  <a:srgbClr val="2F9F9E"/>
                </a:solidFill>
                <a:latin typeface="Arial Narrow" panose="020B0606020202030204" pitchFamily="34" charset="0"/>
                <a:ea typeface="DejaVu Sans"/>
              </a:rPr>
              <a:t>, ateliers, boutique, salle de conférence</a:t>
            </a:r>
          </a:p>
          <a:p>
            <a:pPr>
              <a:lnSpc>
                <a:spcPct val="100000"/>
              </a:lnSpc>
            </a:pPr>
            <a:r>
              <a:rPr lang="fr-FR" sz="1400" dirty="0">
                <a:solidFill>
                  <a:srgbClr val="2F9F9E"/>
                </a:solidFill>
                <a:latin typeface="Arial Narrow" panose="020B0606020202030204" pitchFamily="34" charset="0"/>
                <a:ea typeface="DejaVu Sans"/>
              </a:rPr>
              <a:t>Salles de réunions, bureaux, espaces de rencontre</a:t>
            </a:r>
          </a:p>
        </p:txBody>
      </p:sp>
      <p:pic>
        <p:nvPicPr>
          <p:cNvPr id="381" name="Image 744"/>
          <p:cNvPicPr/>
          <p:nvPr/>
        </p:nvPicPr>
        <p:blipFill>
          <a:blip r:embed="rId6"/>
          <a:stretch>
            <a:fillRect/>
          </a:stretch>
        </p:blipFill>
        <p:spPr>
          <a:xfrm>
            <a:off x="6220441" y="241200"/>
            <a:ext cx="2455726" cy="1923480"/>
          </a:xfrm>
          <a:prstGeom prst="rect">
            <a:avLst/>
          </a:prstGeom>
          <a:ln>
            <a:noFill/>
          </a:ln>
        </p:spPr>
      </p:pic>
      <p:pic>
        <p:nvPicPr>
          <p:cNvPr id="382" name="Image 745"/>
          <p:cNvPicPr/>
          <p:nvPr/>
        </p:nvPicPr>
        <p:blipFill>
          <a:blip r:embed="rId7"/>
          <a:stretch>
            <a:fillRect/>
          </a:stretch>
        </p:blipFill>
        <p:spPr>
          <a:xfrm>
            <a:off x="7662751" y="2653919"/>
            <a:ext cx="1430104" cy="1265515"/>
          </a:xfrm>
          <a:prstGeom prst="rect">
            <a:avLst/>
          </a:prstGeom>
          <a:ln>
            <a:noFill/>
          </a:ln>
        </p:spPr>
      </p:pic>
      <p:pic>
        <p:nvPicPr>
          <p:cNvPr id="383" name="Image 746"/>
          <p:cNvPicPr/>
          <p:nvPr/>
        </p:nvPicPr>
        <p:blipFill>
          <a:blip r:embed="rId8"/>
          <a:stretch>
            <a:fillRect/>
          </a:stretch>
        </p:blipFill>
        <p:spPr>
          <a:xfrm>
            <a:off x="361507" y="1480478"/>
            <a:ext cx="2520293" cy="1456402"/>
          </a:xfrm>
          <a:prstGeom prst="rect">
            <a:avLst/>
          </a:prstGeom>
          <a:ln>
            <a:noFill/>
          </a:ln>
        </p:spPr>
      </p:pic>
      <p:pic>
        <p:nvPicPr>
          <p:cNvPr id="385" name="Image 748"/>
          <p:cNvPicPr/>
          <p:nvPr/>
        </p:nvPicPr>
        <p:blipFill>
          <a:blip r:embed="rId9"/>
          <a:stretch>
            <a:fillRect/>
          </a:stretch>
        </p:blipFill>
        <p:spPr>
          <a:xfrm rot="5400000">
            <a:off x="2615760" y="663120"/>
            <a:ext cx="1923480" cy="1027800"/>
          </a:xfrm>
          <a:prstGeom prst="rect">
            <a:avLst/>
          </a:prstGeom>
          <a:ln>
            <a:noFill/>
          </a:ln>
        </p:spPr>
      </p:pic>
      <p:pic>
        <p:nvPicPr>
          <p:cNvPr id="386" name="Image 749"/>
          <p:cNvPicPr/>
          <p:nvPr/>
        </p:nvPicPr>
        <p:blipFill>
          <a:blip r:embed="rId10"/>
          <a:stretch>
            <a:fillRect/>
          </a:stretch>
        </p:blipFill>
        <p:spPr>
          <a:xfrm rot="5400000">
            <a:off x="3657960" y="667774"/>
            <a:ext cx="1923480" cy="1027800"/>
          </a:xfrm>
          <a:prstGeom prst="rect">
            <a:avLst/>
          </a:prstGeom>
          <a:ln>
            <a:noFill/>
          </a:ln>
        </p:spPr>
      </p:pic>
      <p:pic>
        <p:nvPicPr>
          <p:cNvPr id="387" name="Image 750"/>
          <p:cNvPicPr/>
          <p:nvPr/>
        </p:nvPicPr>
        <p:blipFill>
          <a:blip r:embed="rId11"/>
          <a:stretch>
            <a:fillRect/>
          </a:stretch>
        </p:blipFill>
        <p:spPr>
          <a:xfrm rot="5400000">
            <a:off x="4710355" y="689040"/>
            <a:ext cx="1923480" cy="1027800"/>
          </a:xfrm>
          <a:prstGeom prst="rect">
            <a:avLst/>
          </a:prstGeom>
          <a:ln>
            <a:noFill/>
          </a:ln>
        </p:spPr>
      </p:pic>
      <p:pic>
        <p:nvPicPr>
          <p:cNvPr id="388" name="Picture 2"/>
          <p:cNvPicPr/>
          <p:nvPr/>
        </p:nvPicPr>
        <p:blipFill>
          <a:blip r:embed="rId12"/>
          <a:stretch>
            <a:fillRect/>
          </a:stretch>
        </p:blipFill>
        <p:spPr>
          <a:xfrm>
            <a:off x="2815339" y="3543715"/>
            <a:ext cx="2875344" cy="1500792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95640" y="1196640"/>
            <a:ext cx="3150000" cy="1614600"/>
          </a:xfrm>
          <a:prstGeom prst="rect">
            <a:avLst/>
          </a:prstGeom>
          <a:ln w="9360">
            <a:noFill/>
          </a:ln>
        </p:spPr>
      </p:pic>
      <p:pic>
        <p:nvPicPr>
          <p:cNvPr id="390" name="Imag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9000" y="44640"/>
            <a:ext cx="9143640" cy="6768360"/>
          </a:xfrm>
          <a:prstGeom prst="rect">
            <a:avLst/>
          </a:prstGeom>
          <a:ln>
            <a:noFill/>
          </a:ln>
        </p:spPr>
      </p:pic>
      <p:sp>
        <p:nvSpPr>
          <p:cNvPr id="391" name="CustomShape 1"/>
          <p:cNvSpPr/>
          <p:nvPr/>
        </p:nvSpPr>
        <p:spPr>
          <a:xfrm>
            <a:off x="5148000" y="332640"/>
            <a:ext cx="457164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Parcours artisans</a:t>
            </a:r>
            <a:endParaRPr/>
          </a:p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Projets artisans designers</a:t>
            </a:r>
            <a:endParaRPr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33" y="99536"/>
            <a:ext cx="2851549" cy="23123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0092" y="6291477"/>
            <a:ext cx="697718" cy="566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1021</Words>
  <Application>Microsoft Office PowerPoint</Application>
  <PresentationFormat>Affichage à l'écran (4:3)</PresentationFormat>
  <Paragraphs>293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17</vt:i4>
      </vt:variant>
    </vt:vector>
  </HeadingPairs>
  <TitlesOfParts>
    <vt:vector size="35" baseType="lpstr">
      <vt:lpstr>MS PGothic</vt:lpstr>
      <vt:lpstr>Arial</vt:lpstr>
      <vt:lpstr>Arial Narrow</vt:lpstr>
      <vt:lpstr>ArialBlack</vt:lpstr>
      <vt:lpstr>Calibri</vt:lpstr>
      <vt:lpstr>DejaVu Sans</vt:lpstr>
      <vt:lpstr>Gill Sans</vt:lpstr>
      <vt:lpstr>Myriad</vt:lpstr>
      <vt:lpstr>Source Sans Pro</vt:lpstr>
      <vt:lpstr>Source Sans Pro Black</vt:lpstr>
      <vt:lpstr>Source Sans Pro Light</vt:lpstr>
      <vt:lpstr>StarSymbol</vt:lpstr>
      <vt:lpstr>Times New Roman</vt:lpstr>
      <vt:lpstr>Wingdings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Agnès</dc:creator>
  <cp:lastModifiedBy>Agnès gaigneux</cp:lastModifiedBy>
  <cp:revision>29</cp:revision>
  <dcterms:modified xsi:type="dcterms:W3CDTF">2016-05-10T12:28:08Z</dcterms:modified>
</cp:coreProperties>
</file>