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59" r:id="rId5"/>
    <p:sldId id="260" r:id="rId6"/>
    <p:sldId id="263" r:id="rId7"/>
    <p:sldId id="264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0F96-DF4E-9140-BF00-98AF33F709A0}" type="datetimeFigureOut">
              <a:rPr lang="fr-FR" smtClean="0"/>
              <a:pPr/>
              <a:t>04/03/2015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7BC94-3028-914D-9954-5F1B9F344E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0F96-DF4E-9140-BF00-98AF33F709A0}" type="datetimeFigureOut">
              <a:rPr lang="fr-FR" smtClean="0"/>
              <a:pPr/>
              <a:t>04/03/2015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7BC94-3028-914D-9954-5F1B9F344E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0F96-DF4E-9140-BF00-98AF33F709A0}" type="datetimeFigureOut">
              <a:rPr lang="fr-FR" smtClean="0"/>
              <a:pPr/>
              <a:t>04/03/2015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7BC94-3028-914D-9954-5F1B9F344E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0F96-DF4E-9140-BF00-98AF33F709A0}" type="datetimeFigureOut">
              <a:rPr lang="fr-FR" smtClean="0"/>
              <a:pPr/>
              <a:t>04/03/2015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7BC94-3028-914D-9954-5F1B9F344E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0F96-DF4E-9140-BF00-98AF33F709A0}" type="datetimeFigureOut">
              <a:rPr lang="fr-FR" smtClean="0"/>
              <a:pPr/>
              <a:t>04/03/2015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7BC94-3028-914D-9954-5F1B9F344E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0F96-DF4E-9140-BF00-98AF33F709A0}" type="datetimeFigureOut">
              <a:rPr lang="fr-FR" smtClean="0"/>
              <a:pPr/>
              <a:t>04/03/2015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7BC94-3028-914D-9954-5F1B9F344E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0F96-DF4E-9140-BF00-98AF33F709A0}" type="datetimeFigureOut">
              <a:rPr lang="fr-FR" smtClean="0"/>
              <a:pPr/>
              <a:t>04/03/2015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7BC94-3028-914D-9954-5F1B9F344E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0F96-DF4E-9140-BF00-98AF33F709A0}" type="datetimeFigureOut">
              <a:rPr lang="fr-FR" smtClean="0"/>
              <a:pPr/>
              <a:t>04/03/2015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7BC94-3028-914D-9954-5F1B9F344E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0F96-DF4E-9140-BF00-98AF33F709A0}" type="datetimeFigureOut">
              <a:rPr lang="fr-FR" smtClean="0"/>
              <a:pPr/>
              <a:t>04/03/2015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7BC94-3028-914D-9954-5F1B9F344E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0F96-DF4E-9140-BF00-98AF33F709A0}" type="datetimeFigureOut">
              <a:rPr lang="fr-FR" smtClean="0"/>
              <a:pPr/>
              <a:t>04/03/2015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7BC94-3028-914D-9954-5F1B9F344E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0F96-DF4E-9140-BF00-98AF33F709A0}" type="datetimeFigureOut">
              <a:rPr lang="fr-FR" smtClean="0"/>
              <a:pPr/>
              <a:t>04/03/2015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7BC94-3028-914D-9954-5F1B9F344E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F0F96-DF4E-9140-BF00-98AF33F709A0}" type="datetimeFigureOut">
              <a:rPr lang="fr-FR" smtClean="0"/>
              <a:pPr/>
              <a:t>04/03/2015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7BC94-3028-914D-9954-5F1B9F344E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Ville de Clichy / Artcoop Etc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Un partenariat territorial </a:t>
            </a:r>
          </a:p>
          <a:p>
            <a:r>
              <a:rPr lang="fr-FR" dirty="0" smtClean="0"/>
              <a:t>original et de long terme</a:t>
            </a:r>
            <a:endParaRPr lang="fr-FR" dirty="0"/>
          </a:p>
        </p:txBody>
      </p:sp>
      <p:pic>
        <p:nvPicPr>
          <p:cNvPr id="4" name="Image 3" descr="logo_Artcoop_reduit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7992" y="689552"/>
            <a:ext cx="2350208" cy="956017"/>
          </a:xfrm>
          <a:prstGeom prst="rect">
            <a:avLst/>
          </a:prstGeom>
        </p:spPr>
      </p:pic>
      <p:pic>
        <p:nvPicPr>
          <p:cNvPr id="1026" name="Picture 2" descr="image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3039" y="472901"/>
            <a:ext cx="1117121" cy="1172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Mission ESS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Rattachement au service du Développement économique</a:t>
            </a:r>
          </a:p>
          <a:p>
            <a:endParaRPr lang="fr-FR" dirty="0" smtClean="0"/>
          </a:p>
          <a:p>
            <a:r>
              <a:rPr lang="fr-FR" dirty="0" smtClean="0"/>
              <a:t>Fonctions classiques « </a:t>
            </a:r>
            <a:r>
              <a:rPr lang="fr-FR" dirty="0" err="1" smtClean="0"/>
              <a:t>Dev</a:t>
            </a:r>
            <a:r>
              <a:rPr lang="fr-FR" dirty="0" smtClean="0"/>
              <a:t> Eco » adaptées aux enjeux propres à l’ESS</a:t>
            </a:r>
          </a:p>
          <a:p>
            <a:endParaRPr lang="fr-FR" dirty="0" smtClean="0"/>
          </a:p>
          <a:p>
            <a:r>
              <a:rPr lang="fr-FR" dirty="0" smtClean="0"/>
              <a:t>Particularités :</a:t>
            </a:r>
          </a:p>
          <a:p>
            <a:pPr lvl="1"/>
            <a:r>
              <a:rPr lang="fr-FR" dirty="0" smtClean="0"/>
              <a:t>Pôle ESS Léon Blum</a:t>
            </a:r>
          </a:p>
          <a:p>
            <a:pPr lvl="1"/>
            <a:r>
              <a:rPr lang="fr-FR" dirty="0" smtClean="0"/>
              <a:t>Sensibilisation / information</a:t>
            </a:r>
          </a:p>
          <a:p>
            <a:pPr lvl="1"/>
            <a:r>
              <a:rPr lang="fr-FR" dirty="0" err="1" smtClean="0"/>
              <a:t>Co-construction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89141"/>
            <a:ext cx="8229600" cy="1143000"/>
          </a:xfrm>
        </p:spPr>
        <p:txBody>
          <a:bodyPr/>
          <a:lstStyle/>
          <a:p>
            <a:r>
              <a:rPr lang="fr-FR" dirty="0" smtClean="0"/>
              <a:t>Présentation d’Artcoop Etc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13093"/>
            <a:ext cx="8229600" cy="4525963"/>
          </a:xfrm>
        </p:spPr>
        <p:txBody>
          <a:bodyPr>
            <a:noAutofit/>
          </a:bodyPr>
          <a:lstStyle/>
          <a:p>
            <a:r>
              <a:rPr lang="fr-FR" sz="1400" dirty="0" smtClean="0"/>
              <a:t>SCIC SARL </a:t>
            </a:r>
            <a:r>
              <a:rPr lang="fr-FR" sz="1400" dirty="0" err="1" smtClean="0"/>
              <a:t>co-fondée</a:t>
            </a:r>
            <a:r>
              <a:rPr lang="fr-FR" sz="1400" dirty="0" smtClean="0"/>
              <a:t> par une chargée de mission insertion et des artistes en 2010.</a:t>
            </a:r>
          </a:p>
          <a:p>
            <a:endParaRPr lang="fr-FR" sz="1400" dirty="0" smtClean="0"/>
          </a:p>
          <a:p>
            <a:r>
              <a:rPr lang="fr-FR" sz="1400" dirty="0" smtClean="0"/>
              <a:t>Double mission : </a:t>
            </a:r>
          </a:p>
          <a:p>
            <a:pPr lvl="1">
              <a:buFontTx/>
              <a:buChar char="-"/>
            </a:pPr>
            <a:r>
              <a:rPr lang="fr-FR" sz="1400" dirty="0" smtClean="0"/>
              <a:t>Permettre aux artistes professionnels de mieux vivre de leur métier en élargissant leurs compétences et connaissances.</a:t>
            </a:r>
          </a:p>
          <a:p>
            <a:pPr lvl="1">
              <a:buFontTx/>
              <a:buChar char="-"/>
            </a:pPr>
            <a:r>
              <a:rPr lang="fr-FR" sz="1400" dirty="0" smtClean="0"/>
              <a:t>Contribuer à produire et diffuser des créations artistiques de façon alternative en allant vers les publics.</a:t>
            </a:r>
          </a:p>
          <a:p>
            <a:pPr lvl="1">
              <a:buFontTx/>
              <a:buChar char="-"/>
            </a:pPr>
            <a:endParaRPr lang="fr-FR" sz="1400" dirty="0" smtClean="0"/>
          </a:p>
          <a:p>
            <a:r>
              <a:rPr lang="fr-FR" sz="1400" dirty="0" smtClean="0"/>
              <a:t>Artcoop </a:t>
            </a:r>
            <a:r>
              <a:rPr lang="fr-FR" sz="1400" dirty="0" err="1" smtClean="0"/>
              <a:t>etc</a:t>
            </a:r>
            <a:r>
              <a:rPr lang="fr-FR" sz="1400" dirty="0" smtClean="0"/>
              <a:t> est une coopérative en recherche action :</a:t>
            </a:r>
          </a:p>
          <a:p>
            <a:pPr lvl="1"/>
            <a:r>
              <a:rPr lang="fr-FR" sz="1400" dirty="0" smtClean="0"/>
              <a:t>4 domaines d’activités stratégiques construits au fur et à mesure en réponse aux besoins de ses membres.</a:t>
            </a:r>
          </a:p>
          <a:p>
            <a:pPr lvl="1"/>
            <a:r>
              <a:rPr lang="fr-FR" sz="1400" dirty="0" smtClean="0"/>
              <a:t>Dont un département CAE innovant soutenu à sa création en 2013 par le FSE puis, depuis 2014, par le Conseil Régional Ile de France.</a:t>
            </a:r>
          </a:p>
          <a:p>
            <a:pPr lvl="1"/>
            <a:endParaRPr lang="fr-FR" sz="1400" dirty="0" smtClean="0"/>
          </a:p>
          <a:p>
            <a:r>
              <a:rPr lang="fr-FR" sz="1400" dirty="0" smtClean="0"/>
              <a:t>La gouvernance partagée, un équilibre permanent</a:t>
            </a:r>
          </a:p>
          <a:p>
            <a:pPr lvl="1"/>
            <a:r>
              <a:rPr lang="fr-FR" sz="1400" dirty="0" smtClean="0"/>
              <a:t>Entre l’individuel et le collectif</a:t>
            </a:r>
          </a:p>
          <a:p>
            <a:pPr lvl="1"/>
            <a:r>
              <a:rPr lang="fr-FR" sz="1400" dirty="0" smtClean="0"/>
              <a:t>Entre le court terme et le long terme</a:t>
            </a:r>
          </a:p>
          <a:p>
            <a:pPr>
              <a:buNone/>
            </a:pPr>
            <a:r>
              <a:rPr lang="fr-FR" sz="1400" dirty="0" smtClean="0"/>
              <a:t>	Mais un véritable gage de pérennité, par le partage équitable du pouvoir (1 personne = 1 voix répartis en collèges) et l’appropriation de son entreprise partagée.</a:t>
            </a:r>
          </a:p>
          <a:p>
            <a:pPr>
              <a:buNone/>
            </a:pPr>
            <a:endParaRPr lang="fr-FR" sz="1400" dirty="0" smtClean="0"/>
          </a:p>
          <a:p>
            <a:pPr lvl="1">
              <a:buNone/>
            </a:pPr>
            <a:endParaRPr lang="fr-FR" sz="1400" dirty="0" smtClean="0"/>
          </a:p>
          <a:p>
            <a:pPr lvl="1"/>
            <a:endParaRPr lang="fr-FR" sz="1400" dirty="0" smtClean="0"/>
          </a:p>
          <a:p>
            <a:endParaRPr lang="fr-FR" sz="1400" dirty="0"/>
          </a:p>
        </p:txBody>
      </p:sp>
      <p:pic>
        <p:nvPicPr>
          <p:cNvPr id="5" name="Image 4" descr="IDF_JPEGQUADR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259" y="5976510"/>
            <a:ext cx="1801368" cy="527304"/>
          </a:xfrm>
          <a:prstGeom prst="rect">
            <a:avLst/>
          </a:prstGeom>
        </p:spPr>
      </p:pic>
      <p:pic>
        <p:nvPicPr>
          <p:cNvPr id="6" name="Image 5" descr="Logo Commissi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252" y="5747463"/>
            <a:ext cx="1055502" cy="982116"/>
          </a:xfrm>
          <a:prstGeom prst="rect">
            <a:avLst/>
          </a:prstGeom>
        </p:spPr>
      </p:pic>
      <p:pic>
        <p:nvPicPr>
          <p:cNvPr id="7" name="Image 6" descr="@logo-cigal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5602" y="5747463"/>
            <a:ext cx="756351" cy="756351"/>
          </a:xfrm>
          <a:prstGeom prst="rect">
            <a:avLst/>
          </a:prstGeom>
        </p:spPr>
      </p:pic>
      <p:pic>
        <p:nvPicPr>
          <p:cNvPr id="8" name="Image 7" descr="logo_yvelines_activ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19627" y="5896525"/>
            <a:ext cx="2445975" cy="58091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21953" y="5643290"/>
            <a:ext cx="1810481" cy="1086289"/>
          </a:xfrm>
          <a:prstGeom prst="rect">
            <a:avLst/>
          </a:prstGeom>
        </p:spPr>
      </p:pic>
      <p:pic>
        <p:nvPicPr>
          <p:cNvPr id="11" name="Image 10" descr="label-rvb léger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32434" y="5643290"/>
            <a:ext cx="743811" cy="106110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Une collaboration née sur le terrain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Juillet 2010 : une rencontre inattendue mise en œuvre par l’URSCOP Ile de France</a:t>
            </a:r>
          </a:p>
          <a:p>
            <a:r>
              <a:rPr lang="fr-FR" dirty="0" smtClean="0"/>
              <a:t>Novembre 2010 : Artcoop Etc sur scène à Clichy sur demande de la Ville (</a:t>
            </a:r>
            <a:r>
              <a:rPr lang="fr-FR" dirty="0" err="1" smtClean="0"/>
              <a:t>co-construction</a:t>
            </a:r>
            <a:r>
              <a:rPr lang="fr-FR" dirty="0" smtClean="0"/>
              <a:t> du spectacle)</a:t>
            </a:r>
          </a:p>
          <a:p>
            <a:r>
              <a:rPr lang="fr-FR" dirty="0" smtClean="0"/>
              <a:t>Janvier 2011 : premier contact d’Artcoop Etc pour une recherche de locaux</a:t>
            </a:r>
          </a:p>
          <a:p>
            <a:r>
              <a:rPr lang="fr-FR" dirty="0" smtClean="0"/>
              <a:t>Printemps 2012 : RV tripartite avec la Direction de la Culture de la Ville de Clichy</a:t>
            </a:r>
          </a:p>
          <a:p>
            <a:r>
              <a:rPr lang="fr-FR" dirty="0" smtClean="0"/>
              <a:t>Juin 2012 : installation d’Artcoop Etc dans un local partagé du Pôle ESS Léon Blum.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Depuis 2013, </a:t>
            </a:r>
            <a:br>
              <a:rPr lang="fr-FR" dirty="0" smtClean="0"/>
            </a:br>
            <a:r>
              <a:rPr lang="fr-FR" dirty="0" smtClean="0"/>
              <a:t>un ancrage local fort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2035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/>
              <a:t>Direction de la Culture :</a:t>
            </a:r>
          </a:p>
          <a:p>
            <a:pPr lvl="1"/>
            <a:r>
              <a:rPr lang="fr-FR" dirty="0" smtClean="0"/>
              <a:t>Intégration de 4 artistes de Clichy, participation évènements type Nuit Blanche</a:t>
            </a:r>
          </a:p>
          <a:p>
            <a:pPr lvl="1"/>
            <a:r>
              <a:rPr lang="fr-FR" dirty="0" smtClean="0"/>
              <a:t>Pavillon Vendôme : participation à la Semaine des Arts Plastiques en 2013 et 2014.</a:t>
            </a:r>
          </a:p>
          <a:p>
            <a:r>
              <a:rPr lang="fr-FR" dirty="0" smtClean="0"/>
              <a:t>Service du Développement économique :</a:t>
            </a:r>
          </a:p>
          <a:p>
            <a:pPr lvl="1"/>
            <a:r>
              <a:rPr lang="fr-FR" dirty="0" smtClean="0"/>
              <a:t>Commande de création artistique semaine du développement durable en avril 2013.</a:t>
            </a:r>
          </a:p>
          <a:p>
            <a:pPr lvl="1"/>
            <a:r>
              <a:rPr lang="fr-FR" dirty="0" smtClean="0"/>
              <a:t>Participation aux événements SDE</a:t>
            </a:r>
          </a:p>
          <a:p>
            <a:r>
              <a:rPr lang="fr-FR" dirty="0" smtClean="0"/>
              <a:t>Direction de la Démocratie locale :</a:t>
            </a:r>
          </a:p>
          <a:p>
            <a:pPr lvl="1"/>
            <a:r>
              <a:rPr lang="fr-FR" dirty="0" smtClean="0"/>
              <a:t>Participation à la Fête de quartier</a:t>
            </a:r>
          </a:p>
          <a:p>
            <a:r>
              <a:rPr lang="fr-FR" dirty="0" smtClean="0"/>
              <a:t>Direction de la Vie Associative</a:t>
            </a:r>
          </a:p>
          <a:p>
            <a:pPr lvl="1"/>
            <a:r>
              <a:rPr lang="fr-FR" dirty="0" smtClean="0"/>
              <a:t>Contacts avec centres sociaux, exposition à la MDA, partenariats avec des associations locales</a:t>
            </a:r>
          </a:p>
          <a:p>
            <a:r>
              <a:rPr lang="fr-FR" dirty="0" smtClean="0"/>
              <a:t>Direction de la Politique de la Ville </a:t>
            </a:r>
          </a:p>
          <a:p>
            <a:pPr lvl="1"/>
            <a:r>
              <a:rPr lang="fr-FR" dirty="0" smtClean="0"/>
              <a:t>Financement en 2015 ? (Projet artistique Territoire Histoires)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Deux partenariats de fond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La mise à disposition de locaux :</a:t>
            </a:r>
          </a:p>
          <a:p>
            <a:pPr lvl="1"/>
            <a:r>
              <a:rPr lang="fr-FR" dirty="0" smtClean="0"/>
              <a:t>Redevance modérée pour Artcoop Etc </a:t>
            </a:r>
          </a:p>
          <a:p>
            <a:pPr lvl="1"/>
            <a:r>
              <a:rPr lang="fr-FR" dirty="0" smtClean="0"/>
              <a:t>Valorisation d’un site en déshérence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L’entrée au sociétariat et le déménagement du siège social à Clichy : l’aboutissement d’une collaboration dans la durée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Perspectives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dirty="0" smtClean="0"/>
              <a:t>Comment créer une dynamique endogène sans circulation d’argent ?</a:t>
            </a:r>
          </a:p>
          <a:p>
            <a:pPr>
              <a:buFontTx/>
              <a:buChar char="-"/>
            </a:pPr>
            <a:r>
              <a:rPr lang="fr-FR" dirty="0" smtClean="0"/>
              <a:t>Deux exemples de projets artistiques en élaboration sur le territoire, dans un partenariat gagnant/gagnant.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Création/diffusion avec les habitants.</a:t>
            </a:r>
          </a:p>
          <a:p>
            <a:pPr>
              <a:buFontTx/>
              <a:buChar char="-"/>
            </a:pPr>
            <a:endParaRPr lang="fr-FR" dirty="0" smtClean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684" y="3281852"/>
            <a:ext cx="2166127" cy="1975279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941998" y="4852542"/>
            <a:ext cx="2297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Territoire Histoires</a:t>
            </a:r>
          </a:p>
          <a:p>
            <a:r>
              <a:rPr lang="fr-FR" sz="1200" dirty="0" smtClean="0"/>
              <a:t>Auteure : Sophie </a:t>
            </a:r>
            <a:r>
              <a:rPr lang="fr-FR" sz="1200" dirty="0" err="1" smtClean="0"/>
              <a:t>Cyrklewski</a:t>
            </a:r>
            <a:endParaRPr lang="fr-FR" sz="1200" dirty="0"/>
          </a:p>
        </p:txBody>
      </p:sp>
      <p:pic>
        <p:nvPicPr>
          <p:cNvPr id="6" name="Placeholder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a14="http://schemas.microsoft.com/office/drawing/2010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val="0"/>
              </a:ext>
            </a:extLst>
          </a:blip>
          <a:stretch>
            <a:fillRect/>
          </a:stretch>
        </p:blipFill>
        <p:spPr bwMode="auto">
          <a:xfrm rot="789490">
            <a:off x="5449057" y="3287615"/>
            <a:ext cx="2284095" cy="1732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" name="ZoneTexte 6"/>
          <p:cNvSpPr txBox="1"/>
          <p:nvPr/>
        </p:nvSpPr>
        <p:spPr>
          <a:xfrm>
            <a:off x="5281872" y="5071634"/>
            <a:ext cx="3624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La Traversée Imprévue</a:t>
            </a:r>
          </a:p>
          <a:p>
            <a:r>
              <a:rPr lang="fr-FR" sz="1200" dirty="0" smtClean="0"/>
              <a:t>Adaptation et mise en scène : Elodie Franques</a:t>
            </a:r>
            <a:endParaRPr lang="fr-FR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422</Words>
  <Application>Microsoft Office PowerPoint</Application>
  <PresentationFormat>Affichage à l'écran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Ville de Clichy / Artcoop Etc</vt:lpstr>
      <vt:lpstr>Présentation Mission ESS</vt:lpstr>
      <vt:lpstr>Présentation d’Artcoop Etc</vt:lpstr>
      <vt:lpstr>Une collaboration née sur le terrain</vt:lpstr>
      <vt:lpstr>  Depuis 2013,  un ancrage local fort  </vt:lpstr>
      <vt:lpstr> Deux partenariats de fond</vt:lpstr>
      <vt:lpstr> Perspectives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 Barret</dc:creator>
  <cp:lastModifiedBy>p-mignard</cp:lastModifiedBy>
  <cp:revision>9</cp:revision>
  <dcterms:created xsi:type="dcterms:W3CDTF">2015-03-04T07:50:59Z</dcterms:created>
  <dcterms:modified xsi:type="dcterms:W3CDTF">2015-03-04T08:51:13Z</dcterms:modified>
</cp:coreProperties>
</file>