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handoutMasterIdLst>
    <p:handoutMasterId r:id="rId20"/>
  </p:handoutMasterIdLst>
  <p:sldIdLst>
    <p:sldId id="722" r:id="rId2"/>
    <p:sldId id="799" r:id="rId3"/>
    <p:sldId id="800" r:id="rId4"/>
    <p:sldId id="801" r:id="rId5"/>
    <p:sldId id="802" r:id="rId6"/>
    <p:sldId id="805" r:id="rId7"/>
    <p:sldId id="806" r:id="rId8"/>
    <p:sldId id="810" r:id="rId9"/>
    <p:sldId id="760" r:id="rId10"/>
    <p:sldId id="807" r:id="rId11"/>
    <p:sldId id="808" r:id="rId12"/>
    <p:sldId id="812" r:id="rId13"/>
    <p:sldId id="813" r:id="rId14"/>
    <p:sldId id="814" r:id="rId15"/>
    <p:sldId id="815" r:id="rId16"/>
    <p:sldId id="816" r:id="rId17"/>
    <p:sldId id="759" r:id="rId18"/>
  </p:sldIdLst>
  <p:sldSz cx="9144000" cy="6858000" type="screen4x3"/>
  <p:notesSz cx="6797675" cy="98567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E31"/>
    <a:srgbClr val="5470AC"/>
    <a:srgbClr val="6AB244"/>
    <a:srgbClr val="FEDD42"/>
    <a:srgbClr val="DD6705"/>
    <a:srgbClr val="23D35E"/>
    <a:srgbClr val="21D525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293" cy="493464"/>
          </a:xfrm>
          <a:prstGeom prst="rect">
            <a:avLst/>
          </a:prstGeom>
        </p:spPr>
        <p:txBody>
          <a:bodyPr vert="horz" lIns="90060" tIns="45030" rIns="90060" bIns="4503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815" y="1"/>
            <a:ext cx="2945293" cy="493464"/>
          </a:xfrm>
          <a:prstGeom prst="rect">
            <a:avLst/>
          </a:prstGeom>
        </p:spPr>
        <p:txBody>
          <a:bodyPr vert="horz" lIns="90060" tIns="45030" rIns="90060" bIns="45030" rtlCol="0"/>
          <a:lstStyle>
            <a:lvl1pPr algn="r">
              <a:defRPr sz="1200"/>
            </a:lvl1pPr>
          </a:lstStyle>
          <a:p>
            <a:fld id="{F9B14975-B916-4A5B-B6BD-A4335F76BC63}" type="datetimeFigureOut">
              <a:rPr lang="fr-FR" smtClean="0"/>
              <a:pPr/>
              <a:t>03/05/2016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61763"/>
            <a:ext cx="2945293" cy="493464"/>
          </a:xfrm>
          <a:prstGeom prst="rect">
            <a:avLst/>
          </a:prstGeom>
        </p:spPr>
        <p:txBody>
          <a:bodyPr vert="horz" lIns="90060" tIns="45030" rIns="90060" bIns="4503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815" y="9361763"/>
            <a:ext cx="2945293" cy="493464"/>
          </a:xfrm>
          <a:prstGeom prst="rect">
            <a:avLst/>
          </a:prstGeom>
        </p:spPr>
        <p:txBody>
          <a:bodyPr vert="horz" lIns="90060" tIns="45030" rIns="90060" bIns="45030" rtlCol="0" anchor="b"/>
          <a:lstStyle>
            <a:lvl1pPr algn="r">
              <a:defRPr sz="1200"/>
            </a:lvl1pPr>
          </a:lstStyle>
          <a:p>
            <a:fld id="{DDF8107F-FCE6-41AB-B87A-5FDEDA809AC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142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43" cy="492137"/>
          </a:xfrm>
          <a:prstGeom prst="rect">
            <a:avLst/>
          </a:prstGeom>
        </p:spPr>
        <p:txBody>
          <a:bodyPr vert="horz" lIns="95151" tIns="47576" rIns="95151" bIns="47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64" y="0"/>
            <a:ext cx="2946442" cy="492137"/>
          </a:xfrm>
          <a:prstGeom prst="rect">
            <a:avLst/>
          </a:prstGeom>
        </p:spPr>
        <p:txBody>
          <a:bodyPr vert="horz" lIns="95151" tIns="47576" rIns="95151" bIns="47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66F5741-A5BB-4ECF-9CED-2C6033A52DC4}" type="datetimeFigureOut">
              <a:rPr lang="fr-FR"/>
              <a:pPr>
                <a:defRPr/>
              </a:pPr>
              <a:t>03/05/2016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8188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51" tIns="47576" rIns="95151" bIns="47576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51" y="4682327"/>
            <a:ext cx="5438140" cy="4435476"/>
          </a:xfrm>
          <a:prstGeom prst="rect">
            <a:avLst/>
          </a:prstGeom>
        </p:spPr>
        <p:txBody>
          <a:bodyPr vert="horz" lIns="95151" tIns="47576" rIns="95151" bIns="47576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61526"/>
            <a:ext cx="2946443" cy="493700"/>
          </a:xfrm>
          <a:prstGeom prst="rect">
            <a:avLst/>
          </a:prstGeom>
        </p:spPr>
        <p:txBody>
          <a:bodyPr vert="horz" lIns="95151" tIns="47576" rIns="95151" bIns="47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64" y="9361526"/>
            <a:ext cx="2946442" cy="493700"/>
          </a:xfrm>
          <a:prstGeom prst="rect">
            <a:avLst/>
          </a:prstGeom>
        </p:spPr>
        <p:txBody>
          <a:bodyPr vert="horz" lIns="95151" tIns="47576" rIns="95151" bIns="47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4056D60-2ABB-43CB-B652-C7A22D6336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694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27">
              <a:defRPr/>
            </a:pPr>
            <a:r>
              <a:rPr lang="fr-FR" dirty="0" smtClean="0"/>
              <a:t>circuit </a:t>
            </a:r>
            <a:r>
              <a:rPr lang="fr-FR" dirty="0" smtClean="0">
                <a:solidFill>
                  <a:srgbClr val="C00000"/>
                </a:solidFill>
              </a:rPr>
              <a:t>court - commerce équitable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9F53E-900D-4681-893B-30A6379FA300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047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10 Rectángulo redondeado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11 Rectángulo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12 Rectángulo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14 Rectángulo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DCD3-8A49-45EA-9B28-C06B17AE959F}" type="datetimeFigureOut">
              <a:rPr lang="fr-FR"/>
              <a:pPr>
                <a:defRPr/>
              </a:pPr>
              <a:t>03/05/2016</a:t>
            </a:fld>
            <a:endParaRPr lang="fr-BE"/>
          </a:p>
        </p:txBody>
      </p:sp>
      <p:sp>
        <p:nvSpPr>
          <p:cNvPr id="12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7C0690-34AD-4B07-9798-A4744B70F7E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15CE-9B66-44B7-B004-6DBFBA2E3032}" type="datetimeFigureOut">
              <a:rPr lang="fr-FR"/>
              <a:pPr>
                <a:defRPr/>
              </a:pPr>
              <a:t>03/05/2016</a:t>
            </a:fld>
            <a:endParaRPr lang="fr-BE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1EA6-CAF3-45AE-A04B-7857905E5FF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405B7-E76A-4153-8D6B-3E216C7C5890}" type="datetimeFigureOut">
              <a:rPr lang="fr-FR"/>
              <a:pPr>
                <a:defRPr/>
              </a:pPr>
              <a:t>03/05/2016</a:t>
            </a:fld>
            <a:endParaRPr lang="fr-BE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AB73-5065-4798-AE6B-4778717FBA3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2CF59-2527-4B82-8F9A-14DDADFAC4CB}" type="datetimeFigureOut">
              <a:rPr lang="fr-FR"/>
              <a:pPr>
                <a:defRPr/>
              </a:pPr>
              <a:t>03/05/2016</a:t>
            </a:fld>
            <a:endParaRPr lang="fr-BE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E762-D76F-4EDA-B017-01B1FAFF12E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10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11 Rectángulo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12 Rectángulo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14 Rectángulo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2CC3-E02E-47C8-819C-01E6C1274ECC}" type="datetimeFigureOut">
              <a:rPr lang="fr-FR"/>
              <a:pPr>
                <a:defRPr/>
              </a:pPr>
              <a:t>03/05/2016</a:t>
            </a:fld>
            <a:endParaRPr lang="fr-BE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9C65D-55D6-40DB-9FD3-98BAA3A1CBA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898C-AC6D-4D49-80A1-A7F6769941B9}" type="datetimeFigureOut">
              <a:rPr lang="fr-FR"/>
              <a:pPr>
                <a:defRPr/>
              </a:pPr>
              <a:t>03/05/2016</a:t>
            </a:fld>
            <a:endParaRPr lang="fr-BE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B730-E7F0-43A9-8A54-75961D9E201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E261-18BB-40EF-B3D3-5D7CF651A21F}" type="datetimeFigureOut">
              <a:rPr lang="fr-FR"/>
              <a:pPr>
                <a:defRPr/>
              </a:pPr>
              <a:t>03/05/2016</a:t>
            </a:fld>
            <a:endParaRPr lang="fr-BE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6D305-BE54-4E34-A7A1-59CE3A7960B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5BBE-5D30-44E1-A663-05C5967BF6C0}" type="datetimeFigureOut">
              <a:rPr lang="fr-FR"/>
              <a:pPr>
                <a:defRPr/>
              </a:pPr>
              <a:t>03/05/2016</a:t>
            </a:fld>
            <a:endParaRPr lang="fr-BE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16D6-7935-421C-BD8B-D232E6C9628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117DC-021E-4040-B14E-6F97725AF166}" type="datetimeFigureOut">
              <a:rPr lang="fr-FR"/>
              <a:pPr>
                <a:defRPr/>
              </a:pPr>
              <a:t>03/05/2016</a:t>
            </a:fld>
            <a:endParaRPr lang="fr-B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90EC-E4B0-4057-B1D7-90C45809785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10 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DE90-5A23-4A4C-974E-702532579EA2}" type="datetimeFigureOut">
              <a:rPr lang="fr-FR"/>
              <a:pPr>
                <a:defRPr/>
              </a:pPr>
              <a:t>03/05/2016</a:t>
            </a:fld>
            <a:endParaRPr lang="fr-BE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712C-C5B0-47D1-ACDA-BD374BEFBFF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Rectángulo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10 Rectángulo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11 Rectángulo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6F42-FA92-4E95-8F6C-0A5AFB876AD1}" type="datetimeFigureOut">
              <a:rPr lang="fr-FR"/>
              <a:pPr>
                <a:defRPr/>
              </a:pPr>
              <a:t>03/05/2016</a:t>
            </a:fld>
            <a:endParaRPr lang="fr-BE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BE2AA-8FFA-40C7-A5A9-143F681FA0D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21 Marcador de título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53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C5D81E-7053-4A73-B19C-9E1D4C209D91}" type="datetimeFigureOut">
              <a:rPr lang="fr-FR"/>
              <a:pPr>
                <a:defRPr/>
              </a:pPr>
              <a:t>03/05/2016</a:t>
            </a:fld>
            <a:endParaRPr lang="fr-B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6092AC1-3B74-4CCC-8273-91563A562E0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1" r:id="rId2"/>
    <p:sldLayoutId id="2147484029" r:id="rId3"/>
    <p:sldLayoutId id="2147484022" r:id="rId4"/>
    <p:sldLayoutId id="2147484023" r:id="rId5"/>
    <p:sldLayoutId id="2147484024" r:id="rId6"/>
    <p:sldLayoutId id="2147484025" r:id="rId7"/>
    <p:sldLayoutId id="2147484030" r:id="rId8"/>
    <p:sldLayoutId id="2147484031" r:id="rId9"/>
    <p:sldLayoutId id="2147484026" r:id="rId10"/>
    <p:sldLayoutId id="21474840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D2E1AC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4.jpeg"/><Relationship Id="rId7" Type="http://schemas.openxmlformats.org/officeDocument/2006/relationships/hyperlink" Target="http://les-ateliers-castres.com/wp-content/uploads/2014/06/logo_CATALIS_cmjn_siteweb.png" TargetMode="External"/><Relationship Id="rId12" Type="http://schemas.openxmlformats.org/officeDocument/2006/relationships/image" Target="../media/image1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11" Type="http://schemas.openxmlformats.org/officeDocument/2006/relationships/image" Target="../media/image12.png"/><Relationship Id="rId5" Type="http://schemas.openxmlformats.org/officeDocument/2006/relationships/image" Target="../media/image36.jpeg"/><Relationship Id="rId10" Type="http://schemas.openxmlformats.org/officeDocument/2006/relationships/image" Target="../media/image39.gif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57200" y="1488867"/>
            <a:ext cx="8229600" cy="1470025"/>
          </a:xfrm>
        </p:spPr>
        <p:txBody>
          <a:bodyPr/>
          <a:lstStyle/>
          <a:p>
            <a:r>
              <a:rPr lang="fr-FR" sz="4400" i="1" dirty="0" smtClean="0"/>
              <a:t>Les Ateliers</a:t>
            </a:r>
            <a:endParaRPr lang="fr-FR" sz="3600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3851920" y="-3435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fr-FR" sz="2400" dirty="0" smtClean="0"/>
              <a:t>24/03/2016</a:t>
            </a:r>
            <a:endParaRPr lang="fr-FR" sz="24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" y="116632"/>
            <a:ext cx="2759708" cy="12535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211960" cy="280797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4197480" cy="28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4355976" cy="5688632"/>
          </a:xfrm>
        </p:spPr>
        <p:txBody>
          <a:bodyPr/>
          <a:lstStyle/>
          <a:p>
            <a:r>
              <a:rPr lang="fr-FR" sz="2000" dirty="0" smtClean="0">
                <a:latin typeface="Century Gothic" panose="020B0502020202020204" pitchFamily="34" charset="0"/>
              </a:rPr>
              <a:t>Pôle environnement</a:t>
            </a:r>
          </a:p>
          <a:p>
            <a:endParaRPr lang="fr-FR" sz="2000" dirty="0" smtClean="0">
              <a:latin typeface="Century Gothic" panose="020B0502020202020204" pitchFamily="34" charset="0"/>
            </a:endParaRPr>
          </a:p>
          <a:p>
            <a:endParaRPr lang="fr-FR" sz="2400" dirty="0" smtClean="0">
              <a:latin typeface="Century Gothic" panose="020B0502020202020204" pitchFamily="34" charset="0"/>
            </a:endParaRPr>
          </a:p>
          <a:p>
            <a:endParaRPr lang="fr-FR" sz="2400" dirty="0" smtClean="0">
              <a:latin typeface="Century Gothic" panose="020B0502020202020204" pitchFamily="34" charset="0"/>
            </a:endParaRPr>
          </a:p>
          <a:p>
            <a:endParaRPr lang="fr-FR" sz="1600" dirty="0" smtClean="0">
              <a:latin typeface="Century Gothic" panose="020B0502020202020204" pitchFamily="34" charset="0"/>
            </a:endParaRPr>
          </a:p>
          <a:p>
            <a:r>
              <a:rPr lang="fr-FR" sz="2000" dirty="0" smtClean="0">
                <a:latin typeface="Century Gothic" panose="020B0502020202020204" pitchFamily="34" charset="0"/>
              </a:rPr>
              <a:t>Pôle entrepreneuriat</a:t>
            </a:r>
            <a:endParaRPr lang="fr-FR" sz="24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endParaRPr lang="fr-FR" sz="24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endParaRPr lang="fr-FR" sz="24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endParaRPr lang="fr-FR" sz="2400" dirty="0" smtClean="0">
              <a:latin typeface="Century Gothic" panose="020B0502020202020204" pitchFamily="34" charset="0"/>
            </a:endParaRPr>
          </a:p>
          <a:p>
            <a:r>
              <a:rPr lang="fr-FR" sz="2000" dirty="0" smtClean="0">
                <a:latin typeface="Century Gothic" panose="020B0502020202020204" pitchFamily="34" charset="0"/>
              </a:rPr>
              <a:t>Pôle finances solidaires</a:t>
            </a:r>
          </a:p>
          <a:p>
            <a:pPr>
              <a:buNone/>
            </a:pP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355976" y="908650"/>
            <a:ext cx="4788024" cy="6093296"/>
          </a:xfrm>
        </p:spPr>
        <p:txBody>
          <a:bodyPr/>
          <a:lstStyle/>
          <a:p>
            <a:r>
              <a:rPr lang="fr-FR" sz="2000" dirty="0" smtClean="0">
                <a:latin typeface="Century Gothic" panose="020B0502020202020204" pitchFamily="34" charset="0"/>
              </a:rPr>
              <a:t>Pôle culture </a:t>
            </a:r>
          </a:p>
          <a:p>
            <a:pPr marL="0" indent="0">
              <a:buNone/>
            </a:pPr>
            <a:endParaRPr lang="fr-FR" sz="3600" dirty="0" smtClean="0">
              <a:latin typeface="Century Gothic" panose="020B0502020202020204" pitchFamily="34" charset="0"/>
            </a:endParaRPr>
          </a:p>
          <a:p>
            <a:endParaRPr lang="fr-FR" sz="1400" dirty="0" smtClean="0">
              <a:latin typeface="Century Gothic" panose="020B0502020202020204" pitchFamily="34" charset="0"/>
            </a:endParaRP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sz="2000" dirty="0" smtClean="0">
              <a:latin typeface="Century Gothic" panose="020B0502020202020204" pitchFamily="34" charset="0"/>
            </a:endParaRPr>
          </a:p>
          <a:p>
            <a:r>
              <a:rPr lang="fr-FR" sz="2000" dirty="0" smtClean="0">
                <a:latin typeface="Century Gothic" panose="020B0502020202020204" pitchFamily="34" charset="0"/>
              </a:rPr>
              <a:t>Pôle boutiques - circuit court - commerce équitable</a:t>
            </a:r>
          </a:p>
          <a:p>
            <a:pPr>
              <a:buNone/>
            </a:pPr>
            <a:r>
              <a:rPr lang="fr-FR" sz="2000" dirty="0" smtClean="0">
                <a:latin typeface="Century Gothic" panose="020B0502020202020204" pitchFamily="34" charset="0"/>
              </a:rPr>
              <a:t>         </a:t>
            </a:r>
            <a:r>
              <a:rPr lang="fr-FR" sz="2000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fr-FR" sz="20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fr-FR" sz="20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fr-FR" sz="12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fr-FR" sz="2000" dirty="0" smtClean="0">
              <a:latin typeface="Century Gothic" panose="020B0502020202020204" pitchFamily="34" charset="0"/>
            </a:endParaRPr>
          </a:p>
          <a:p>
            <a:r>
              <a:rPr lang="fr-FR" sz="2000" dirty="0" smtClean="0">
                <a:latin typeface="Century Gothic" panose="020B0502020202020204" pitchFamily="34" charset="0"/>
              </a:rPr>
              <a:t>Pôle solidarité </a:t>
            </a:r>
          </a:p>
          <a:p>
            <a:pPr>
              <a:buNone/>
            </a:pP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5" name="Imagen 1" descr="http://www.grainemidipy.org/images/imagesFCK/image/logos/cpie81_T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43" y="1341139"/>
            <a:ext cx="674881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139" y="5974944"/>
            <a:ext cx="1124977" cy="61226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560" y="5245674"/>
            <a:ext cx="967722" cy="65282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06" y="6049608"/>
            <a:ext cx="1463176" cy="62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" descr="C:\Documents and Settings\Piere\My Documents\Downloads\001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825052"/>
            <a:ext cx="10801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842194"/>
            <a:ext cx="872567" cy="72008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6" name="Imagen 7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4884" y="5670417"/>
            <a:ext cx="777492" cy="57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http://t0.gstatic.com/images?q=tbn:ANd9GcRxEipX5Y2Av4oS92r7rMl9T0ZPnrXFmMcGmi4P3-c3AY3WZupS0qMRJsMwKw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765" y="5672738"/>
            <a:ext cx="642992" cy="604412"/>
          </a:xfrm>
          <a:prstGeom prst="rect">
            <a:avLst/>
          </a:prstGeom>
          <a:noFill/>
        </p:spPr>
      </p:pic>
      <p:pic>
        <p:nvPicPr>
          <p:cNvPr id="18" name="Imagen 1" descr="http://www.grainemidipy.org/images/imagesFCK/image/logos/cpie81_T3.jpg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779" y="5742106"/>
            <a:ext cx="535836" cy="56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Utilisateur\Dropbox\Captures d'écran\Capture d'écran 2014-09-07 18.52.47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5456" y="5336926"/>
            <a:ext cx="945896" cy="945896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4670119" y="1299711"/>
            <a:ext cx="3001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Le Libellule, pôle culturel</a:t>
            </a:r>
            <a:endParaRPr lang="fr-FR" i="1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56772" y="1451988"/>
            <a:ext cx="275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CPIE des pays Tarnais</a:t>
            </a:r>
            <a:endParaRPr lang="fr-FR" i="1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732240" y="371703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Paysans de 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l’Atelier</a:t>
            </a:r>
          </a:p>
          <a:p>
            <a:endParaRPr lang="fr-FR" i="1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endParaRPr lang="fr-FR" i="1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26" name="Picture 2" descr="http://www.radiom.fr/images/tshirts.jp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4884" y="1811111"/>
            <a:ext cx="1064893" cy="68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zia.f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996120"/>
            <a:ext cx="1487113" cy="43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44" y="2010952"/>
            <a:ext cx="2331852" cy="573854"/>
          </a:xfrm>
          <a:prstGeom prst="rect">
            <a:avLst/>
          </a:prstGeom>
        </p:spPr>
      </p:pic>
      <p:sp>
        <p:nvSpPr>
          <p:cNvPr id="27" name="Titre 1"/>
          <p:cNvSpPr txBox="1">
            <a:spLocks/>
          </p:cNvSpPr>
          <p:nvPr/>
        </p:nvSpPr>
        <p:spPr bwMode="auto">
          <a:xfrm>
            <a:off x="107504" y="44624"/>
            <a:ext cx="871296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sz="2400" dirty="0" smtClean="0">
                <a:solidFill>
                  <a:schemeClr val="accent1"/>
                </a:solidFill>
                <a:latin typeface="Century Gothic" pitchFamily="34" charset="0"/>
                <a:ea typeface="+mj-ea"/>
                <a:cs typeface="+mj-cs"/>
              </a:rPr>
              <a:t>Les </a:t>
            </a:r>
            <a:r>
              <a:rPr lang="fr-FR" sz="2400" dirty="0">
                <a:solidFill>
                  <a:schemeClr val="accent1"/>
                </a:solidFill>
                <a:latin typeface="Century Gothic" pitchFamily="34" charset="0"/>
                <a:ea typeface="+mj-ea"/>
                <a:cs typeface="+mj-cs"/>
              </a:rPr>
              <a:t>structures impliquées depuis 3 ans</a:t>
            </a:r>
          </a:p>
        </p:txBody>
      </p:sp>
      <p:pic>
        <p:nvPicPr>
          <p:cNvPr id="26" name="Picture 2" descr="Caisse des Dépôts et Consignations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914" y="5060859"/>
            <a:ext cx="841787" cy="96042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909547" y="614718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CERISOL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6034734" y="1763524"/>
            <a:ext cx="3001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Tutti Quantique</a:t>
            </a:r>
            <a:endParaRPr lang="fr-FR" i="1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034734" y="2123564"/>
            <a:ext cx="3001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Collectif d’artistes</a:t>
            </a:r>
            <a:endParaRPr lang="fr-FR" i="1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r="31100"/>
          <a:stretch/>
        </p:blipFill>
        <p:spPr>
          <a:xfrm>
            <a:off x="187479" y="3360895"/>
            <a:ext cx="2008257" cy="608538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60" y="4060184"/>
            <a:ext cx="1779936" cy="37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1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395288" y="1123951"/>
            <a:ext cx="8353425" cy="4474309"/>
          </a:xfrm>
        </p:spPr>
        <p:txBody>
          <a:bodyPr/>
          <a:lstStyle/>
          <a:p>
            <a:r>
              <a:rPr lang="fr-FR" dirty="0">
                <a:latin typeface="Century Gothic" panose="020B0502020202020204" pitchFamily="34" charset="0"/>
              </a:rPr>
              <a:t>Collectivités </a:t>
            </a:r>
            <a:r>
              <a:rPr lang="fr-FR" dirty="0" smtClean="0">
                <a:latin typeface="Century Gothic" panose="020B0502020202020204" pitchFamily="34" charset="0"/>
              </a:rPr>
              <a:t>territoriales</a:t>
            </a:r>
          </a:p>
          <a:p>
            <a:pPr lvl="1"/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Universités :</a:t>
            </a:r>
          </a:p>
          <a:p>
            <a:pPr lvl="1"/>
            <a:r>
              <a:rPr lang="fr-FR" sz="1800" dirty="0">
                <a:latin typeface="Century Gothic" panose="020B0502020202020204" pitchFamily="34" charset="0"/>
              </a:rPr>
              <a:t>Master ESS </a:t>
            </a:r>
            <a:endParaRPr lang="fr-FR" sz="1800" dirty="0" smtClean="0">
              <a:latin typeface="Century Gothic" panose="020B0502020202020204" pitchFamily="34" charset="0"/>
            </a:endParaRPr>
          </a:p>
          <a:p>
            <a:pPr lvl="1"/>
            <a:r>
              <a:rPr lang="fr-FR" sz="1800" dirty="0">
                <a:latin typeface="Century Gothic" panose="020B0502020202020204" pitchFamily="34" charset="0"/>
              </a:rPr>
              <a:t>DHEPS Midi </a:t>
            </a:r>
            <a:r>
              <a:rPr lang="fr-FR" sz="1800" dirty="0" smtClean="0">
                <a:latin typeface="Century Gothic" panose="020B0502020202020204" pitchFamily="34" charset="0"/>
              </a:rPr>
              <a:t>Pyrénées</a:t>
            </a:r>
            <a:endParaRPr lang="fr-FR" sz="1800" dirty="0">
              <a:latin typeface="Century Gothic" panose="020B0502020202020204" pitchFamily="34" charset="0"/>
            </a:endParaRPr>
          </a:p>
          <a:p>
            <a:pPr lvl="1"/>
            <a:r>
              <a:rPr lang="fr-FR" sz="1800" dirty="0">
                <a:latin typeface="Century Gothic" panose="020B0502020202020204" pitchFamily="34" charset="0"/>
              </a:rPr>
              <a:t>Ecole d’Ingénieurs  </a:t>
            </a:r>
            <a:r>
              <a:rPr lang="fr-FR" sz="1800" dirty="0" smtClean="0">
                <a:latin typeface="Century Gothic" panose="020B0502020202020204" pitchFamily="34" charset="0"/>
              </a:rPr>
              <a:t>de </a:t>
            </a:r>
            <a:r>
              <a:rPr lang="fr-FR" sz="1800" dirty="0" err="1">
                <a:latin typeface="Century Gothic" panose="020B0502020202020204" pitchFamily="34" charset="0"/>
              </a:rPr>
              <a:t>Purpan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fr-FR" sz="1800" dirty="0">
                <a:latin typeface="Century Gothic" panose="020B0502020202020204" pitchFamily="34" charset="0"/>
              </a:rPr>
              <a:t>Lycée </a:t>
            </a:r>
            <a:r>
              <a:rPr lang="fr-FR" sz="1800" dirty="0" err="1">
                <a:latin typeface="Century Gothic" panose="020B0502020202020204" pitchFamily="34" charset="0"/>
              </a:rPr>
              <a:t>Bordebasse</a:t>
            </a:r>
            <a:r>
              <a:rPr lang="fr-FR" sz="1800" dirty="0">
                <a:latin typeface="Century Gothic" panose="020B0502020202020204" pitchFamily="34" charset="0"/>
              </a:rPr>
              <a:t> de </a:t>
            </a:r>
            <a:r>
              <a:rPr lang="fr-FR" sz="1800" dirty="0" smtClean="0">
                <a:latin typeface="Century Gothic" panose="020B0502020202020204" pitchFamily="34" charset="0"/>
              </a:rPr>
              <a:t>Castres</a:t>
            </a:r>
          </a:p>
          <a:p>
            <a:pPr lvl="2"/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Réseaux</a:t>
            </a:r>
          </a:p>
          <a:p>
            <a:pPr lvl="1"/>
            <a:r>
              <a:rPr lang="fr-FR" sz="1800" dirty="0" err="1">
                <a:latin typeface="Century Gothic" panose="020B0502020202020204" pitchFamily="34" charset="0"/>
              </a:rPr>
              <a:t>Mouves</a:t>
            </a:r>
            <a:r>
              <a:rPr lang="fr-FR" sz="1800" dirty="0">
                <a:latin typeface="Century Gothic" panose="020B0502020202020204" pitchFamily="34" charset="0"/>
              </a:rPr>
              <a:t>	</a:t>
            </a:r>
          </a:p>
          <a:p>
            <a:pPr lvl="1"/>
            <a:r>
              <a:rPr lang="fr-FR" sz="1800" dirty="0">
                <a:latin typeface="Century Gothic" panose="020B0502020202020204" pitchFamily="34" charset="0"/>
              </a:rPr>
              <a:t>CRESS</a:t>
            </a:r>
          </a:p>
          <a:p>
            <a:pPr lvl="1"/>
            <a:r>
              <a:rPr lang="fr-FR" sz="1800" dirty="0" err="1">
                <a:latin typeface="Century Gothic" panose="020B0502020202020204" pitchFamily="34" charset="0"/>
              </a:rPr>
              <a:t>Cowork’in</a:t>
            </a:r>
            <a:r>
              <a:rPr lang="fr-FR" sz="1800" dirty="0">
                <a:latin typeface="Century Gothic" panose="020B0502020202020204" pitchFamily="34" charset="0"/>
              </a:rPr>
              <a:t> Tarn</a:t>
            </a:r>
          </a:p>
          <a:p>
            <a:pPr lvl="1"/>
            <a:r>
              <a:rPr lang="fr-FR" sz="1800" dirty="0" err="1">
                <a:latin typeface="Century Gothic" panose="020B0502020202020204" pitchFamily="34" charset="0"/>
              </a:rPr>
              <a:t>Catalis</a:t>
            </a:r>
            <a:endParaRPr lang="fr-FR" sz="1800" dirty="0">
              <a:latin typeface="Century Gothic" panose="020B0502020202020204" pitchFamily="34" charset="0"/>
            </a:endParaRPr>
          </a:p>
          <a:p>
            <a:pPr lvl="1"/>
            <a:r>
              <a:rPr lang="fr-FR" sz="1800" dirty="0">
                <a:latin typeface="Century Gothic" panose="020B0502020202020204" pitchFamily="34" charset="0"/>
              </a:rPr>
              <a:t>PTCE </a:t>
            </a:r>
            <a:endParaRPr lang="fr-FR" sz="1800" dirty="0" smtClean="0">
              <a:latin typeface="Century Gothic" panose="020B0502020202020204" pitchFamily="34" charset="0"/>
            </a:endParaRPr>
          </a:p>
          <a:p>
            <a:pPr lvl="1"/>
            <a:r>
              <a:rPr lang="fr-FR" sz="1800" dirty="0" smtClean="0">
                <a:latin typeface="Century Gothic" panose="020B0502020202020204" pitchFamily="34" charset="0"/>
              </a:rPr>
              <a:t>ETIC</a:t>
            </a:r>
          </a:p>
          <a:p>
            <a:pPr lvl="1"/>
            <a:r>
              <a:rPr lang="fr-FR" sz="1800" dirty="0" smtClean="0">
                <a:latin typeface="Century Gothic" panose="020B0502020202020204" pitchFamily="34" charset="0"/>
              </a:rPr>
              <a:t>Social Change </a:t>
            </a:r>
            <a:r>
              <a:rPr lang="fr-FR" sz="1800" dirty="0" err="1" smtClean="0">
                <a:latin typeface="Century Gothic" panose="020B0502020202020204" pitchFamily="34" charset="0"/>
              </a:rPr>
              <a:t>Plateform</a:t>
            </a:r>
            <a:endParaRPr lang="fr-FR" sz="1800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4" name="Imagen 15" descr="http://www.serecom.iut-tlse3.fr/fr/vie_etudiante/images/logo-cacm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441797"/>
            <a:ext cx="936104" cy="69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Documents and Settings\Piere\My Documents\Downloads\senga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5917" y="3573016"/>
            <a:ext cx="118427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chataignedespyrenees.com/images/partenaires/region-midi-pyrenees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787" y="1268700"/>
            <a:ext cx="72038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www.pechetarn.fr/images/stories/logos/conseil_genera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155982"/>
            <a:ext cx="576064" cy="90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aisse des Dépôts et Consignation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440" y="4725144"/>
            <a:ext cx="841787" cy="960429"/>
          </a:xfrm>
          <a:prstGeom prst="rect">
            <a:avLst/>
          </a:prstGeom>
          <a:noFill/>
        </p:spPr>
      </p:pic>
      <p:pic>
        <p:nvPicPr>
          <p:cNvPr id="11" name="Image 10" descr="http://les-ateliers-castres.com/wp-content/uploads/2014/06/logo_CATALIS_cmjn_siteweb.pn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87452" y="4797152"/>
            <a:ext cx="1320652" cy="79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C:\Users\UTILIS~1\AppData\Local\Temp\Rar$DI01.308\logo_quadri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2183" y="4797154"/>
            <a:ext cx="980097" cy="97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215516" y="260648"/>
            <a:ext cx="871296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sz="2800" dirty="0" smtClean="0">
                <a:solidFill>
                  <a:schemeClr val="accent1"/>
                </a:solidFill>
                <a:latin typeface="Century Gothic" pitchFamily="34" charset="0"/>
                <a:ea typeface="+mj-ea"/>
                <a:cs typeface="+mj-cs"/>
              </a:rPr>
              <a:t>Un réseau d’acteurs </a:t>
            </a:r>
          </a:p>
        </p:txBody>
      </p:sp>
      <p:pic>
        <p:nvPicPr>
          <p:cNvPr id="1028" name="Picture 4" descr="CRESS Midi-Pyrénné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66" y="3573016"/>
            <a:ext cx="12382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 descr="D:\Les Ateliers\Pôle Les Ateliers\PTCE\doc janvier 2013\Logo\Logo\ptce-logo.png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277" y="2466646"/>
            <a:ext cx="1847693" cy="5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5928263"/>
            <a:ext cx="2253525" cy="77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4048" y="5844086"/>
            <a:ext cx="837842" cy="8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/>
          <a:lstStyle/>
          <a:p>
            <a:pPr algn="ctr"/>
            <a:r>
              <a:rPr lang="fr-FR" dirty="0" smtClean="0"/>
              <a:t>Leviers et problématiques de développement du PTCE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02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5"/>
          <p:cNvSpPr txBox="1">
            <a:spLocks/>
          </p:cNvSpPr>
          <p:nvPr/>
        </p:nvSpPr>
        <p:spPr bwMode="auto">
          <a:xfrm>
            <a:off x="323528" y="1596162"/>
            <a:ext cx="8640960" cy="154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b="1" dirty="0" smtClean="0">
                <a:latin typeface="Century Gothic" panose="020B0502020202020204" pitchFamily="34" charset="0"/>
              </a:rPr>
              <a:t>Investissement </a:t>
            </a:r>
            <a:r>
              <a:rPr lang="fr-FR" b="1" dirty="0">
                <a:latin typeface="Century Gothic" panose="020B0502020202020204" pitchFamily="34" charset="0"/>
              </a:rPr>
              <a:t>des porteurs de projet et des parties prenantes </a:t>
            </a:r>
            <a:r>
              <a:rPr lang="fr-FR" dirty="0">
                <a:latin typeface="Century Gothic" panose="020B0502020202020204" pitchFamily="34" charset="0"/>
              </a:rPr>
              <a:t>- Un collectif fort, </a:t>
            </a:r>
            <a:r>
              <a:rPr lang="fr-FR" dirty="0" smtClean="0">
                <a:latin typeface="Century Gothic" panose="020B0502020202020204" pitchFamily="34" charset="0"/>
              </a:rPr>
              <a:t>engagé, patient et </a:t>
            </a:r>
            <a:r>
              <a:rPr lang="fr-FR" dirty="0" smtClean="0">
                <a:latin typeface="Century Gothic" panose="020B0502020202020204" pitchFamily="34" charset="0"/>
              </a:rPr>
              <a:t>persévérant</a:t>
            </a:r>
            <a:endParaRPr lang="fr-FR" sz="1000" dirty="0">
              <a:latin typeface="Century Gothic" panose="020B0502020202020204" pitchFamily="34" charset="0"/>
            </a:endParaRP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fr-FR" sz="1000" b="1" dirty="0">
              <a:latin typeface="Century Gothic" panose="020B0502020202020204" pitchFamily="34" charset="0"/>
            </a:endParaRP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b="1" dirty="0">
                <a:latin typeface="Century Gothic" panose="020B0502020202020204" pitchFamily="34" charset="0"/>
              </a:rPr>
              <a:t>La reconnaissance PTCE dès 2012 puis Lauréat à l’appel à projets en </a:t>
            </a:r>
            <a:r>
              <a:rPr lang="fr-FR" b="1" dirty="0" smtClean="0">
                <a:latin typeface="Century Gothic" panose="020B0502020202020204" pitchFamily="34" charset="0"/>
              </a:rPr>
              <a:t>2014</a:t>
            </a: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fr-FR" sz="1000" b="1" dirty="0">
              <a:latin typeface="Century Gothic" panose="020B0502020202020204" pitchFamily="34" charset="0"/>
            </a:endParaRP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b="1" dirty="0" smtClean="0">
                <a:latin typeface="Century Gothic" panose="020B0502020202020204" pitchFamily="34" charset="0"/>
              </a:rPr>
              <a:t>Un lieu à fort potentiel</a:t>
            </a:r>
          </a:p>
          <a:p>
            <a:pPr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endParaRPr lang="fr-FR" sz="1000" dirty="0">
              <a:latin typeface="Century Gothic" panose="020B0502020202020204" pitchFamily="34" charset="0"/>
            </a:endParaRP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b="1" dirty="0" smtClean="0">
                <a:latin typeface="Century Gothic" panose="020B0502020202020204" pitchFamily="34" charset="0"/>
              </a:rPr>
              <a:t>Des partenariats </a:t>
            </a:r>
            <a:r>
              <a:rPr lang="fr-FR" b="1" dirty="0">
                <a:latin typeface="Century Gothic" panose="020B0502020202020204" pitchFamily="34" charset="0"/>
              </a:rPr>
              <a:t>plurisectoriels (par filières, par axes transversaux – financements – accompagnement – </a:t>
            </a:r>
            <a:r>
              <a:rPr lang="fr-FR" b="1" dirty="0" smtClean="0">
                <a:latin typeface="Century Gothic" panose="020B0502020202020204" pitchFamily="34" charset="0"/>
              </a:rPr>
              <a:t>immobilier)</a:t>
            </a:r>
            <a:endParaRPr lang="fr-FR" b="1" dirty="0">
              <a:latin typeface="Century Gothic" panose="020B0502020202020204" pitchFamily="34" charset="0"/>
            </a:endParaRPr>
          </a:p>
          <a:p>
            <a:pPr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endParaRPr lang="fr-FR" sz="1000" dirty="0" smtClean="0">
              <a:latin typeface="Century Gothic" panose="020B0502020202020204" pitchFamily="34" charset="0"/>
            </a:endParaRP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b="1" dirty="0" smtClean="0">
                <a:latin typeface="Century Gothic" panose="020B0502020202020204" pitchFamily="34" charset="0"/>
              </a:rPr>
              <a:t>Le soutien des collectivités sur la composante immobilière </a:t>
            </a:r>
            <a:r>
              <a:rPr lang="fr-FR" dirty="0" smtClean="0">
                <a:latin typeface="Century Gothic" panose="020B0502020202020204" pitchFamily="34" charset="0"/>
              </a:rPr>
              <a:t>(Région, Département, Agglo, CDC, </a:t>
            </a:r>
            <a:r>
              <a:rPr lang="fr-FR" dirty="0" err="1" smtClean="0">
                <a:latin typeface="Century Gothic" panose="020B0502020202020204" pitchFamily="34" charset="0"/>
              </a:rPr>
              <a:t>Ademe</a:t>
            </a:r>
            <a:r>
              <a:rPr lang="fr-FR" dirty="0" smtClean="0">
                <a:latin typeface="Century Gothic" panose="020B0502020202020204" pitchFamily="34" charset="0"/>
              </a:rPr>
              <a:t>)</a:t>
            </a: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fr-FR" b="1" dirty="0" smtClean="0">
              <a:latin typeface="Century Gothic" panose="020B0502020202020204" pitchFamily="34" charset="0"/>
            </a:endParaRP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fr-FR" b="1" dirty="0">
              <a:latin typeface="Century Gothic" panose="020B0502020202020204" pitchFamily="34" charset="0"/>
            </a:endParaRP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fr-FR" sz="1600" b="1" dirty="0">
              <a:latin typeface="Century Gothic" panose="020B0502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251520" y="332656"/>
            <a:ext cx="871296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sz="2800" dirty="0" smtClean="0">
                <a:solidFill>
                  <a:schemeClr val="accent1"/>
                </a:solidFill>
                <a:latin typeface="Century Gothic" pitchFamily="34" charset="0"/>
                <a:ea typeface="+mj-ea"/>
                <a:cs typeface="+mj-cs"/>
              </a:rPr>
              <a:t>Les leviers de développement</a:t>
            </a:r>
            <a:endParaRPr lang="fr-FR" sz="2800" dirty="0">
              <a:solidFill>
                <a:schemeClr val="accent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36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5"/>
          <p:cNvSpPr txBox="1">
            <a:spLocks/>
          </p:cNvSpPr>
          <p:nvPr/>
        </p:nvSpPr>
        <p:spPr bwMode="auto">
          <a:xfrm>
            <a:off x="323528" y="1236122"/>
            <a:ext cx="8640960" cy="161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b="1" dirty="0" smtClean="0">
                <a:latin typeface="Century Gothic" panose="020B0502020202020204" pitchFamily="34" charset="0"/>
              </a:rPr>
              <a:t>Le PTCE pour participer au changement d’échelle de </a:t>
            </a:r>
            <a:r>
              <a:rPr lang="fr-FR" b="1" dirty="0" smtClean="0">
                <a:latin typeface="Century Gothic" panose="020B0502020202020204" pitchFamily="34" charset="0"/>
              </a:rPr>
              <a:t>l’ESS : se </a:t>
            </a:r>
            <a:r>
              <a:rPr lang="fr-FR" b="1" dirty="0" smtClean="0">
                <a:latin typeface="Century Gothic" panose="020B0502020202020204" pitchFamily="34" charset="0"/>
              </a:rPr>
              <a:t>faire connaître et reconnaître – </a:t>
            </a:r>
            <a:r>
              <a:rPr lang="fr-FR" b="1" dirty="0" smtClean="0">
                <a:latin typeface="Century Gothic" panose="020B0502020202020204" pitchFamily="34" charset="0"/>
              </a:rPr>
              <a:t>convaincre</a:t>
            </a:r>
            <a:endParaRPr lang="fr-FR" b="1" dirty="0" smtClean="0">
              <a:latin typeface="Century Gothic" panose="020B0502020202020204" pitchFamily="34" charset="0"/>
            </a:endParaRP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fr-FR" b="1" dirty="0">
              <a:latin typeface="Century Gothic" panose="020B0502020202020204" pitchFamily="34" charset="0"/>
            </a:endParaRP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b="1" dirty="0" smtClean="0">
                <a:latin typeface="Century Gothic" panose="020B0502020202020204" pitchFamily="34" charset="0"/>
              </a:rPr>
              <a:t>Des besoins de suivi et d’accompagnement pour </a:t>
            </a:r>
            <a:r>
              <a:rPr lang="fr-FR" b="1" dirty="0">
                <a:latin typeface="Century Gothic" panose="020B0502020202020204" pitchFamily="34" charset="0"/>
              </a:rPr>
              <a:t>un meilleur </a:t>
            </a:r>
            <a:r>
              <a:rPr lang="fr-FR" b="1" dirty="0" smtClean="0">
                <a:latin typeface="Century Gothic" panose="020B0502020202020204" pitchFamily="34" charset="0"/>
              </a:rPr>
              <a:t>ancrage </a:t>
            </a:r>
            <a:r>
              <a:rPr lang="fr-FR" b="1" dirty="0" smtClean="0">
                <a:latin typeface="Century Gothic" panose="020B0502020202020204" pitchFamily="34" charset="0"/>
              </a:rPr>
              <a:t>:</a:t>
            </a:r>
            <a:endParaRPr lang="fr-FR" b="1" dirty="0" smtClean="0">
              <a:latin typeface="Century Gothic" panose="020B0502020202020204" pitchFamily="34" charset="0"/>
            </a:endParaRP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fr-FR" b="1" dirty="0" smtClean="0">
              <a:latin typeface="Century Gothic" panose="020B0502020202020204" pitchFamily="34" charset="0"/>
            </a:endParaRPr>
          </a:p>
          <a:p>
            <a:pPr marL="742950" lvl="1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fr-FR" b="1" dirty="0" smtClean="0">
                <a:latin typeface="Century Gothic" panose="020B0502020202020204" pitchFamily="34" charset="0"/>
              </a:rPr>
              <a:t>Identifier </a:t>
            </a:r>
            <a:r>
              <a:rPr lang="fr-FR" b="1" dirty="0">
                <a:latin typeface="Century Gothic" panose="020B0502020202020204" pitchFamily="34" charset="0"/>
              </a:rPr>
              <a:t>les </a:t>
            </a:r>
            <a:r>
              <a:rPr lang="fr-FR" b="1" dirty="0" smtClean="0">
                <a:latin typeface="Century Gothic" panose="020B0502020202020204" pitchFamily="34" charset="0"/>
              </a:rPr>
              <a:t>interlocuteurs et les enjeux </a:t>
            </a:r>
            <a:endParaRPr lang="fr-FR" dirty="0" smtClean="0">
              <a:latin typeface="Century Gothic" panose="020B0502020202020204" pitchFamily="34" charset="0"/>
            </a:endParaRPr>
          </a:p>
          <a:p>
            <a:pPr marL="742950" lvl="1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fr-FR" b="1" dirty="0">
                <a:latin typeface="Century Gothic" panose="020B0502020202020204" pitchFamily="34" charset="0"/>
              </a:rPr>
              <a:t>E</a:t>
            </a:r>
            <a:r>
              <a:rPr lang="fr-FR" b="1" dirty="0" smtClean="0">
                <a:latin typeface="Century Gothic" panose="020B0502020202020204" pitchFamily="34" charset="0"/>
              </a:rPr>
              <a:t>valuer </a:t>
            </a:r>
            <a:r>
              <a:rPr lang="fr-FR" b="1" dirty="0">
                <a:latin typeface="Century Gothic" panose="020B0502020202020204" pitchFamily="34" charset="0"/>
              </a:rPr>
              <a:t>les lignes sur lesquelles nous pourrions </a:t>
            </a:r>
            <a:r>
              <a:rPr lang="fr-FR" b="1" dirty="0" smtClean="0">
                <a:latin typeface="Century Gothic" panose="020B0502020202020204" pitchFamily="34" charset="0"/>
              </a:rPr>
              <a:t>nous positionner </a:t>
            </a:r>
            <a:r>
              <a:rPr lang="fr-FR" dirty="0" smtClean="0">
                <a:latin typeface="Century Gothic" panose="020B0502020202020204" pitchFamily="34" charset="0"/>
              </a:rPr>
              <a:t>autour </a:t>
            </a:r>
            <a:r>
              <a:rPr lang="fr-FR" dirty="0">
                <a:latin typeface="Century Gothic" panose="020B0502020202020204" pitchFamily="34" charset="0"/>
              </a:rPr>
              <a:t>des problématiques de développement </a:t>
            </a:r>
            <a:r>
              <a:rPr lang="fr-FR" dirty="0" smtClean="0">
                <a:latin typeface="Century Gothic" panose="020B0502020202020204" pitchFamily="34" charset="0"/>
              </a:rPr>
              <a:t>économique, sur l’ESS et au-delà au même titre que les pôles de compétitivité :</a:t>
            </a:r>
          </a:p>
          <a:p>
            <a:pPr lvl="1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fr-FR" dirty="0" smtClean="0">
                <a:latin typeface="Century Gothic" panose="020B0502020202020204" pitchFamily="34" charset="0"/>
              </a:rPr>
              <a:t>	BPI, CDC, Région, UE…</a:t>
            </a:r>
            <a:endParaRPr lang="fr-FR" dirty="0">
              <a:latin typeface="Century Gothic" panose="020B0502020202020204" pitchFamily="34" charset="0"/>
            </a:endParaRPr>
          </a:p>
          <a:p>
            <a:pPr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fr-FR" sz="1600" dirty="0" smtClean="0">
                <a:latin typeface="Century Gothic" panose="020B0502020202020204" pitchFamily="34" charset="0"/>
              </a:rPr>
              <a:t> </a:t>
            </a: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b="1" dirty="0" smtClean="0">
                <a:latin typeface="Century Gothic" panose="020B0502020202020204" pitchFamily="34" charset="0"/>
              </a:rPr>
              <a:t>Quelle suite au dernier décret ?</a:t>
            </a:r>
          </a:p>
          <a:p>
            <a:pPr marL="285750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fr-FR" dirty="0">
                <a:latin typeface="Century Gothic" panose="020B0502020202020204" pitchFamily="34" charset="0"/>
              </a:rPr>
              <a:t>L’article 1 du décret du 15 avril 2015 relatif à l’AAP PTCE </a:t>
            </a:r>
            <a:r>
              <a:rPr lang="fr-FR" dirty="0" smtClean="0">
                <a:latin typeface="Century Gothic" panose="020B0502020202020204" pitchFamily="34" charset="0"/>
              </a:rPr>
              <a:t>établi </a:t>
            </a:r>
            <a:r>
              <a:rPr lang="fr-FR" dirty="0">
                <a:latin typeface="Century Gothic" panose="020B0502020202020204" pitchFamily="34" charset="0"/>
              </a:rPr>
              <a:t>que les PTCE bénéficient de subventions mais aussi d’un </a:t>
            </a:r>
            <a:r>
              <a:rPr lang="fr-FR" b="1" dirty="0">
                <a:latin typeface="Century Gothic" panose="020B0502020202020204" pitchFamily="34" charset="0"/>
              </a:rPr>
              <a:t>appui logistique et intellectuel</a:t>
            </a:r>
            <a:r>
              <a:rPr lang="fr-FR" dirty="0">
                <a:latin typeface="Century Gothic" panose="020B0502020202020204" pitchFamily="34" charset="0"/>
              </a:rPr>
              <a:t>. </a:t>
            </a:r>
            <a:endParaRPr lang="fr-FR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251520" y="432594"/>
            <a:ext cx="871296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sz="2800" dirty="0" smtClean="0">
                <a:solidFill>
                  <a:schemeClr val="accent1"/>
                </a:solidFill>
                <a:latin typeface="Century Gothic" pitchFamily="34" charset="0"/>
                <a:ea typeface="+mj-ea"/>
                <a:cs typeface="+mj-cs"/>
              </a:rPr>
              <a:t>La problématique de positionnement et de financement du PTCE</a:t>
            </a:r>
            <a:endParaRPr lang="fr-FR" sz="2800" dirty="0">
              <a:solidFill>
                <a:schemeClr val="accent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65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5"/>
          <p:cNvSpPr txBox="1">
            <a:spLocks/>
          </p:cNvSpPr>
          <p:nvPr/>
        </p:nvSpPr>
        <p:spPr bwMode="auto">
          <a:xfrm>
            <a:off x="323528" y="1196752"/>
            <a:ext cx="8640960" cy="161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b="1" dirty="0" smtClean="0">
                <a:latin typeface="Century Gothic" panose="020B0502020202020204" pitchFamily="34" charset="0"/>
              </a:rPr>
              <a:t>Des modèles économiques </a:t>
            </a:r>
            <a:r>
              <a:rPr lang="fr-FR" b="1" u="sng" dirty="0" smtClean="0">
                <a:latin typeface="Century Gothic" panose="020B0502020202020204" pitchFamily="34" charset="0"/>
              </a:rPr>
              <a:t>hybrides</a:t>
            </a:r>
            <a:r>
              <a:rPr lang="fr-FR" b="1" dirty="0" smtClean="0">
                <a:latin typeface="Century Gothic" panose="020B0502020202020204" pitchFamily="34" charset="0"/>
              </a:rPr>
              <a:t> </a:t>
            </a:r>
            <a:r>
              <a:rPr lang="fr-FR" b="1" u="sng" dirty="0" smtClean="0">
                <a:latin typeface="Century Gothic" panose="020B0502020202020204" pitchFamily="34" charset="0"/>
              </a:rPr>
              <a:t>INNOVANTS</a:t>
            </a:r>
            <a:r>
              <a:rPr lang="fr-FR" b="1" dirty="0" smtClean="0">
                <a:latin typeface="Century Gothic" panose="020B0502020202020204" pitchFamily="34" charset="0"/>
              </a:rPr>
              <a:t> </a:t>
            </a:r>
            <a:r>
              <a:rPr lang="fr-FR" b="1" dirty="0" smtClean="0">
                <a:latin typeface="Century Gothic" panose="020B0502020202020204" pitchFamily="34" charset="0"/>
              </a:rPr>
              <a:t>et </a:t>
            </a:r>
            <a:r>
              <a:rPr lang="fr-FR" b="1" u="sng" dirty="0" smtClean="0">
                <a:latin typeface="Century Gothic" panose="020B0502020202020204" pitchFamily="34" charset="0"/>
              </a:rPr>
              <a:t>complexes</a:t>
            </a:r>
            <a:r>
              <a:rPr lang="fr-FR" b="1" dirty="0" smtClean="0">
                <a:latin typeface="Century Gothic" panose="020B0502020202020204" pitchFamily="34" charset="0"/>
              </a:rPr>
              <a:t> à gérer:</a:t>
            </a:r>
          </a:p>
          <a:p>
            <a:pPr marL="285750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fr-FR" dirty="0">
                <a:latin typeface="Century Gothic" panose="020B0502020202020204" pitchFamily="34" charset="0"/>
              </a:rPr>
              <a:t> Modèle locatif</a:t>
            </a:r>
          </a:p>
          <a:p>
            <a:pPr marL="285750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fr-FR" dirty="0">
                <a:latin typeface="Century Gothic" panose="020B0502020202020204" pitchFamily="34" charset="0"/>
              </a:rPr>
              <a:t> Modèle de prestations </a:t>
            </a:r>
            <a:r>
              <a:rPr lang="fr-FR" dirty="0" smtClean="0">
                <a:latin typeface="Century Gothic" panose="020B0502020202020204" pitchFamily="34" charset="0"/>
              </a:rPr>
              <a:t>(ingénierie, conseils, formations, études)</a:t>
            </a:r>
            <a:endParaRPr lang="fr-FR" dirty="0">
              <a:latin typeface="Century Gothic" panose="020B0502020202020204" pitchFamily="34" charset="0"/>
            </a:endParaRPr>
          </a:p>
          <a:p>
            <a:pPr marL="285750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fr-FR" dirty="0">
                <a:latin typeface="Century Gothic" panose="020B0502020202020204" pitchFamily="34" charset="0"/>
              </a:rPr>
              <a:t> Modèle </a:t>
            </a:r>
            <a:r>
              <a:rPr lang="fr-FR" dirty="0" smtClean="0">
                <a:latin typeface="Century Gothic" panose="020B0502020202020204" pitchFamily="34" charset="0"/>
              </a:rPr>
              <a:t>d’accompagnement </a:t>
            </a:r>
            <a:r>
              <a:rPr lang="fr-FR" dirty="0">
                <a:latin typeface="Century Gothic" panose="020B0502020202020204" pitchFamily="34" charset="0"/>
              </a:rPr>
              <a:t>des coopérations </a:t>
            </a:r>
          </a:p>
          <a:p>
            <a:pPr marL="285750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fr-FR" dirty="0" smtClean="0">
                <a:latin typeface="Century Gothic" panose="020B0502020202020204" pitchFamily="34" charset="0"/>
              </a:rPr>
              <a:t> Création </a:t>
            </a:r>
            <a:r>
              <a:rPr lang="fr-FR" dirty="0">
                <a:latin typeface="Century Gothic" panose="020B0502020202020204" pitchFamily="34" charset="0"/>
              </a:rPr>
              <a:t>de nouvelles </a:t>
            </a:r>
            <a:r>
              <a:rPr lang="fr-FR" dirty="0" smtClean="0">
                <a:latin typeface="Century Gothic" panose="020B0502020202020204" pitchFamily="34" charset="0"/>
              </a:rPr>
              <a:t>activités en interne et en externe ayant leur propre rentabilité.</a:t>
            </a:r>
            <a:r>
              <a:rPr lang="fr-FR" dirty="0">
                <a:latin typeface="Century Gothic" panose="020B0502020202020204" pitchFamily="34" charset="0"/>
              </a:rPr>
              <a:t>	</a:t>
            </a:r>
          </a:p>
          <a:p>
            <a:pPr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fr-FR" sz="1600" dirty="0" smtClean="0">
                <a:latin typeface="Century Gothic" panose="020B0502020202020204" pitchFamily="34" charset="0"/>
              </a:rPr>
              <a:t> </a:t>
            </a:r>
            <a:endParaRPr lang="fr-FR" sz="500" dirty="0" smtClean="0">
              <a:latin typeface="Century Gothic" panose="020B0502020202020204" pitchFamily="34" charset="0"/>
            </a:endParaRP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b="1" dirty="0">
                <a:latin typeface="Century Gothic" panose="020B0502020202020204" pitchFamily="34" charset="0"/>
              </a:rPr>
              <a:t>… </a:t>
            </a:r>
            <a:r>
              <a:rPr lang="fr-FR" b="1" dirty="0" smtClean="0">
                <a:latin typeface="Century Gothic" panose="020B0502020202020204" pitchFamily="34" charset="0"/>
              </a:rPr>
              <a:t>dans lequel l’animation a un rôle essentiel, </a:t>
            </a:r>
            <a:r>
              <a:rPr lang="fr-FR" b="1" dirty="0">
                <a:latin typeface="Century Gothic" panose="020B0502020202020204" pitchFamily="34" charset="0"/>
              </a:rPr>
              <a:t>à pérenniser.</a:t>
            </a:r>
          </a:p>
          <a:p>
            <a:pPr marL="285750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fr-FR" dirty="0">
                <a:latin typeface="Century Gothic" panose="020B0502020202020204" pitchFamily="34" charset="0"/>
              </a:rPr>
              <a:t>L’animation et la mise en réseau doivent être valorisées </a:t>
            </a:r>
            <a:r>
              <a:rPr lang="fr-FR" dirty="0" smtClean="0">
                <a:latin typeface="Century Gothic" panose="020B0502020202020204" pitchFamily="34" charset="0"/>
              </a:rPr>
              <a:t>et </a:t>
            </a:r>
            <a:r>
              <a:rPr lang="fr-FR" dirty="0">
                <a:latin typeface="Century Gothic" panose="020B0502020202020204" pitchFamily="34" charset="0"/>
              </a:rPr>
              <a:t>soutenues par </a:t>
            </a:r>
            <a:r>
              <a:rPr lang="fr-FR" dirty="0" smtClean="0">
                <a:latin typeface="Century Gothic" panose="020B0502020202020204" pitchFamily="34" charset="0"/>
              </a:rPr>
              <a:t>nos territoires (l’utilité </a:t>
            </a:r>
            <a:r>
              <a:rPr lang="fr-FR" dirty="0">
                <a:latin typeface="Century Gothic" panose="020B0502020202020204" pitchFamily="34" charset="0"/>
              </a:rPr>
              <a:t>sociétale des </a:t>
            </a:r>
            <a:r>
              <a:rPr lang="fr-FR" dirty="0" smtClean="0">
                <a:latin typeface="Century Gothic" panose="020B0502020202020204" pitchFamily="34" charset="0"/>
              </a:rPr>
              <a:t>PTCE est une problématique </a:t>
            </a:r>
            <a:r>
              <a:rPr lang="fr-FR" dirty="0">
                <a:latin typeface="Century Gothic" panose="020B0502020202020204" pitchFamily="34" charset="0"/>
              </a:rPr>
              <a:t>commune à tous les PTCE en </a:t>
            </a:r>
            <a:r>
              <a:rPr lang="fr-FR" dirty="0" smtClean="0">
                <a:latin typeface="Century Gothic" panose="020B0502020202020204" pitchFamily="34" charset="0"/>
              </a:rPr>
              <a:t>France). </a:t>
            </a:r>
            <a:r>
              <a:rPr lang="fr-FR" b="1" dirty="0">
                <a:latin typeface="Century Gothic" panose="020B0502020202020204" pitchFamily="34" charset="0"/>
              </a:rPr>
              <a:t>Comment impliquer plus d’acteurs pour la financer ? La rendre plus lisible? </a:t>
            </a:r>
          </a:p>
          <a:p>
            <a:pPr marL="285750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fr-FR" dirty="0" smtClean="0">
                <a:latin typeface="Century Gothic" panose="020B0502020202020204" pitchFamily="34" charset="0"/>
              </a:rPr>
              <a:t>Besoin </a:t>
            </a:r>
            <a:r>
              <a:rPr lang="fr-FR" dirty="0">
                <a:latin typeface="Century Gothic" panose="020B0502020202020204" pitchFamily="34" charset="0"/>
              </a:rPr>
              <a:t>d’une réelle politique de soutien du développement des PTCE par les collectivités </a:t>
            </a:r>
            <a:r>
              <a:rPr lang="fr-FR" b="1" dirty="0" smtClean="0">
                <a:latin typeface="Century Gothic" panose="020B0502020202020204" pitchFamily="34" charset="0"/>
              </a:rPr>
              <a:t>au </a:t>
            </a:r>
            <a:r>
              <a:rPr lang="fr-FR" b="1" dirty="0">
                <a:latin typeface="Century Gothic" panose="020B0502020202020204" pitchFamily="34" charset="0"/>
              </a:rPr>
              <a:t>même titre que les pôles de compétitivité</a:t>
            </a:r>
            <a:r>
              <a:rPr lang="fr-FR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endParaRPr lang="fr-FR" sz="700" dirty="0" smtClean="0">
              <a:latin typeface="Century Gothic" panose="020B0502020202020204" pitchFamily="34" charset="0"/>
            </a:endParaRP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dirty="0">
                <a:latin typeface="Century Gothic" panose="020B0502020202020204" pitchFamily="34" charset="0"/>
              </a:rPr>
              <a:t>Quels soutiens possibles sur </a:t>
            </a:r>
            <a:r>
              <a:rPr lang="fr-FR" dirty="0" smtClean="0">
                <a:latin typeface="Century Gothic" panose="020B0502020202020204" pitchFamily="34" charset="0"/>
              </a:rPr>
              <a:t>les </a:t>
            </a:r>
            <a:r>
              <a:rPr lang="fr-FR" b="1" dirty="0" smtClean="0">
                <a:latin typeface="Century Gothic" panose="020B0502020202020204" pitchFamily="34" charset="0"/>
              </a:rPr>
              <a:t>problématiques économiques, financières, fiscales, juridiques… </a:t>
            </a:r>
            <a:r>
              <a:rPr lang="fr-FR" dirty="0" smtClean="0">
                <a:latin typeface="Century Gothic" panose="020B0502020202020204" pitchFamily="34" charset="0"/>
              </a:rPr>
              <a:t>que nos « nouveaux » modèles font émerger ?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251520" y="432594"/>
            <a:ext cx="871296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sz="2800" dirty="0" smtClean="0">
                <a:solidFill>
                  <a:schemeClr val="accent1"/>
                </a:solidFill>
                <a:latin typeface="Century Gothic" pitchFamily="34" charset="0"/>
                <a:ea typeface="+mj-ea"/>
                <a:cs typeface="+mj-cs"/>
              </a:rPr>
              <a:t>Comment pérenniser nos modèles économiques innovants ?</a:t>
            </a:r>
            <a:endParaRPr lang="fr-FR" sz="2800" dirty="0">
              <a:solidFill>
                <a:schemeClr val="accent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49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5"/>
          <p:cNvSpPr txBox="1">
            <a:spLocks/>
          </p:cNvSpPr>
          <p:nvPr/>
        </p:nvSpPr>
        <p:spPr bwMode="auto">
          <a:xfrm>
            <a:off x="323528" y="1596162"/>
            <a:ext cx="8640960" cy="161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b="1" dirty="0" smtClean="0">
                <a:latin typeface="Century Gothic" panose="020B0502020202020204" pitchFamily="34" charset="0"/>
              </a:rPr>
              <a:t>Notre </a:t>
            </a:r>
            <a:r>
              <a:rPr lang="fr-FR" b="1" dirty="0" smtClean="0">
                <a:latin typeface="Century Gothic" panose="020B0502020202020204" pitchFamily="34" charset="0"/>
              </a:rPr>
              <a:t>PTCE </a:t>
            </a:r>
            <a:r>
              <a:rPr lang="fr-FR" b="1" dirty="0" smtClean="0">
                <a:latin typeface="Century Gothic" panose="020B0502020202020204" pitchFamily="34" charset="0"/>
              </a:rPr>
              <a:t>a un </a:t>
            </a:r>
            <a:r>
              <a:rPr lang="fr-FR" b="1" dirty="0" smtClean="0">
                <a:latin typeface="Century Gothic" panose="020B0502020202020204" pitchFamily="34" charset="0"/>
              </a:rPr>
              <a:t>impact territorial à valoriser: </a:t>
            </a:r>
          </a:p>
          <a:p>
            <a:pPr marL="285750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fr-FR" dirty="0" smtClean="0">
                <a:latin typeface="Century Gothic" panose="020B0502020202020204" pitchFamily="34" charset="0"/>
              </a:rPr>
              <a:t>Emplois </a:t>
            </a:r>
            <a:r>
              <a:rPr lang="fr-FR" dirty="0">
                <a:latin typeface="Century Gothic" panose="020B0502020202020204" pitchFamily="34" charset="0"/>
              </a:rPr>
              <a:t>directs et indirects</a:t>
            </a:r>
          </a:p>
          <a:p>
            <a:pPr marL="285750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fr-FR" dirty="0" smtClean="0">
                <a:latin typeface="Century Gothic" panose="020B0502020202020204" pitchFamily="34" charset="0"/>
              </a:rPr>
              <a:t>Développement et accompagnement d’entreprises locales</a:t>
            </a:r>
          </a:p>
          <a:p>
            <a:pPr marL="285750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fr-FR" dirty="0" smtClean="0">
                <a:latin typeface="Century Gothic" panose="020B0502020202020204" pitchFamily="34" charset="0"/>
              </a:rPr>
              <a:t>Espaces d’innovation et d’expérimentation</a:t>
            </a:r>
            <a:endParaRPr lang="fr-FR" dirty="0">
              <a:latin typeface="Century Gothic" panose="020B0502020202020204" pitchFamily="34" charset="0"/>
            </a:endParaRPr>
          </a:p>
          <a:p>
            <a:pPr marL="285750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fr-FR" dirty="0" smtClean="0">
                <a:latin typeface="Century Gothic" panose="020B0502020202020204" pitchFamily="34" charset="0"/>
              </a:rPr>
              <a:t>Animation de territoire</a:t>
            </a:r>
            <a:endParaRPr lang="fr-FR" dirty="0">
              <a:latin typeface="Century Gothic" panose="020B0502020202020204" pitchFamily="34" charset="0"/>
            </a:endParaRPr>
          </a:p>
          <a:p>
            <a:pPr marL="285750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fr-FR" dirty="0" smtClean="0">
                <a:latin typeface="Century Gothic" panose="020B0502020202020204" pitchFamily="34" charset="0"/>
              </a:rPr>
              <a:t>Formation, sensibilisation et insertion… </a:t>
            </a:r>
            <a:endParaRPr lang="fr-FR" dirty="0">
              <a:latin typeface="Century Gothic" panose="020B0502020202020204" pitchFamily="34" charset="0"/>
            </a:endParaRPr>
          </a:p>
          <a:p>
            <a:pPr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fr-FR" sz="1600" dirty="0" smtClean="0">
                <a:latin typeface="Century Gothic" panose="020B0502020202020204" pitchFamily="34" charset="0"/>
              </a:rPr>
              <a:t> </a:t>
            </a: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b="1" dirty="0">
                <a:latin typeface="Century Gothic" panose="020B0502020202020204" pitchFamily="34" charset="0"/>
              </a:rPr>
              <a:t>… </a:t>
            </a:r>
            <a:r>
              <a:rPr lang="fr-FR" b="1" dirty="0" smtClean="0">
                <a:latin typeface="Century Gothic" panose="020B0502020202020204" pitchFamily="34" charset="0"/>
              </a:rPr>
              <a:t>il est important de bien l’évaluer , le mesurer et le communiquer.</a:t>
            </a:r>
          </a:p>
          <a:p>
            <a:pPr marL="285750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fr-FR" dirty="0" smtClean="0">
                <a:latin typeface="Century Gothic" panose="020B0502020202020204" pitchFamily="34" charset="0"/>
              </a:rPr>
              <a:t>Quels moyens et appuis pour mettre en place des systèmes de suivi-évaluation de nos pôles ?</a:t>
            </a:r>
          </a:p>
          <a:p>
            <a:pPr marL="285750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fr-FR" dirty="0" smtClean="0">
                <a:latin typeface="Century Gothic" panose="020B0502020202020204" pitchFamily="34" charset="0"/>
              </a:rPr>
              <a:t>Quel liens avec des Centres de Recherche et universités ?</a:t>
            </a:r>
          </a:p>
          <a:p>
            <a:pPr marL="285750" indent="-2857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fr-FR" dirty="0" smtClean="0">
                <a:latin typeface="Century Gothic" panose="020B0502020202020204" pitchFamily="34" charset="0"/>
              </a:rPr>
              <a:t>Quels moyens et canaux de communication ?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251520" y="432594"/>
            <a:ext cx="871296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sz="2800" dirty="0" smtClean="0">
                <a:solidFill>
                  <a:schemeClr val="accent1"/>
                </a:solidFill>
                <a:latin typeface="Century Gothic" pitchFamily="34" charset="0"/>
                <a:ea typeface="+mj-ea"/>
                <a:cs typeface="+mj-cs"/>
              </a:rPr>
              <a:t>Comment valoriser l’impact de notre pôle ?</a:t>
            </a:r>
            <a:endParaRPr lang="fr-FR" sz="2800" dirty="0">
              <a:solidFill>
                <a:schemeClr val="accent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80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251520" y="2780928"/>
            <a:ext cx="871296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accent1"/>
                </a:solidFill>
                <a:latin typeface="Century Gothic" pitchFamily="34" charset="0"/>
                <a:ea typeface="+mj-ea"/>
                <a:cs typeface="+mj-cs"/>
              </a:rPr>
              <a:t>Merci pour votre attention </a:t>
            </a:r>
            <a:endParaRPr kumimoji="0" lang="fr-FR" sz="280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15217"/>
          <a:stretch/>
        </p:blipFill>
        <p:spPr>
          <a:xfrm>
            <a:off x="2109003" y="404664"/>
            <a:ext cx="4968552" cy="23042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2" y="3789041"/>
            <a:ext cx="2094123" cy="13960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17" y="3789040"/>
            <a:ext cx="2094125" cy="13960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17" y="5257130"/>
            <a:ext cx="2094126" cy="13960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396" y="3789041"/>
            <a:ext cx="2094123" cy="13960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87" y="5257130"/>
            <a:ext cx="2094121" cy="13960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2" y="5257130"/>
            <a:ext cx="2094121" cy="13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4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4457146" y="2060848"/>
            <a:ext cx="5011397" cy="4060558"/>
            <a:chOff x="3923929" y="1628800"/>
            <a:chExt cx="5544615" cy="4492606"/>
          </a:xfrm>
        </p:grpSpPr>
        <p:pic>
          <p:nvPicPr>
            <p:cNvPr id="4" name="Image 3" descr="http://www.randogps.net/images/cartes/81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2"/>
            <a:stretch/>
          </p:blipFill>
          <p:spPr bwMode="auto">
            <a:xfrm>
              <a:off x="3923929" y="1628800"/>
              <a:ext cx="5544615" cy="448901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Oval 408"/>
            <p:cNvSpPr>
              <a:spLocks noChangeArrowheads="1"/>
            </p:cNvSpPr>
            <p:nvPr/>
          </p:nvSpPr>
          <p:spPr bwMode="auto">
            <a:xfrm>
              <a:off x="4355977" y="3212976"/>
              <a:ext cx="4978896" cy="2908430"/>
            </a:xfrm>
            <a:prstGeom prst="ellipse">
              <a:avLst/>
            </a:prstGeom>
            <a:noFill/>
            <a:ln w="38100" cmpd="sng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pic>
          <p:nvPicPr>
            <p:cNvPr id="6" name="Image 5" descr="C:\Users\Jean\Desktop\dropbox\Les Ateliers\Outils de com\Logo\Logo50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67"/>
            <a:stretch/>
          </p:blipFill>
          <p:spPr bwMode="auto">
            <a:xfrm>
              <a:off x="7020273" y="4437112"/>
              <a:ext cx="1249311" cy="5888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Titre 1"/>
          <p:cNvSpPr txBox="1">
            <a:spLocks/>
          </p:cNvSpPr>
          <p:nvPr/>
        </p:nvSpPr>
        <p:spPr bwMode="auto">
          <a:xfrm>
            <a:off x="251520" y="188640"/>
            <a:ext cx="871296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2011 : un constat, </a:t>
            </a:r>
            <a:r>
              <a:rPr lang="fr-FR" sz="2800" b="1" dirty="0" smtClean="0">
                <a:solidFill>
                  <a:schemeClr val="accent1"/>
                </a:solidFill>
                <a:latin typeface="Century Gothic" pitchFamily="34" charset="0"/>
                <a:ea typeface="+mj-ea"/>
                <a:cs typeface="+mj-cs"/>
              </a:rPr>
              <a:t>des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besoins</a:t>
            </a:r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 bwMode="auto">
          <a:xfrm>
            <a:off x="323528" y="1124744"/>
            <a:ext cx="4104456" cy="4392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dirty="0" smtClean="0">
                <a:latin typeface="Century Gothic" pitchFamily="34" charset="0"/>
              </a:rPr>
              <a:t>Un territoire </a:t>
            </a:r>
            <a:r>
              <a:rPr lang="fr-FR" dirty="0">
                <a:latin typeface="Century Gothic" pitchFamily="34" charset="0"/>
              </a:rPr>
              <a:t>urbain-rural </a:t>
            </a:r>
            <a:r>
              <a:rPr lang="fr-FR" dirty="0" smtClean="0">
                <a:latin typeface="Century Gothic" pitchFamily="34" charset="0"/>
              </a:rPr>
              <a:t>fragile et enclavé</a:t>
            </a:r>
            <a:r>
              <a:rPr lang="fr-FR" dirty="0">
                <a:latin typeface="Century Gothic" pitchFamily="34" charset="0"/>
              </a:rPr>
              <a:t> </a:t>
            </a:r>
            <a:r>
              <a:rPr lang="fr-FR" dirty="0" smtClean="0">
                <a:latin typeface="Century Gothic" pitchFamily="34" charset="0"/>
              </a:rPr>
              <a:t>(150.000 </a:t>
            </a:r>
            <a:r>
              <a:rPr lang="fr-FR" dirty="0" err="1" smtClean="0">
                <a:latin typeface="Century Gothic" pitchFamily="34" charset="0"/>
              </a:rPr>
              <a:t>hab</a:t>
            </a:r>
            <a:r>
              <a:rPr lang="fr-FR" dirty="0" smtClean="0">
                <a:latin typeface="Century Gothic" pitchFamily="34" charset="0"/>
              </a:rPr>
              <a:t>).</a:t>
            </a:r>
            <a:endParaRPr lang="fr-FR" dirty="0">
              <a:latin typeface="Century Gothic" pitchFamily="34" charset="0"/>
            </a:endParaRP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fr-FR" dirty="0" smtClean="0">
              <a:latin typeface="Century Gothic" pitchFamily="34" charset="0"/>
            </a:endParaRP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dirty="0" smtClean="0">
                <a:latin typeface="Century Gothic" pitchFamily="34" charset="0"/>
              </a:rPr>
              <a:t>De </a:t>
            </a:r>
            <a:r>
              <a:rPr lang="fr-FR" dirty="0">
                <a:latin typeface="Century Gothic" pitchFamily="34" charset="0"/>
              </a:rPr>
              <a:t>profondes mutations </a:t>
            </a:r>
            <a:r>
              <a:rPr lang="fr-FR" dirty="0" smtClean="0">
                <a:latin typeface="Century Gothic" pitchFamily="34" charset="0"/>
              </a:rPr>
              <a:t>dans </a:t>
            </a:r>
            <a:r>
              <a:rPr lang="fr-FR" dirty="0">
                <a:latin typeface="Century Gothic" pitchFamily="34" charset="0"/>
              </a:rPr>
              <a:t>le paysage </a:t>
            </a:r>
            <a:r>
              <a:rPr lang="fr-FR" dirty="0" smtClean="0">
                <a:latin typeface="Century Gothic" pitchFamily="34" charset="0"/>
              </a:rPr>
              <a:t>industriel.</a:t>
            </a: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fr-FR" dirty="0">
              <a:latin typeface="Century Gothic" pitchFamily="34" charset="0"/>
            </a:endParaRPr>
          </a:p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dirty="0" smtClean="0">
                <a:latin typeface="Century Gothic" pitchFamily="34" charset="0"/>
              </a:rPr>
              <a:t>Manque </a:t>
            </a:r>
            <a:r>
              <a:rPr lang="fr-FR" dirty="0">
                <a:latin typeface="Century Gothic" pitchFamily="34" charset="0"/>
              </a:rPr>
              <a:t>de moyens et de visibilité </a:t>
            </a:r>
            <a:r>
              <a:rPr lang="fr-FR" dirty="0" smtClean="0">
                <a:latin typeface="Century Gothic" pitchFamily="34" charset="0"/>
              </a:rPr>
              <a:t>des entreprises de l’ESS.</a:t>
            </a:r>
            <a:endParaRPr lang="fr-FR" dirty="0">
              <a:latin typeface="Century Gothic" pitchFamily="34" charset="0"/>
            </a:endParaRPr>
          </a:p>
          <a:p>
            <a:pPr marL="273050" lvl="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fr-FR" dirty="0" smtClean="0">
              <a:latin typeface="Century Gothic" pitchFamily="34" charset="0"/>
            </a:endParaRPr>
          </a:p>
          <a:p>
            <a:pPr marL="273050" lvl="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fr-FR" dirty="0">
              <a:latin typeface="Century Gothic" pitchFamily="34" charset="0"/>
            </a:endParaRPr>
          </a:p>
          <a:p>
            <a:pPr marL="273050" lvl="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fr-FR" dirty="0" smtClean="0">
              <a:latin typeface="Century Gothic" pitchFamily="34" charset="0"/>
            </a:endParaRPr>
          </a:p>
          <a:p>
            <a:pPr marL="273050" lvl="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dirty="0" smtClean="0">
                <a:latin typeface="Century Gothic" pitchFamily="34" charset="0"/>
              </a:rPr>
              <a:t>Une crise, un besoin de retrouver du sens et de relocaliser l’économie</a:t>
            </a:r>
          </a:p>
          <a:p>
            <a:pPr marL="273050" lvl="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fr-FR" dirty="0" smtClean="0">
              <a:latin typeface="Century Gothic" pitchFamily="34" charset="0"/>
            </a:endParaRPr>
          </a:p>
          <a:p>
            <a:pPr marL="273050" lvl="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fr-FR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5"/>
          <p:cNvSpPr txBox="1">
            <a:spLocks/>
          </p:cNvSpPr>
          <p:nvPr/>
        </p:nvSpPr>
        <p:spPr bwMode="auto">
          <a:xfrm>
            <a:off x="323528" y="1124744"/>
            <a:ext cx="83529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sz="2000" b="1" dirty="0" smtClean="0">
                <a:latin typeface="Century Gothic" pitchFamily="34" charset="0"/>
              </a:rPr>
              <a:t>L’association :</a:t>
            </a:r>
          </a:p>
          <a:p>
            <a:pPr marL="742950" lvl="1" indent="-285750" algn="just" eaLnBrk="0" hangingPunc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latin typeface="Century Gothic" pitchFamily="34" charset="0"/>
              </a:rPr>
              <a:t>Un entrepreneur textile du territoire propriétaire d’un bâtiment industriel</a:t>
            </a:r>
          </a:p>
          <a:p>
            <a:pPr marL="742950" lvl="1" indent="-285750" algn="just" eaLnBrk="0" hangingPunc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latin typeface="Century Gothic" pitchFamily="34" charset="0"/>
              </a:rPr>
              <a:t>CAE du Tarn REGATE &amp; REGABAT</a:t>
            </a:r>
          </a:p>
          <a:p>
            <a:pPr marL="742950" lvl="1" indent="-285750" algn="just" eaLnBrk="0" hangingPunc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latin typeface="Century Gothic" pitchFamily="34" charset="0"/>
              </a:rPr>
              <a:t>CRESS</a:t>
            </a:r>
          </a:p>
          <a:p>
            <a:pPr marL="742950" lvl="1" indent="-285750" algn="just" eaLnBrk="0" hangingPunc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fr-FR" sz="1600" dirty="0" err="1" smtClean="0">
                <a:latin typeface="Century Gothic" pitchFamily="34" charset="0"/>
              </a:rPr>
              <a:t>IeS</a:t>
            </a:r>
            <a:endParaRPr lang="fr-FR" sz="1600" dirty="0" smtClean="0">
              <a:latin typeface="Century Gothic" pitchFamily="34" charset="0"/>
            </a:endParaRPr>
          </a:p>
          <a:p>
            <a:pPr marL="742950" lvl="1" indent="-285750" algn="just" eaLnBrk="0" hangingPunc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latin typeface="Century Gothic" pitchFamily="34" charset="0"/>
              </a:rPr>
              <a:t>Une élue de la Mairie</a:t>
            </a:r>
          </a:p>
          <a:p>
            <a:pPr marL="742950" lvl="1" indent="-285750" algn="just" eaLnBrk="0" hangingPunc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fr-FR" sz="1600" dirty="0">
              <a:latin typeface="Century Gothic" pitchFamily="34" charset="0"/>
            </a:endParaRPr>
          </a:p>
          <a:p>
            <a:pPr marL="742950" lvl="1" indent="-285750" algn="just" eaLnBrk="0" hangingPunc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latin typeface="Century Gothic" pitchFamily="34" charset="0"/>
              </a:rPr>
              <a:t>50 </a:t>
            </a:r>
            <a:r>
              <a:rPr lang="fr-FR" sz="1600" dirty="0">
                <a:latin typeface="Century Gothic" pitchFamily="34" charset="0"/>
              </a:rPr>
              <a:t>adhérents, une diversité de personnes et d’activités en rapport avec le </a:t>
            </a:r>
            <a:r>
              <a:rPr lang="fr-FR" sz="1600" dirty="0" smtClean="0">
                <a:latin typeface="Century Gothic" pitchFamily="34" charset="0"/>
              </a:rPr>
              <a:t>territoire</a:t>
            </a:r>
            <a:r>
              <a:rPr lang="fr-FR" sz="1600" dirty="0">
                <a:latin typeface="Century Gothic" pitchFamily="34" charset="0"/>
              </a:rPr>
              <a:t> </a:t>
            </a:r>
            <a:r>
              <a:rPr lang="fr-FR" sz="1600" dirty="0" smtClean="0">
                <a:latin typeface="Century Gothic" pitchFamily="34" charset="0"/>
              </a:rPr>
              <a:t>: Epicerie sociale, CPIE, La fibre Câline, Le </a:t>
            </a:r>
            <a:r>
              <a:rPr lang="fr-FR" sz="1600" dirty="0">
                <a:latin typeface="Century Gothic" pitchFamily="34" charset="0"/>
              </a:rPr>
              <a:t>P</a:t>
            </a:r>
            <a:r>
              <a:rPr lang="fr-FR" sz="1600" dirty="0" smtClean="0">
                <a:latin typeface="Century Gothic" pitchFamily="34" charset="0"/>
              </a:rPr>
              <a:t>asse Trame, Agriculteurs, acteurs de l’éducation populaire, de la culture, entrepreneurs de la </a:t>
            </a:r>
            <a:r>
              <a:rPr lang="fr-FR" sz="1600" dirty="0" err="1" smtClean="0">
                <a:latin typeface="Century Gothic" pitchFamily="34" charset="0"/>
              </a:rPr>
              <a:t>com</a:t>
            </a:r>
            <a:r>
              <a:rPr lang="fr-FR" sz="1600" dirty="0" smtClean="0">
                <a:latin typeface="Century Gothic" pitchFamily="34" charset="0"/>
              </a:rPr>
              <a:t>…</a:t>
            </a:r>
          </a:p>
          <a:p>
            <a:pPr lvl="1" algn="just" eaLnBrk="0" hangingPunc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endParaRPr lang="fr-FR" sz="1600" dirty="0" smtClean="0">
              <a:latin typeface="Century Gothic" pitchFamily="34" charset="0"/>
            </a:endParaRPr>
          </a:p>
          <a:p>
            <a:pPr marL="742950" lvl="1" indent="-285750" algn="just" eaLnBrk="0" hangingPunc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latin typeface="Century Gothic" pitchFamily="34" charset="0"/>
              </a:rPr>
              <a:t>Une transformation en Société Coopérative en </a:t>
            </a:r>
            <a:r>
              <a:rPr lang="fr-FR" sz="1600" dirty="0" smtClean="0">
                <a:latin typeface="Century Gothic" pitchFamily="34" charset="0"/>
              </a:rPr>
              <a:t>mars 2016</a:t>
            </a:r>
            <a:endParaRPr lang="fr-FR" sz="1600" dirty="0">
              <a:latin typeface="Century Gothic" pitchFamily="34" charset="0"/>
            </a:endParaRPr>
          </a:p>
          <a:p>
            <a:pPr lvl="1" algn="just" eaLnBrk="0" hangingPunc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endParaRPr lang="fr-FR" sz="1600" dirty="0">
              <a:latin typeface="Century Gothic" pitchFamily="34" charset="0"/>
            </a:endParaRPr>
          </a:p>
          <a:p>
            <a:pPr lvl="1" algn="just" eaLnBrk="0" hangingPunc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5000"/>
              <a:defRPr/>
            </a:pPr>
            <a:endParaRPr lang="fr-FR" sz="1600" dirty="0">
              <a:latin typeface="Century Gothic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251520" y="476672"/>
            <a:ext cx="871296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La création d’un pôle de l’ESS et du développement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durable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8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0040" y="2502024"/>
            <a:ext cx="7772400" cy="1143000"/>
          </a:xfrm>
        </p:spPr>
        <p:txBody>
          <a:bodyPr/>
          <a:lstStyle/>
          <a:p>
            <a:pPr algn="ctr"/>
            <a:r>
              <a:rPr lang="fr-FR" dirty="0" smtClean="0"/>
              <a:t>Une opportunité : un ancien bâtiment industriel disponible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0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 bwMode="auto">
          <a:xfrm>
            <a:off x="251520" y="188640"/>
            <a:ext cx="871296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chemeClr val="accent1"/>
                </a:solidFill>
                <a:latin typeface="Century Gothic" pitchFamily="34" charset="0"/>
                <a:ea typeface="+mj-ea"/>
                <a:cs typeface="+mj-cs"/>
              </a:rPr>
              <a:t>2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.500 m² en rénovation… </a:t>
            </a:r>
          </a:p>
        </p:txBody>
      </p:sp>
      <p:pic>
        <p:nvPicPr>
          <p:cNvPr id="4" name="Picture 8" descr="C:\Documents and Settings\Piere\Desktop\Les Ateliers\Pôle Les Ateliers\photos\test 5.JPG"/>
          <p:cNvPicPr>
            <a:picLocks noChangeAspect="1" noChangeArrowheads="1"/>
          </p:cNvPicPr>
          <p:nvPr/>
        </p:nvPicPr>
        <p:blipFill rotWithShape="1">
          <a:blip r:embed="rId2" cstate="print"/>
          <a:srcRect r="6560" b="2724"/>
          <a:stretch/>
        </p:blipFill>
        <p:spPr bwMode="auto">
          <a:xfrm>
            <a:off x="323528" y="1169834"/>
            <a:ext cx="8640960" cy="55715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Juan\Downloads\gran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7891"/>
            <a:ext cx="1401028" cy="777663"/>
          </a:xfrm>
          <a:prstGeom prst="rect">
            <a:avLst/>
          </a:prstGeom>
          <a:noFill/>
        </p:spPr>
      </p:pic>
      <p:grpSp>
        <p:nvGrpSpPr>
          <p:cNvPr id="9" name="Groupe 8"/>
          <p:cNvGrpSpPr/>
          <p:nvPr/>
        </p:nvGrpSpPr>
        <p:grpSpPr>
          <a:xfrm>
            <a:off x="179512" y="1196752"/>
            <a:ext cx="8784976" cy="5544616"/>
            <a:chOff x="179512" y="1196752"/>
            <a:chExt cx="8784976" cy="554461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8" t="7911" r="10283" b="15403"/>
            <a:stretch/>
          </p:blipFill>
          <p:spPr>
            <a:xfrm>
              <a:off x="179512" y="1196752"/>
              <a:ext cx="8784976" cy="554461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3968" y="3717032"/>
              <a:ext cx="1872208" cy="72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29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5"/>
          <p:cNvSpPr txBox="1">
            <a:spLocks/>
          </p:cNvSpPr>
          <p:nvPr/>
        </p:nvSpPr>
        <p:spPr bwMode="auto">
          <a:xfrm>
            <a:off x="323528" y="2551537"/>
            <a:ext cx="8640960" cy="238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hangingPunct="0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fr-FR" sz="2000" b="1" dirty="0">
                <a:latin typeface="Century Gothic" pitchFamily="34" charset="0"/>
              </a:rPr>
              <a:t>L’immobilier professionnel au service du développement </a:t>
            </a:r>
            <a:r>
              <a:rPr lang="fr-FR" sz="2000" b="1" dirty="0" smtClean="0">
                <a:latin typeface="Century Gothic" pitchFamily="34" charset="0"/>
              </a:rPr>
              <a:t>durable </a:t>
            </a:r>
            <a:r>
              <a:rPr lang="fr-FR" sz="2000" b="1" dirty="0">
                <a:latin typeface="Century Gothic" pitchFamily="34" charset="0"/>
              </a:rPr>
              <a:t>financé par des investisseurs </a:t>
            </a:r>
            <a:r>
              <a:rPr lang="fr-FR" sz="2000" b="1" dirty="0" smtClean="0">
                <a:latin typeface="Century Gothic" pitchFamily="34" charset="0"/>
              </a:rPr>
              <a:t>solidaires</a:t>
            </a:r>
          </a:p>
          <a:p>
            <a:pPr marL="273050" indent="-273050" algn="just" eaLnBrk="0" hangingPunct="0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fr-FR" sz="1100" dirty="0" smtClean="0">
              <a:latin typeface="Century Gothic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fr-FR" sz="2000" dirty="0">
              <a:latin typeface="Century Gothic" pitchFamily="34" charset="0"/>
            </a:endParaRPr>
          </a:p>
          <a:p>
            <a:pPr marL="273050" indent="-273050" algn="just" eaLnBrk="0" hangingPunct="0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sz="2000" dirty="0" smtClean="0">
                <a:latin typeface="Century Gothic" pitchFamily="34" charset="0"/>
              </a:rPr>
              <a:t>25 </a:t>
            </a:r>
            <a:r>
              <a:rPr lang="fr-FR" sz="2000" dirty="0">
                <a:latin typeface="Century Gothic" pitchFamily="34" charset="0"/>
              </a:rPr>
              <a:t>pôles ESS en Europe – 4 en France </a:t>
            </a:r>
            <a:r>
              <a:rPr lang="fr-FR" sz="2000" dirty="0" smtClean="0">
                <a:latin typeface="Century Gothic" pitchFamily="34" charset="0"/>
              </a:rPr>
              <a:t>: Montreuil, Castres, Nanterre, Lyon</a:t>
            </a:r>
          </a:p>
          <a:p>
            <a:pPr marL="273050" indent="-273050" algn="just" eaLnBrk="0" hangingPunct="0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sz="2000" dirty="0" smtClean="0">
                <a:latin typeface="Century Gothic" pitchFamily="34" charset="0"/>
              </a:rPr>
              <a:t>2,8 M€ : ETIC et la Caisse des Dépôts au capital + </a:t>
            </a:r>
            <a:r>
              <a:rPr lang="fr-FR" sz="2000" dirty="0" err="1" smtClean="0">
                <a:latin typeface="Century Gothic" pitchFamily="34" charset="0"/>
              </a:rPr>
              <a:t>IeS</a:t>
            </a:r>
            <a:r>
              <a:rPr lang="fr-FR" sz="2000" dirty="0" smtClean="0">
                <a:latin typeface="Century Gothic" pitchFamily="34" charset="0"/>
              </a:rPr>
              <a:t> + Crédits chez des banques solidaires</a:t>
            </a:r>
            <a:endParaRPr lang="fr-FR" sz="2000" dirty="0">
              <a:latin typeface="Century Gothic" pitchFamily="34" charset="0"/>
            </a:endParaRPr>
          </a:p>
          <a:p>
            <a:pPr marL="273050" lvl="1" indent="-273050" algn="just" eaLnBrk="0" hangingPunct="0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fr-FR" sz="1400" dirty="0">
              <a:latin typeface="Century Gothic" pitchFamily="34" charset="0"/>
            </a:endParaRPr>
          </a:p>
        </p:txBody>
      </p:sp>
      <p:pic>
        <p:nvPicPr>
          <p:cNvPr id="6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908" y="260648"/>
            <a:ext cx="6444200" cy="22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11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0040" y="3068960"/>
            <a:ext cx="7772400" cy="1143000"/>
          </a:xfrm>
        </p:spPr>
        <p:txBody>
          <a:bodyPr/>
          <a:lstStyle/>
          <a:p>
            <a:pPr algn="ctr"/>
            <a:r>
              <a:rPr lang="fr-FR" i="1" dirty="0" smtClean="0"/>
              <a:t>Les Ateliers</a:t>
            </a:r>
            <a:r>
              <a:rPr lang="fr-FR" dirty="0" smtClean="0"/>
              <a:t>, un projet de territoire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Pôle Territorial de Coopération Economique</a:t>
            </a:r>
            <a:endParaRPr lang="fr-FR" dirty="0"/>
          </a:p>
        </p:txBody>
      </p:sp>
      <p:pic>
        <p:nvPicPr>
          <p:cNvPr id="3" name="Image 2" descr="D:\Les Ateliers\Pôle Les Ateliers\PTCE\doc janvier 2013\Logo\Logo\ptce-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870" y="4797152"/>
            <a:ext cx="31767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3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484784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b="1" dirty="0" smtClean="0">
                <a:latin typeface="Century Gothic" panose="020B0502020202020204" pitchFamily="34" charset="0"/>
                <a:ea typeface="Roboto" panose="02000000000000000000" pitchFamily="2" charset="0"/>
              </a:rPr>
              <a:t>Fédérer </a:t>
            </a:r>
            <a:r>
              <a:rPr lang="fr-FR" b="1" dirty="0">
                <a:latin typeface="Century Gothic" panose="020B0502020202020204" pitchFamily="34" charset="0"/>
                <a:ea typeface="Roboto" panose="02000000000000000000" pitchFamily="2" charset="0"/>
              </a:rPr>
              <a:t>et favoriser le développement des structures</a:t>
            </a:r>
          </a:p>
          <a:p>
            <a:endParaRPr lang="fr-FR" dirty="0" smtClean="0"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endParaRPr lang="fr-FR" dirty="0" smtClean="0"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entury Gothic" panose="020B0502020202020204" pitchFamily="34" charset="0"/>
                <a:ea typeface="Roboto" panose="02000000000000000000" pitchFamily="2" charset="0"/>
              </a:rPr>
              <a:t>ANIMER </a:t>
            </a:r>
            <a:r>
              <a:rPr lang="fr-FR" dirty="0">
                <a:latin typeface="Century Gothic" panose="020B0502020202020204" pitchFamily="34" charset="0"/>
                <a:ea typeface="Roboto" panose="02000000000000000000" pitchFamily="2" charset="0"/>
              </a:rPr>
              <a:t>: événements, location </a:t>
            </a:r>
            <a:r>
              <a:rPr lang="fr-FR" dirty="0" smtClean="0">
                <a:latin typeface="Century Gothic" panose="020B0502020202020204" pitchFamily="34" charset="0"/>
                <a:ea typeface="Roboto" panose="02000000000000000000" pitchFamily="2" charset="0"/>
              </a:rPr>
              <a:t>d’espaces</a:t>
            </a:r>
          </a:p>
          <a:p>
            <a:pPr lvl="1"/>
            <a:endParaRPr lang="fr-FR" sz="1200" dirty="0" smtClean="0"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pPr lvl="1"/>
            <a:endParaRPr lang="fr-FR" sz="1200" dirty="0"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  <a:ea typeface="Roboto" panose="02000000000000000000" pitchFamily="2" charset="0"/>
              </a:rPr>
              <a:t>DEVELOPPER : faire émerger des coopérations, faire émerger de nouveaux </a:t>
            </a:r>
            <a:r>
              <a:rPr lang="fr-FR" dirty="0" smtClean="0">
                <a:latin typeface="Century Gothic" panose="020B0502020202020204" pitchFamily="34" charset="0"/>
                <a:ea typeface="Roboto" panose="02000000000000000000" pitchFamily="2" charset="0"/>
              </a:rPr>
              <a:t>marchés, </a:t>
            </a:r>
            <a:r>
              <a:rPr lang="fr-FR" dirty="0">
                <a:latin typeface="Century Gothic" panose="020B0502020202020204" pitchFamily="34" charset="0"/>
                <a:ea typeface="Roboto" panose="02000000000000000000" pitchFamily="2" charset="0"/>
              </a:rPr>
              <a:t>représenter, promouvoir, communiquer</a:t>
            </a:r>
          </a:p>
          <a:p>
            <a:pPr lvl="1"/>
            <a:endParaRPr lang="fr-FR" sz="1200" dirty="0"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pPr lvl="1"/>
            <a:endParaRPr lang="fr-FR" sz="1200" dirty="0"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  <a:ea typeface="Roboto" panose="02000000000000000000" pitchFamily="2" charset="0"/>
              </a:rPr>
              <a:t>ACCOMPAGNER : offre d’accompagnement de TPE/PME et </a:t>
            </a:r>
            <a:r>
              <a:rPr lang="fr-FR" dirty="0" smtClean="0">
                <a:latin typeface="Century Gothic" panose="020B0502020202020204" pitchFamily="34" charset="0"/>
                <a:ea typeface="Roboto" panose="02000000000000000000" pitchFamily="2" charset="0"/>
              </a:rPr>
              <a:t>porteurs de </a:t>
            </a:r>
            <a:r>
              <a:rPr lang="fr-FR" dirty="0">
                <a:latin typeface="Century Gothic" panose="020B0502020202020204" pitchFamily="34" charset="0"/>
                <a:ea typeface="Roboto" panose="02000000000000000000" pitchFamily="2" charset="0"/>
              </a:rPr>
              <a:t>projets, faciliter l’accès aux financements</a:t>
            </a:r>
            <a:endParaRPr lang="fr-FR" dirty="0" smtClean="0"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pPr lvl="1"/>
            <a:endParaRPr lang="fr-FR" sz="1200" dirty="0" smtClean="0"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pPr lvl="1"/>
            <a:endParaRPr lang="fr-FR" sz="1200" dirty="0">
              <a:latin typeface="Century Gothic" panose="020B0502020202020204" pitchFamily="34" charset="0"/>
              <a:ea typeface="Roboto" panose="02000000000000000000" pitchFamily="2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251520" y="332656"/>
            <a:ext cx="871296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sz="2800" dirty="0" smtClean="0">
                <a:solidFill>
                  <a:schemeClr val="accent1"/>
                </a:solidFill>
                <a:latin typeface="Century Gothic" pitchFamily="34" charset="0"/>
                <a:ea typeface="+mj-ea"/>
                <a:cs typeface="+mj-cs"/>
              </a:rPr>
              <a:t>Objectifs et activités du PTCE</a:t>
            </a:r>
            <a:endParaRPr lang="fr-FR" sz="2800" dirty="0">
              <a:solidFill>
                <a:schemeClr val="accent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65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1247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b="1" dirty="0" smtClean="0">
                <a:latin typeface="Century Gothic" panose="020B0502020202020204" pitchFamily="34" charset="0"/>
                <a:ea typeface="Roboto" panose="02000000000000000000" pitchFamily="2" charset="0"/>
              </a:rPr>
              <a:t>Créer </a:t>
            </a:r>
            <a:r>
              <a:rPr lang="fr-FR" b="1" dirty="0">
                <a:latin typeface="Century Gothic" panose="020B0502020202020204" pitchFamily="34" charset="0"/>
                <a:ea typeface="Roboto" panose="02000000000000000000" pitchFamily="2" charset="0"/>
              </a:rPr>
              <a:t>des activités répondant </a:t>
            </a:r>
            <a:r>
              <a:rPr lang="fr-FR" b="1" dirty="0" smtClean="0">
                <a:latin typeface="Century Gothic" panose="020B0502020202020204" pitchFamily="34" charset="0"/>
                <a:ea typeface="Roboto" panose="02000000000000000000" pitchFamily="2" charset="0"/>
              </a:rPr>
              <a:t>à </a:t>
            </a:r>
            <a:r>
              <a:rPr lang="fr-FR" b="1" dirty="0">
                <a:latin typeface="Century Gothic" panose="020B0502020202020204" pitchFamily="34" charset="0"/>
                <a:ea typeface="Roboto" panose="02000000000000000000" pitchFamily="2" charset="0"/>
              </a:rPr>
              <a:t>des besoins peu couverts:</a:t>
            </a:r>
            <a:endParaRPr lang="fr-FR" b="1" dirty="0"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endParaRPr lang="fr-FR" dirty="0" smtClean="0"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entury Gothic" panose="020B0502020202020204" pitchFamily="34" charset="0"/>
                <a:ea typeface="Roboto" panose="02000000000000000000" pitchFamily="2" charset="0"/>
              </a:rPr>
              <a:t>CHERCHER A </a:t>
            </a:r>
            <a:r>
              <a:rPr lang="fr-FR" dirty="0" smtClean="0">
                <a:latin typeface="Century Gothic" panose="020B0502020202020204" pitchFamily="34" charset="0"/>
                <a:ea typeface="Roboto" panose="02000000000000000000" pitchFamily="2" charset="0"/>
              </a:rPr>
              <a:t>PARTICIPER </a:t>
            </a:r>
            <a:r>
              <a:rPr lang="fr-FR" dirty="0">
                <a:latin typeface="Century Gothic" panose="020B0502020202020204" pitchFamily="34" charset="0"/>
                <a:ea typeface="Roboto" panose="02000000000000000000" pitchFamily="2" charset="0"/>
              </a:rPr>
              <a:t>aux instances territoriales de veille économique </a:t>
            </a:r>
            <a:r>
              <a:rPr lang="fr-FR" dirty="0" smtClean="0">
                <a:latin typeface="Century Gothic" panose="020B0502020202020204" pitchFamily="34" charset="0"/>
                <a:ea typeface="Roboto" panose="02000000000000000000" pitchFamily="2" charset="0"/>
              </a:rPr>
              <a:t>et de décisions – Repérer et identifier des besoins et des solutions </a:t>
            </a:r>
            <a:r>
              <a:rPr lang="fr-FR" dirty="0" smtClean="0">
                <a:latin typeface="Century Gothic" panose="020B0502020202020204" pitchFamily="34" charset="0"/>
                <a:ea typeface="Roboto" panose="02000000000000000000" pitchFamily="2" charset="0"/>
              </a:rPr>
              <a:t>nouvelles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dirty="0">
              <a:latin typeface="Century Gothic" panose="020B0502020202020204" pitchFamily="34" charset="0"/>
              <a:ea typeface="Roboto" panose="02000000000000000000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entury Gothic" panose="020B0502020202020204" pitchFamily="34" charset="0"/>
                <a:ea typeface="Roboto" panose="02000000000000000000" pitchFamily="2" charset="0"/>
              </a:rPr>
              <a:t>DEVELOPPER des </a:t>
            </a:r>
            <a:r>
              <a:rPr lang="fr-FR" dirty="0">
                <a:latin typeface="Century Gothic" panose="020B0502020202020204" pitchFamily="34" charset="0"/>
                <a:ea typeface="Roboto" panose="02000000000000000000" pitchFamily="2" charset="0"/>
              </a:rPr>
              <a:t>activités dans 4 filières priorisées </a:t>
            </a:r>
            <a:r>
              <a:rPr lang="fr-FR" dirty="0" smtClean="0">
                <a:latin typeface="Century Gothic" panose="020B0502020202020204" pitchFamily="34" charset="0"/>
                <a:ea typeface="Roboto" panose="02000000000000000000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Century Gothic" panose="020B0502020202020204" pitchFamily="34" charset="0"/>
              <a:ea typeface="Roboto" panose="02000000000000000000" pitchFamily="2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251520" y="332656"/>
            <a:ext cx="871296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sz="2800" dirty="0" smtClean="0">
                <a:solidFill>
                  <a:schemeClr val="accent1"/>
                </a:solidFill>
                <a:latin typeface="Century Gothic" pitchFamily="34" charset="0"/>
                <a:ea typeface="+mj-ea"/>
                <a:cs typeface="+mj-cs"/>
              </a:rPr>
              <a:t>Objectifs du PTCE</a:t>
            </a:r>
            <a:endParaRPr lang="fr-FR" sz="2800" dirty="0">
              <a:solidFill>
                <a:schemeClr val="accent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87" y="3273662"/>
            <a:ext cx="1524000" cy="3238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533" y="3283187"/>
            <a:ext cx="1533525" cy="32289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704" y="3277319"/>
            <a:ext cx="1533525" cy="32480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875" y="3259175"/>
            <a:ext cx="15335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s ateliers">
  <a:themeElements>
    <a:clrScheme name="Personalizado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ABCA2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les ateliers</Template>
  <TotalTime>64596</TotalTime>
  <Words>671</Words>
  <Application>Microsoft Office PowerPoint</Application>
  <PresentationFormat>Affichage à l'écran (4:3)</PresentationFormat>
  <Paragraphs>143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Arial Rounded MT Bold</vt:lpstr>
      <vt:lpstr>Calibri</vt:lpstr>
      <vt:lpstr>Century Gothic</vt:lpstr>
      <vt:lpstr>Franklin Gothic Book</vt:lpstr>
      <vt:lpstr>Perpetua</vt:lpstr>
      <vt:lpstr>Roboto</vt:lpstr>
      <vt:lpstr>Wingdings 2</vt:lpstr>
      <vt:lpstr>les ateliers</vt:lpstr>
      <vt:lpstr>Les Ateliers</vt:lpstr>
      <vt:lpstr>Présentation PowerPoint</vt:lpstr>
      <vt:lpstr>Présentation PowerPoint</vt:lpstr>
      <vt:lpstr>Une opportunité : un ancien bâtiment industriel disponible</vt:lpstr>
      <vt:lpstr>Présentation PowerPoint</vt:lpstr>
      <vt:lpstr>Présentation PowerPoint</vt:lpstr>
      <vt:lpstr>Les Ateliers, un projet de territoire  Pôle Territorial de Coopération Economique</vt:lpstr>
      <vt:lpstr>Présentation PowerPoint</vt:lpstr>
      <vt:lpstr>Présentation PowerPoint</vt:lpstr>
      <vt:lpstr>Présentation PowerPoint</vt:lpstr>
      <vt:lpstr>Présentation PowerPoint</vt:lpstr>
      <vt:lpstr>Leviers et problématiques de développement du PTCE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La Maison de l’Entrepreneuriat Social »  Pôle d’Economie Sociale et Solidaire pour le territoire Castres – Mazamet</dc:title>
  <dc:creator>maud</dc:creator>
  <cp:lastModifiedBy>Jean Gout</cp:lastModifiedBy>
  <cp:revision>3037</cp:revision>
  <cp:lastPrinted>2015-09-17T12:56:26Z</cp:lastPrinted>
  <dcterms:created xsi:type="dcterms:W3CDTF">2010-08-26T15:26:21Z</dcterms:created>
  <dcterms:modified xsi:type="dcterms:W3CDTF">2016-05-03T07:14:12Z</dcterms:modified>
</cp:coreProperties>
</file>